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2" r:id="rId3"/>
  </p:sldMasterIdLst>
  <p:notesMasterIdLst>
    <p:notesMasterId r:id="rId5"/>
  </p:notesMasterIdLst>
  <p:sldIdLst>
    <p:sldId id="292" r:id="rId4"/>
    <p:sldId id="1282" r:id="rId6"/>
    <p:sldId id="1290" r:id="rId7"/>
    <p:sldId id="1291" r:id="rId8"/>
    <p:sldId id="1292" r:id="rId9"/>
    <p:sldId id="1293" r:id="rId10"/>
    <p:sldId id="1294" r:id="rId11"/>
    <p:sldId id="1296" r:id="rId12"/>
    <p:sldId id="1297" r:id="rId13"/>
    <p:sldId id="1298"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58"/>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matchingName="Title and body">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4"/>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endParaRPr lang="en-US" sz="1600" dirty="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1"/>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endParaRPr lang="en-US" sz="2800" b="1" dirty="0">
              <a:solidFill>
                <a:srgbClr val="161D23"/>
              </a:solidFill>
            </a:endParaRP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endParaRPr lang="en-US" sz="2400" dirty="0">
              <a:solidFill>
                <a:srgbClr val="161D23"/>
              </a:solidFill>
            </a:endParaRP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2"/>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endParaRPr lang="en-US" sz="1200" b="1" dirty="0">
              <a:solidFill>
                <a:srgbClr val="161D23"/>
              </a:solidFill>
            </a:endParaRP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endParaRPr lang="en-US" sz="1200" b="1" dirty="0">
              <a:solidFill>
                <a:srgbClr val="161D23"/>
              </a:solidFill>
            </a:endParaRPr>
          </a:p>
        </p:txBody>
      </p:sp>
      <p:sp>
        <p:nvSpPr>
          <p:cNvPr id="25" name="TextBox 24"/>
          <p:cNvSpPr txBox="1"/>
          <p:nvPr/>
        </p:nvSpPr>
        <p:spPr>
          <a:xfrm>
            <a:off x="207099" y="4131990"/>
            <a:ext cx="1644951" cy="275590"/>
          </a:xfrm>
          <a:prstGeom prst="rect">
            <a:avLst/>
          </a:prstGeom>
          <a:noFill/>
        </p:spPr>
        <p:txBody>
          <a:bodyPr wrap="square" rtlCol="0" anchor="ctr">
            <a:spAutoFit/>
          </a:bodyPr>
          <a:lstStyle/>
          <a:p>
            <a:r>
              <a:rPr lang="en-IN" altLang="en-US" sz="1200" b="1" dirty="0">
                <a:solidFill>
                  <a:srgbClr val="161D23"/>
                </a:solidFill>
              </a:rPr>
              <a:t>M.Sri Vaishnavi</a:t>
            </a:r>
            <a:endParaRPr lang="en-IN" altLang="en-US" sz="1200" b="1" dirty="0">
              <a:solidFill>
                <a:srgbClr val="161D23"/>
              </a:solidFill>
            </a:endParaRPr>
          </a:p>
        </p:txBody>
      </p:sp>
      <p:sp>
        <p:nvSpPr>
          <p:cNvPr id="26" name="TextBox 25"/>
          <p:cNvSpPr txBox="1"/>
          <p:nvPr/>
        </p:nvSpPr>
        <p:spPr>
          <a:xfrm>
            <a:off x="218440" y="4373563"/>
            <a:ext cx="2898140" cy="460375"/>
          </a:xfrm>
          <a:prstGeom prst="rect">
            <a:avLst/>
          </a:prstGeom>
          <a:noFill/>
        </p:spPr>
        <p:txBody>
          <a:bodyPr wrap="square" rtlCol="0" anchor="ctr">
            <a:spAutoFit/>
          </a:bodyPr>
          <a:lstStyle/>
          <a:p>
            <a:r>
              <a:rPr lang="en-US" sz="1200" b="1" dirty="0">
                <a:solidFill>
                  <a:srgbClr val="161D23"/>
                </a:solidFill>
              </a:rPr>
              <a:t>Student ID :</a:t>
            </a:r>
            <a:endParaRPr lang="en-US" sz="1200" b="1" dirty="0">
              <a:solidFill>
                <a:srgbClr val="161D23"/>
              </a:solidFill>
            </a:endParaRPr>
          </a:p>
          <a:p>
            <a:r>
              <a:rPr lang="en-US" altLang="en-US" sz="1200" b="1" dirty="0">
                <a:solidFill>
                  <a:srgbClr val="161D23"/>
                </a:solidFill>
              </a:rPr>
              <a:t>STU672b0f8c034271730875276</a:t>
            </a:r>
            <a:endParaRPr lang="en-US" altLang="en-US" sz="1200" b="1" dirty="0">
              <a:solidFill>
                <a:srgbClr val="161D23"/>
              </a:solidFill>
            </a:endParaRPr>
          </a:p>
        </p:txBody>
      </p:sp>
      <p:sp>
        <p:nvSpPr>
          <p:cNvPr id="28" name="TextBox 27"/>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University</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551878" y="1167779"/>
            <a:ext cx="2878873" cy="2031325"/>
          </a:xfrm>
          <a:prstGeom prst="rect">
            <a:avLst/>
          </a:prstGeom>
          <a:noFill/>
        </p:spPr>
        <p:txBody>
          <a:bodyPr wrap="square">
            <a:spAutoFit/>
          </a:bodyPr>
          <a:lstStyle/>
          <a:p>
            <a:pPr algn="just"/>
            <a:r>
              <a:rPr lang="en-US" b="1" dirty="0"/>
              <a:t>Access the Platform </a:t>
            </a:r>
            <a:r>
              <a:rPr lang="en-US" dirty="0"/>
              <a:t>: Once logged in, users are directed to the home page, where they can explore the music-related content. The home page is designed to provide easy navigation, and the platform remains responsive across devices, ensuring a smooth experience</a:t>
            </a:r>
            <a:endParaRPr lang="en-IN" dirty="0"/>
          </a:p>
        </p:txBody>
      </p:sp>
      <p:pic>
        <p:nvPicPr>
          <p:cNvPr id="4098" name="Picture 2" descr="New Home Feed Interface? - The Spotify Commun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8541" y="1338146"/>
            <a:ext cx="2978543" cy="1927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495" y="1022237"/>
            <a:ext cx="4655587" cy="3970318"/>
          </a:xfrm>
          <a:prstGeom prst="rect">
            <a:avLst/>
          </a:prstGeom>
          <a:noFill/>
        </p:spPr>
        <p:txBody>
          <a:bodyPr wrap="square" rtlCol="0">
            <a:spAutoFit/>
          </a:bodyPr>
          <a:lstStyle/>
          <a:p>
            <a:pPr marL="173990" indent="-173990" algn="just">
              <a:spcAft>
                <a:spcPts val="800"/>
              </a:spcAft>
              <a:buFont typeface="Arial" panose="020B0604020202020204" pitchFamily="34" charset="0"/>
              <a:buChar char="•"/>
            </a:pPr>
            <a:r>
              <a:rPr lang="en-US" dirty="0"/>
              <a:t>The Music Website Login Project successfully develops a secure and user-centric web application for managing user registration, authentication, and access to music-related content. Utilizing modern web technologies such as HTML, CSS, JavaScript, Node.js, and MongoDB, the project delivers a seamless user experience, emphasizing both security and functionality. The structured user flow, covering registration, login, and content access, ensures a reliable and efficient system, while the responsive design ensures compatibility across a wide range of devices. Preliminary testing has validated the platform’s functionality, and the architecture is designed to scale, enabling future enhancements such as music streaming and playlist management. This project lays a strong foundation for the development of more sophisticated music-related applications in the future.</a:t>
            </a:r>
            <a:endParaRPr lang="en-US" dirty="0">
              <a:latin typeface="+mn-lt"/>
            </a:endParaRPr>
          </a:p>
        </p:txBody>
      </p:sp>
      <p:pic>
        <p:nvPicPr>
          <p:cNvPr id="2" name="Picture 1" descr="A pen and papers with check marks&#10;&#10;Description automatically generated"/>
          <p:cNvPicPr>
            <a:picLocks noChangeAspect="1"/>
          </p:cNvPicPr>
          <p:nvPr/>
        </p:nvPicPr>
        <p:blipFill rotWithShape="1">
          <a:blip r:embed="rId1"/>
          <a:srcRect t="17" r="7" b="14"/>
          <a:stretch>
            <a:fillRect/>
          </a:stretch>
        </p:blipFill>
        <p:spPr>
          <a:xfrm>
            <a:off x="4798082" y="1398625"/>
            <a:ext cx="4104015" cy="2893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1"/>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2"/>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Music Player Website(Spotify clone)</a:t>
              </a:r>
              <a:endParaRPr lang="en-IN" sz="1600" dirty="0">
                <a:solidFill>
                  <a:schemeClr val="tx1"/>
                </a:solidFill>
              </a:endParaRPr>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endParaRPr lang="en-US" sz="2000" b="1" dirty="0">
                <a:solidFill>
                  <a:srgbClr val="223366"/>
                </a:solidFill>
                <a:latin typeface="Arial" panose="020B0604020202020204"/>
                <a:cs typeface="Arial" panose="020B0604020202020204"/>
              </a:endParaRP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endParaRPr lang="en-US" sz="1600" dirty="0">
                <a:latin typeface="+mj-lt"/>
              </a:endParaRPr>
            </a:p>
            <a:p>
              <a:pPr algn="ctr">
                <a:lnSpc>
                  <a:spcPts val="1995"/>
                </a:lnSpc>
                <a:spcBef>
                  <a:spcPct val="0"/>
                </a:spcBef>
              </a:pPr>
              <a:r>
                <a:rPr lang="en-US" sz="1600" b="1" dirty="0">
                  <a:latin typeface="+mj-lt"/>
                </a:rPr>
                <a:t>  </a:t>
              </a:r>
              <a:endParaRPr lang="en-US" sz="1600" b="1" dirty="0">
                <a:latin typeface="+mj-lt"/>
                <a:cs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512956" y="1022237"/>
            <a:ext cx="8289074"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endParaRPr lang="en-US"/>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endParaRPr lang="en-US" dirty="0"/>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endParaRPr lang="en-US" dirty="0"/>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endParaRPr lang="en-US" dirty="0"/>
              </a:p>
            </p:txBody>
          </p:sp>
        </p:grpSp>
      </p:grpSp>
      <p:sp>
        <p:nvSpPr>
          <p:cNvPr id="6" name="TextBox 5"/>
          <p:cNvSpPr txBox="1"/>
          <p:nvPr/>
        </p:nvSpPr>
        <p:spPr>
          <a:xfrm>
            <a:off x="1479396" y="948177"/>
            <a:ext cx="7286082" cy="738664"/>
          </a:xfrm>
          <a:prstGeom prst="rect">
            <a:avLst/>
          </a:prstGeom>
          <a:noFill/>
        </p:spPr>
        <p:txBody>
          <a:bodyPr wrap="square">
            <a:spAutoFit/>
          </a:bodyPr>
          <a:lstStyle/>
          <a:p>
            <a:r>
              <a:rPr lang="en-US" b="1" dirty="0"/>
              <a:t>User Authentication</a:t>
            </a:r>
            <a:r>
              <a:rPr lang="en-US" dirty="0"/>
              <a:t>: The project includes a secure login page, home page, and registration page, providing seamless access to music content while ensuring robust authentication.</a:t>
            </a:r>
            <a:endParaRPr lang="en-IN" dirty="0"/>
          </a:p>
        </p:txBody>
      </p:sp>
      <p:sp>
        <p:nvSpPr>
          <p:cNvPr id="8" name="TextBox 7"/>
          <p:cNvSpPr txBox="1"/>
          <p:nvPr/>
        </p:nvSpPr>
        <p:spPr>
          <a:xfrm>
            <a:off x="1479396" y="1887704"/>
            <a:ext cx="7017833" cy="738664"/>
          </a:xfrm>
          <a:prstGeom prst="rect">
            <a:avLst/>
          </a:prstGeom>
          <a:noFill/>
        </p:spPr>
        <p:txBody>
          <a:bodyPr wrap="square">
            <a:spAutoFit/>
          </a:bodyPr>
          <a:lstStyle/>
          <a:p>
            <a:r>
              <a:rPr lang="en-US" b="1" dirty="0"/>
              <a:t>Easy Navigation and Registration</a:t>
            </a:r>
            <a:r>
              <a:rPr lang="en-US" dirty="0"/>
              <a:t>: It simplifies user experience with intuitive navigation and an efficient registration process, allowing new users to quickly create accounts.</a:t>
            </a:r>
            <a:endParaRPr lang="en-IN" dirty="0"/>
          </a:p>
        </p:txBody>
      </p:sp>
      <p:sp>
        <p:nvSpPr>
          <p:cNvPr id="10" name="TextBox 9"/>
          <p:cNvSpPr txBox="1"/>
          <p:nvPr/>
        </p:nvSpPr>
        <p:spPr>
          <a:xfrm>
            <a:off x="1479396" y="2790514"/>
            <a:ext cx="6772506" cy="523220"/>
          </a:xfrm>
          <a:prstGeom prst="rect">
            <a:avLst/>
          </a:prstGeom>
          <a:noFill/>
        </p:spPr>
        <p:txBody>
          <a:bodyPr wrap="square">
            <a:spAutoFit/>
          </a:bodyPr>
          <a:lstStyle/>
          <a:p>
            <a:r>
              <a:rPr lang="en-US" b="1" dirty="0"/>
              <a:t>Modern Web Technologies</a:t>
            </a:r>
            <a:r>
              <a:rPr lang="en-US" dirty="0"/>
              <a:t>: Built using up-to-date web development technologies, this project focuses on a balance of security, usability, and performance.</a:t>
            </a:r>
            <a:endParaRPr lang="en-IN" dirty="0"/>
          </a:p>
        </p:txBody>
      </p:sp>
      <p:sp>
        <p:nvSpPr>
          <p:cNvPr id="12" name="TextBox 11"/>
          <p:cNvSpPr txBox="1"/>
          <p:nvPr/>
        </p:nvSpPr>
        <p:spPr>
          <a:xfrm>
            <a:off x="1412488" y="3702376"/>
            <a:ext cx="7151648" cy="738664"/>
          </a:xfrm>
          <a:prstGeom prst="rect">
            <a:avLst/>
          </a:prstGeom>
          <a:noFill/>
        </p:spPr>
        <p:txBody>
          <a:bodyPr wrap="square">
            <a:spAutoFit/>
          </a:bodyPr>
          <a:lstStyle/>
          <a:p>
            <a:r>
              <a:rPr lang="en-US" b="1" dirty="0"/>
              <a:t>Scalable Foundation</a:t>
            </a:r>
            <a:r>
              <a:rPr lang="en-US" dirty="0"/>
              <a:t>: This project serves as a foundational platform for future development, with potential for personalized music features and customization for a more tailored user experience.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3933" y="1288468"/>
            <a:ext cx="5058525" cy="2246769"/>
          </a:xfrm>
          <a:prstGeom prst="rect">
            <a:avLst/>
          </a:prstGeom>
          <a:noFill/>
        </p:spPr>
        <p:txBody>
          <a:bodyPr wrap="square" rtlCol="0">
            <a:spAutoFit/>
          </a:bodyPr>
          <a:lstStyle/>
          <a:p>
            <a:pPr marL="173990" indent="-173990" algn="just">
              <a:spcAft>
                <a:spcPts val="800"/>
              </a:spcAft>
              <a:buFont typeface="Arial" panose="020B0604020202020204" pitchFamily="34" charset="0"/>
              <a:buChar char="•"/>
            </a:pPr>
            <a:r>
              <a:rPr lang="en-US" dirty="0"/>
              <a:t>As the demand for personalized online music platforms continues to grow, there is a critical need for secure, user-centric systems that facilitate efficient user registration, authentication, and navigation. Many existing solutions are hindered by overly complex designs or inadequate security measures, which compromise the overall user experience. This project seeks to address these challenges by developing a robust web application that integrates essential features with a focus on security, operational efficiency, and an intuitive, seamless user interface.</a:t>
            </a:r>
            <a:endParaRPr lang="en-IN"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1"/>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2"/>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805" y="1142014"/>
            <a:ext cx="5055021" cy="3108543"/>
          </a:xfrm>
          <a:prstGeom prst="rect">
            <a:avLst/>
          </a:prstGeom>
          <a:noFill/>
        </p:spPr>
        <p:txBody>
          <a:bodyPr wrap="square" rtlCol="0">
            <a:spAutoFit/>
          </a:bodyPr>
          <a:lstStyle/>
          <a:p>
            <a:pPr algn="just"/>
            <a:r>
              <a:rPr lang="en-US" dirty="0"/>
              <a:t>The Music Website Project serves as a foundational web application aimed at managing user authentication and seamless navigation within a music platform. It consists of three core components:</a:t>
            </a:r>
            <a:endParaRPr lang="en-US" dirty="0"/>
          </a:p>
          <a:p>
            <a:pPr algn="just">
              <a:buFont typeface="Arial" panose="020B0604020202020204" pitchFamily="34" charset="0"/>
              <a:buChar char="•"/>
            </a:pPr>
            <a:r>
              <a:rPr lang="en-US" b="1" dirty="0"/>
              <a:t>Login Page</a:t>
            </a:r>
            <a:r>
              <a:rPr lang="en-US" dirty="0"/>
              <a:t>: Ensures secure and efficient user access to their accounts through an optimized authentication process.</a:t>
            </a:r>
            <a:endParaRPr lang="en-US" dirty="0"/>
          </a:p>
          <a:p>
            <a:pPr algn="just">
              <a:buFont typeface="Arial" panose="020B0604020202020204" pitchFamily="34" charset="0"/>
              <a:buChar char="•"/>
            </a:pPr>
            <a:r>
              <a:rPr lang="en-US" b="1" dirty="0"/>
              <a:t>Registration Page</a:t>
            </a:r>
            <a:r>
              <a:rPr lang="en-US" dirty="0"/>
              <a:t>: Enables new users to create accounts via a straightforward and validated sign-up form.</a:t>
            </a:r>
            <a:endParaRPr lang="en-US" dirty="0"/>
          </a:p>
          <a:p>
            <a:pPr algn="just">
              <a:buFont typeface="Arial" panose="020B0604020202020204" pitchFamily="34" charset="0"/>
              <a:buChar char="•"/>
            </a:pPr>
            <a:r>
              <a:rPr lang="en-US" b="1" dirty="0"/>
              <a:t>Home Page</a:t>
            </a:r>
            <a:r>
              <a:rPr lang="en-US" dirty="0"/>
              <a:t>: Functions as the primary interface, allowing users to easily navigate and access music-related content.</a:t>
            </a:r>
            <a:endParaRPr lang="en-US" dirty="0"/>
          </a:p>
          <a:p>
            <a:pPr algn="just"/>
            <a:r>
              <a:rPr lang="en-US" dirty="0"/>
              <a:t>This project emphasizes delivering a secure, intuitive, and user-centric experience, leveraging modern web development technologies to ensure both performance and functionality.</a:t>
            </a:r>
            <a:endParaRPr lang="en-US" dirty="0"/>
          </a:p>
          <a:p>
            <a:pPr marL="173990" indent="-173990">
              <a:spcAft>
                <a:spcPts val="800"/>
              </a:spcAft>
              <a:buFont typeface="Arial" panose="020B0604020202020204" pitchFamily="34" charset="0"/>
              <a:buChar char="•"/>
            </a:pPr>
            <a:endParaRPr lang="en-US" dirty="0">
              <a:latin typeface="+mn-lt"/>
            </a:endParaRPr>
          </a:p>
        </p:txBody>
      </p:sp>
      <p:pic>
        <p:nvPicPr>
          <p:cNvPr id="5" name="Picture 4" descr="Person writing on whiteboard"/>
          <p:cNvPicPr>
            <a:picLocks noChangeAspect="1"/>
          </p:cNvPicPr>
          <p:nvPr/>
        </p:nvPicPr>
        <p:blipFill rotWithShape="1">
          <a:blip r:embed="rId1"/>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7" name="TextBox 6"/>
          <p:cNvSpPr txBox="1"/>
          <p:nvPr/>
        </p:nvSpPr>
        <p:spPr>
          <a:xfrm>
            <a:off x="143933" y="1122555"/>
            <a:ext cx="8675649" cy="3108543"/>
          </a:xfrm>
          <a:prstGeom prst="rect">
            <a:avLst/>
          </a:prstGeom>
          <a:noFill/>
        </p:spPr>
        <p:txBody>
          <a:bodyPr wrap="square" rtlCol="0">
            <a:spAutoFit/>
          </a:bodyPr>
          <a:lstStyle/>
          <a:p>
            <a:pPr marL="285750" indent="-285750">
              <a:buFont typeface="Arial" panose="020B0604020202020204" pitchFamily="34" charset="0"/>
              <a:buChar char="•"/>
            </a:pPr>
            <a:r>
              <a:rPr lang="en-US" b="1" dirty="0"/>
              <a:t>User Authentication</a:t>
            </a:r>
            <a:r>
              <a:rPr lang="en-US" dirty="0"/>
              <a:t>: Implement a secure login system that ensures only authorized users can access the platform, safeguarding user data and maintaining secure access.</a:t>
            </a:r>
            <a:endParaRPr lang="en-US" dirty="0"/>
          </a:p>
          <a:p>
            <a:endParaRPr lang="en-US" dirty="0"/>
          </a:p>
          <a:p>
            <a:pPr marL="285750" indent="-285750">
              <a:buFont typeface="Arial" panose="020B0604020202020204" pitchFamily="34" charset="0"/>
              <a:buChar char="•"/>
            </a:pPr>
            <a:r>
              <a:rPr lang="en-US" b="1" dirty="0"/>
              <a:t>Efficient Registration</a:t>
            </a:r>
            <a:r>
              <a:rPr lang="en-US" dirty="0"/>
              <a:t>: Design a streamlined, validated registration process that allows new users to quickly and easily create accounts with minimal friction.</a:t>
            </a:r>
            <a:endParaRPr lang="en-US" dirty="0"/>
          </a:p>
          <a:p>
            <a:endParaRPr lang="en-US" dirty="0"/>
          </a:p>
          <a:p>
            <a:pPr marL="285750" indent="-285750">
              <a:buFont typeface="Arial" panose="020B0604020202020204" pitchFamily="34" charset="0"/>
              <a:buChar char="•"/>
            </a:pPr>
            <a:r>
              <a:rPr lang="en-US" b="1" dirty="0"/>
              <a:t>Intuitive Navigation</a:t>
            </a:r>
            <a:r>
              <a:rPr lang="en-US" dirty="0"/>
              <a:t>: Develop a well-structured home page that enables users to effortlessly browse and access music-related content, with the potential for future feature integration.</a:t>
            </a:r>
            <a:endParaRPr lang="en-US" dirty="0"/>
          </a:p>
          <a:p>
            <a:endParaRPr lang="en-US" dirty="0"/>
          </a:p>
          <a:p>
            <a:pPr marL="285750" indent="-285750">
              <a:buFont typeface="Arial" panose="020B0604020202020204" pitchFamily="34" charset="0"/>
              <a:buChar char="•"/>
            </a:pPr>
            <a:r>
              <a:rPr lang="en-US" b="1" dirty="0"/>
              <a:t>Scalable Design</a:t>
            </a:r>
            <a:r>
              <a:rPr lang="en-US" dirty="0"/>
              <a:t>: Establish a foundational architecture that can be expanded to include advanced features, such as personalized playlists, music streaming capabilities, and user-specific preferences.</a:t>
            </a:r>
            <a:endParaRPr lang="en-US" dirty="0"/>
          </a:p>
          <a:p>
            <a:endParaRPr lang="en-US" dirty="0"/>
          </a:p>
          <a:p>
            <a:pPr marL="285750" indent="-285750">
              <a:buFont typeface="Arial" panose="020B0604020202020204" pitchFamily="34" charset="0"/>
              <a:buChar char="•"/>
            </a:pPr>
            <a:r>
              <a:rPr lang="en-US" b="1" dirty="0"/>
              <a:t>Focus on User Experience and Security</a:t>
            </a:r>
            <a:r>
              <a:rPr lang="en-US" dirty="0"/>
              <a:t>: This solution prioritizes a seamless and enjoyable user experience while ensuring robust security protocols and operational functionality.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399128" y="988825"/>
            <a:ext cx="7949418" cy="380617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b="1" dirty="0"/>
              <a:t>Frontend : </a:t>
            </a:r>
            <a:endParaRPr lang="en-US" b="1" dirty="0"/>
          </a:p>
          <a:p>
            <a:pPr marL="173990" indent="-173990">
              <a:spcAft>
                <a:spcPts val="800"/>
              </a:spcAft>
              <a:buFont typeface="Arial" panose="020B0604020202020204" pitchFamily="34" charset="0"/>
              <a:buChar char="•"/>
            </a:pPr>
            <a:r>
              <a:rPr lang="en-US" dirty="0"/>
              <a:t>HTML: For structuring the web pages. </a:t>
            </a:r>
            <a:endParaRPr lang="en-US" dirty="0"/>
          </a:p>
          <a:p>
            <a:pPr marL="173990" indent="-173990">
              <a:spcAft>
                <a:spcPts val="800"/>
              </a:spcAft>
              <a:buFont typeface="Arial" panose="020B0604020202020204" pitchFamily="34" charset="0"/>
              <a:buChar char="•"/>
            </a:pPr>
            <a:r>
              <a:rPr lang="en-US" dirty="0"/>
              <a:t>CSS : For styling and enhancing the visual design of the website. </a:t>
            </a:r>
            <a:endParaRPr lang="en-US" dirty="0"/>
          </a:p>
          <a:p>
            <a:pPr marL="173990" indent="-173990">
              <a:spcAft>
                <a:spcPts val="800"/>
              </a:spcAft>
              <a:buFont typeface="Arial" panose="020B0604020202020204" pitchFamily="34" charset="0"/>
              <a:buChar char="•"/>
            </a:pPr>
            <a:r>
              <a:rPr lang="en-US" dirty="0"/>
              <a:t>JavaScript : For adding interactivity and dynamic behavior to the website. </a:t>
            </a:r>
            <a:endParaRPr lang="en-US" dirty="0"/>
          </a:p>
          <a:p>
            <a:pPr marL="173990" indent="-173990">
              <a:spcAft>
                <a:spcPts val="800"/>
              </a:spcAft>
              <a:buFont typeface="Arial" panose="020B0604020202020204" pitchFamily="34" charset="0"/>
              <a:buChar char="•"/>
            </a:pPr>
            <a:r>
              <a:rPr lang="en-US" b="1" dirty="0"/>
              <a:t>Backend</a:t>
            </a:r>
            <a:r>
              <a:rPr lang="en-US" dirty="0"/>
              <a:t> :</a:t>
            </a:r>
            <a:endParaRPr lang="en-US" dirty="0"/>
          </a:p>
          <a:p>
            <a:pPr marL="173990" indent="-173990">
              <a:spcAft>
                <a:spcPts val="800"/>
              </a:spcAft>
              <a:buFont typeface="Arial" panose="020B0604020202020204" pitchFamily="34" charset="0"/>
              <a:buChar char="•"/>
            </a:pPr>
            <a:r>
              <a:rPr lang="en-US" dirty="0"/>
              <a:t> Node.js : To handle server-side logic and API integration. </a:t>
            </a:r>
            <a:endParaRPr lang="en-US" dirty="0"/>
          </a:p>
          <a:p>
            <a:pPr marL="173990" indent="-173990">
              <a:spcAft>
                <a:spcPts val="800"/>
              </a:spcAft>
              <a:buFont typeface="Arial" panose="020B0604020202020204" pitchFamily="34" charset="0"/>
              <a:buChar char="•"/>
            </a:pPr>
            <a:r>
              <a:rPr lang="en-US" dirty="0"/>
              <a:t>Express.js : For building a lightweight and efficient backend framework. </a:t>
            </a:r>
            <a:endParaRPr lang="en-US" dirty="0"/>
          </a:p>
          <a:p>
            <a:pPr marL="173990" indent="-173990">
              <a:spcAft>
                <a:spcPts val="800"/>
              </a:spcAft>
              <a:buFont typeface="Arial" panose="020B0604020202020204" pitchFamily="34" charset="0"/>
              <a:buChar char="•"/>
            </a:pPr>
            <a:r>
              <a:rPr lang="en-US" b="1" dirty="0"/>
              <a:t>Database </a:t>
            </a:r>
            <a:r>
              <a:rPr lang="en-US" dirty="0"/>
              <a:t>: </a:t>
            </a:r>
            <a:endParaRPr lang="en-US" dirty="0"/>
          </a:p>
          <a:p>
            <a:pPr marL="173990" indent="-173990">
              <a:spcAft>
                <a:spcPts val="800"/>
              </a:spcAft>
              <a:buFont typeface="Arial" panose="020B0604020202020204" pitchFamily="34" charset="0"/>
              <a:buChar char="•"/>
            </a:pPr>
            <a:r>
              <a:rPr lang="en-US" dirty="0"/>
              <a:t>MongoDB: To store user credentials and other data securely. </a:t>
            </a:r>
            <a:endParaRPr lang="en-US" dirty="0"/>
          </a:p>
          <a:p>
            <a:pPr marL="173990" indent="-173990">
              <a:spcAft>
                <a:spcPts val="800"/>
              </a:spcAft>
              <a:buFont typeface="Arial" panose="020B0604020202020204" pitchFamily="34" charset="0"/>
              <a:buChar char="•"/>
            </a:pPr>
            <a:r>
              <a:rPr lang="en-US" b="1" dirty="0"/>
              <a:t>Version Control </a:t>
            </a:r>
            <a:r>
              <a:rPr lang="en-US" dirty="0"/>
              <a:t>: </a:t>
            </a:r>
            <a:endParaRPr lang="en-US" dirty="0"/>
          </a:p>
          <a:p>
            <a:pPr marL="173990" indent="-173990">
              <a:spcAft>
                <a:spcPts val="800"/>
              </a:spcAft>
              <a:buFont typeface="Arial" panose="020B0604020202020204" pitchFamily="34" charset="0"/>
              <a:buChar char="•"/>
            </a:pPr>
            <a:r>
              <a:rPr lang="en-US" dirty="0"/>
              <a:t>Git/GitHub : For source code management and project collaboration. • </a:t>
            </a:r>
            <a:endParaRPr lang="en-US" dirty="0"/>
          </a:p>
          <a:p>
            <a:pPr marL="173990" indent="-173990">
              <a:spcAft>
                <a:spcPts val="800"/>
              </a:spcAft>
              <a:buFont typeface="Arial" panose="020B0604020202020204" pitchFamily="34" charset="0"/>
              <a:buChar char="•"/>
            </a:pPr>
            <a:r>
              <a:rPr lang="en-US" dirty="0"/>
              <a:t>These technologies were selected to create a responsive, secure, and scalable application</a:t>
            </a:r>
            <a:r>
              <a:rPr lang="en-US" dirty="0">
                <a:latin typeface="+mn-lt"/>
              </a:rPr>
              <a:t>	</a:t>
            </a:r>
            <a:endParaRPr 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456841" y="1310932"/>
            <a:ext cx="3167198" cy="1815882"/>
          </a:xfrm>
          <a:prstGeom prst="rect">
            <a:avLst/>
          </a:prstGeom>
          <a:noFill/>
        </p:spPr>
        <p:txBody>
          <a:bodyPr wrap="square">
            <a:spAutoFit/>
          </a:bodyPr>
          <a:lstStyle/>
          <a:p>
            <a:pPr algn="just"/>
            <a:r>
              <a:rPr lang="en-US" b="1" dirty="0"/>
              <a:t>User Registration </a:t>
            </a:r>
            <a:r>
              <a:rPr lang="en-US" dirty="0"/>
              <a:t>: The user fills out a registration form with necessary details like username, email, and password. Input validation ensures all fields are correctly filled, and passwords are securely hashed before storing them in the MongoDB database. </a:t>
            </a:r>
            <a:endParaRPr lang="en-IN" dirty="0"/>
          </a:p>
        </p:txBody>
      </p:sp>
      <p:pic>
        <p:nvPicPr>
          <p:cNvPr id="2050" name="Picture 2" descr="Spotify Sign U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7225" y="1310932"/>
            <a:ext cx="3094463" cy="2564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514708" y="1299708"/>
            <a:ext cx="2990385" cy="1600438"/>
          </a:xfrm>
          <a:prstGeom prst="rect">
            <a:avLst/>
          </a:prstGeom>
          <a:noFill/>
        </p:spPr>
        <p:txBody>
          <a:bodyPr wrap="square">
            <a:spAutoFit/>
          </a:bodyPr>
          <a:lstStyle/>
          <a:p>
            <a:pPr algn="just"/>
            <a:r>
              <a:rPr lang="en-US" b="1" dirty="0"/>
              <a:t>User Login </a:t>
            </a:r>
            <a:r>
              <a:rPr lang="en-US" dirty="0"/>
              <a:t>: Registered users enter their credentials (username and password) on the login page. The system verifies the credentials against the stored data in the database, allowing access only for valid users</a:t>
            </a:r>
            <a:endParaRPr lang="en-IN" dirty="0"/>
          </a:p>
        </p:txBody>
      </p:sp>
      <p:pic>
        <p:nvPicPr>
          <p:cNvPr id="3074" name="Picture 2" descr="How to Log into Spotify on Mobile, Web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0156" y="1336404"/>
            <a:ext cx="2907003" cy="2470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5503</Words>
  <Application>WPS Presentation</Application>
  <PresentationFormat>On-screen Show (16:9)</PresentationFormat>
  <Paragraphs>97</Paragraphs>
  <Slides>12</Slides>
  <Notes>12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SimSun</vt:lpstr>
      <vt:lpstr>Wingdings</vt:lpstr>
      <vt:lpstr>Arial</vt:lpstr>
      <vt:lpstr>Times New Roman</vt:lpstr>
      <vt:lpstr>Poppins</vt:lpstr>
      <vt:lpstr>Segoe Print</vt:lpstr>
      <vt:lpstr>Times New Roman</vt:lpstr>
      <vt:lpstr>Aptos</vt:lpstr>
      <vt:lpstr>Microsoft YaHei</vt:lpstr>
      <vt:lpstr>Arial Unicode MS</vt:lpstr>
      <vt:lpstr>Aptos Display</vt:lpstr>
      <vt:lpstr>Simple Light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Rekha Madasu</cp:lastModifiedBy>
  <cp:revision>57</cp:revision>
  <dcterms:created xsi:type="dcterms:W3CDTF">2025-01-04T13:55:00Z</dcterms:created>
  <dcterms:modified xsi:type="dcterms:W3CDTF">2025-01-05T06:21:33Z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E89E392C69A843C2AADC311FADBDC9DB_13</vt:lpwstr>
  </property>
  <property fmtid="{D5CDD505-2E9C-101B-9397-08002B2CF9AE}" pid="7" name="KSOProductBuildVer">
    <vt:lpwstr>1033-12.2.0.19805</vt:lpwstr>
  </property>
</Properties>
</file>