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146847058" r:id="rId9"/>
    <p:sldId id="265" r:id="rId10"/>
    <p:sldId id="2146847057" r:id="rId11"/>
    <p:sldId id="2146847066" r:id="rId12"/>
    <p:sldId id="2146847067" r:id="rId13"/>
    <p:sldId id="2146847070" r:id="rId14"/>
    <p:sldId id="2146847071" r:id="rId15"/>
    <p:sldId id="2146847072" r:id="rId16"/>
    <p:sldId id="2146847073" r:id="rId17"/>
    <p:sldId id="2146847068" r:id="rId18"/>
    <p:sldId id="2146847074" r:id="rId19"/>
    <p:sldId id="2146847075" r:id="rId20"/>
    <p:sldId id="2146847062" r:id="rId21"/>
    <p:sldId id="2146847055" r:id="rId22"/>
    <p:sldId id="2146847059" r:id="rId23"/>
    <p:sldId id="2146847069" r:id="rId24"/>
    <p:sldId id="259" r:id="rId25"/>
    <p:sldId id="21468470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Course Content simplification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2183464" y="4320894"/>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Shinde Vaishnavi Vinod</a:t>
            </a:r>
          </a:p>
          <a:p>
            <a:r>
              <a:rPr lang="en-US" sz="2000" b="1" dirty="0">
                <a:solidFill>
                  <a:schemeClr val="accent1">
                    <a:lumMod val="75000"/>
                  </a:schemeClr>
                </a:solidFill>
                <a:latin typeface="Arial"/>
                <a:cs typeface="Arial"/>
              </a:rPr>
              <a:t>College Name &amp; Department : MIT Academy of Engineering, Electronics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FA81B-2490-014D-D691-BBD8CA54B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3F56FA-4D2C-37DA-345C-4AC0B61730D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C09D523E-BEAF-E121-3A19-170D5FE2A159}"/>
              </a:ext>
            </a:extLst>
          </p:cNvPr>
          <p:cNvPicPr>
            <a:picLocks noChangeAspect="1"/>
          </p:cNvPicPr>
          <p:nvPr/>
        </p:nvPicPr>
        <p:blipFill>
          <a:blip r:embed="rId2"/>
          <a:srcRect/>
          <a:stretch/>
        </p:blipFill>
        <p:spPr>
          <a:xfrm>
            <a:off x="5216513" y="954765"/>
            <a:ext cx="5861944" cy="5116457"/>
          </a:xfrm>
          <a:prstGeom prst="rect">
            <a:avLst/>
          </a:prstGeom>
        </p:spPr>
      </p:pic>
    </p:spTree>
    <p:extLst>
      <p:ext uri="{BB962C8B-B14F-4D97-AF65-F5344CB8AC3E}">
        <p14:creationId xmlns:p14="http://schemas.microsoft.com/office/powerpoint/2010/main" val="178319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95EF3-25F5-2029-323C-A6B3538DA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281EF1-8408-93F5-9F5B-688079831218}"/>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E1552EC-2468-9508-5E44-0E141CB38221}"/>
              </a:ext>
            </a:extLst>
          </p:cNvPr>
          <p:cNvPicPr>
            <a:picLocks noChangeAspect="1"/>
          </p:cNvPicPr>
          <p:nvPr/>
        </p:nvPicPr>
        <p:blipFill>
          <a:blip r:embed="rId2"/>
          <a:srcRect/>
          <a:stretch/>
        </p:blipFill>
        <p:spPr>
          <a:xfrm>
            <a:off x="5217327" y="954765"/>
            <a:ext cx="5860316" cy="5116457"/>
          </a:xfrm>
          <a:prstGeom prst="rect">
            <a:avLst/>
          </a:prstGeom>
        </p:spPr>
      </p:pic>
    </p:spTree>
    <p:extLst>
      <p:ext uri="{BB962C8B-B14F-4D97-AF65-F5344CB8AC3E}">
        <p14:creationId xmlns:p14="http://schemas.microsoft.com/office/powerpoint/2010/main" val="3286974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AF0F3-53D0-0E99-CE76-8185A46E8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2573FA-3381-C758-6AA4-3B705D50157F}"/>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E62F522-7870-205B-0484-D9AE0F713AE8}"/>
              </a:ext>
            </a:extLst>
          </p:cNvPr>
          <p:cNvPicPr>
            <a:picLocks noChangeAspect="1"/>
          </p:cNvPicPr>
          <p:nvPr/>
        </p:nvPicPr>
        <p:blipFill>
          <a:blip r:embed="rId2"/>
          <a:srcRect/>
          <a:stretch/>
        </p:blipFill>
        <p:spPr>
          <a:xfrm>
            <a:off x="438850" y="1232452"/>
            <a:ext cx="5657150" cy="5074254"/>
          </a:xfrm>
          <a:prstGeom prst="rect">
            <a:avLst/>
          </a:prstGeom>
        </p:spPr>
      </p:pic>
      <p:pic>
        <p:nvPicPr>
          <p:cNvPr id="5" name="Picture 4">
            <a:extLst>
              <a:ext uri="{FF2B5EF4-FFF2-40B4-BE49-F238E27FC236}">
                <a16:creationId xmlns:a16="http://schemas.microsoft.com/office/drawing/2014/main" id="{841E56B1-9407-4376-0CEE-60654228A04F}"/>
              </a:ext>
            </a:extLst>
          </p:cNvPr>
          <p:cNvPicPr>
            <a:picLocks noChangeAspect="1"/>
          </p:cNvPicPr>
          <p:nvPr/>
        </p:nvPicPr>
        <p:blipFill>
          <a:blip r:embed="rId3"/>
          <a:stretch>
            <a:fillRect/>
          </a:stretch>
        </p:blipFill>
        <p:spPr>
          <a:xfrm>
            <a:off x="6096000" y="1232452"/>
            <a:ext cx="5657150" cy="5074254"/>
          </a:xfrm>
          <a:prstGeom prst="rect">
            <a:avLst/>
          </a:prstGeom>
        </p:spPr>
      </p:pic>
    </p:spTree>
    <p:extLst>
      <p:ext uri="{BB962C8B-B14F-4D97-AF65-F5344CB8AC3E}">
        <p14:creationId xmlns:p14="http://schemas.microsoft.com/office/powerpoint/2010/main" val="238950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EE8D5-54CA-C7E1-C0E3-673A3E0B2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C29CAB-E874-227D-4354-B75940929CCC}"/>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C7EBB4A9-2B37-332C-CA17-41649A7552F4}"/>
              </a:ext>
            </a:extLst>
          </p:cNvPr>
          <p:cNvPicPr>
            <a:picLocks noChangeAspect="1"/>
          </p:cNvPicPr>
          <p:nvPr/>
        </p:nvPicPr>
        <p:blipFill>
          <a:blip r:embed="rId2"/>
          <a:srcRect/>
          <a:stretch/>
        </p:blipFill>
        <p:spPr>
          <a:xfrm>
            <a:off x="650174" y="1232452"/>
            <a:ext cx="5377156" cy="5074254"/>
          </a:xfrm>
          <a:prstGeom prst="rect">
            <a:avLst/>
          </a:prstGeom>
        </p:spPr>
      </p:pic>
      <p:pic>
        <p:nvPicPr>
          <p:cNvPr id="3" name="Picture 2">
            <a:extLst>
              <a:ext uri="{FF2B5EF4-FFF2-40B4-BE49-F238E27FC236}">
                <a16:creationId xmlns:a16="http://schemas.microsoft.com/office/drawing/2014/main" id="{80466C10-5C4B-0226-9812-489426941956}"/>
              </a:ext>
            </a:extLst>
          </p:cNvPr>
          <p:cNvPicPr>
            <a:picLocks noChangeAspect="1"/>
          </p:cNvPicPr>
          <p:nvPr/>
        </p:nvPicPr>
        <p:blipFill>
          <a:blip r:embed="rId3"/>
          <a:srcRect/>
          <a:stretch/>
        </p:blipFill>
        <p:spPr>
          <a:xfrm>
            <a:off x="6027330" y="1288011"/>
            <a:ext cx="5652460" cy="5018695"/>
          </a:xfrm>
          <a:prstGeom prst="rect">
            <a:avLst/>
          </a:prstGeom>
        </p:spPr>
      </p:pic>
    </p:spTree>
    <p:extLst>
      <p:ext uri="{BB962C8B-B14F-4D97-AF65-F5344CB8AC3E}">
        <p14:creationId xmlns:p14="http://schemas.microsoft.com/office/powerpoint/2010/main" val="163532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1229032" y="1762748"/>
            <a:ext cx="10028903" cy="4520065"/>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525463" y="123245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API reference</a:t>
            </a:r>
          </a:p>
        </p:txBody>
      </p:sp>
    </p:spTree>
    <p:extLst>
      <p:ext uri="{BB962C8B-B14F-4D97-AF65-F5344CB8AC3E}">
        <p14:creationId xmlns:p14="http://schemas.microsoft.com/office/powerpoint/2010/main" val="112630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4B46B-AC27-F8B3-3BDE-D5AA57F504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5403F0-BED0-8859-9AC0-5110BFA0F759}"/>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3E74FF4B-02E3-D7D1-1B6E-AEF50AFA9E6E}"/>
              </a:ext>
            </a:extLst>
          </p:cNvPr>
          <p:cNvPicPr>
            <a:picLocks noChangeAspect="1"/>
          </p:cNvPicPr>
          <p:nvPr/>
        </p:nvPicPr>
        <p:blipFill>
          <a:blip r:embed="rId2"/>
          <a:srcRect/>
          <a:stretch/>
        </p:blipFill>
        <p:spPr>
          <a:xfrm>
            <a:off x="2133600" y="2023452"/>
            <a:ext cx="8046720" cy="4132392"/>
          </a:xfrm>
          <a:prstGeom prst="rect">
            <a:avLst/>
          </a:prstGeom>
        </p:spPr>
      </p:pic>
      <p:sp>
        <p:nvSpPr>
          <p:cNvPr id="5" name="TextBox 4">
            <a:extLst>
              <a:ext uri="{FF2B5EF4-FFF2-40B4-BE49-F238E27FC236}">
                <a16:creationId xmlns:a16="http://schemas.microsoft.com/office/drawing/2014/main" id="{72076D09-3AD0-CBBD-9AB7-E07EAAAB57B9}"/>
              </a:ext>
            </a:extLst>
          </p:cNvPr>
          <p:cNvSpPr txBox="1"/>
          <p:nvPr/>
        </p:nvSpPr>
        <p:spPr>
          <a:xfrm>
            <a:off x="1747075" y="136634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961242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F342E-ED92-8E37-5AF0-8B69994FD7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82EF1-C793-6ED2-5F82-4101C7886886}"/>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7E17E284-0B02-2325-ED6A-12FD97E45C72}"/>
              </a:ext>
            </a:extLst>
          </p:cNvPr>
          <p:cNvPicPr>
            <a:picLocks noChangeAspect="1"/>
          </p:cNvPicPr>
          <p:nvPr/>
        </p:nvPicPr>
        <p:blipFill>
          <a:blip r:embed="rId2"/>
          <a:srcRect/>
          <a:stretch/>
        </p:blipFill>
        <p:spPr>
          <a:xfrm>
            <a:off x="1935693" y="2023452"/>
            <a:ext cx="8676214" cy="4132392"/>
          </a:xfrm>
          <a:prstGeom prst="rect">
            <a:avLst/>
          </a:prstGeom>
        </p:spPr>
      </p:pic>
      <p:sp>
        <p:nvSpPr>
          <p:cNvPr id="5" name="TextBox 4">
            <a:extLst>
              <a:ext uri="{FF2B5EF4-FFF2-40B4-BE49-F238E27FC236}">
                <a16:creationId xmlns:a16="http://schemas.microsoft.com/office/drawing/2014/main" id="{26F40391-6F94-EB16-0FB7-7097483ADEC9}"/>
              </a:ext>
            </a:extLst>
          </p:cNvPr>
          <p:cNvSpPr txBox="1"/>
          <p:nvPr/>
        </p:nvSpPr>
        <p:spPr>
          <a:xfrm>
            <a:off x="1747075" y="136634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2812205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lgn="just"/>
            <a:r>
              <a:rPr lang="en-IN" sz="2800" dirty="0">
                <a:solidFill>
                  <a:srgbClr val="404040"/>
                </a:solidFill>
                <a:latin typeface="Calibri" panose="020F0502020204030204" pitchFamily="34" charset="0"/>
                <a:ea typeface="Calibri" panose="020F0502020204030204" pitchFamily="34" charset="0"/>
                <a:cs typeface="Calibri" panose="020F0502020204030204" pitchFamily="34" charset="0"/>
              </a:rPr>
              <a:t>The agent can simplify the hard course content into easy explanations with real world examples if needed.</a:t>
            </a:r>
            <a:endParaRPr lang="en-US" sz="28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pPr marL="305435" indent="-305435" algn="just"/>
            <a:r>
              <a:rPr lang="en-IN" sz="2800" dirty="0">
                <a:solidFill>
                  <a:srgbClr val="404040"/>
                </a:solidFill>
                <a:latin typeface="Calibri" panose="020F0502020204030204" pitchFamily="34" charset="0"/>
                <a:ea typeface="Calibri" panose="020F0502020204030204" pitchFamily="34" charset="0"/>
                <a:cs typeface="Calibri" panose="020F0502020204030204" pitchFamily="34" charset="0"/>
              </a:rPr>
              <a:t>It is able to explain in different languages so that any user can understand it.</a:t>
            </a:r>
          </a:p>
          <a:p>
            <a:pPr marL="305435" indent="-305435" algn="just"/>
            <a:r>
              <a:rPr lang="en-US" sz="2800" dirty="0">
                <a:latin typeface="Calibri" panose="020F0502020204030204" pitchFamily="34" charset="0"/>
                <a:ea typeface="Calibri" panose="020F0502020204030204" pitchFamily="34" charset="0"/>
                <a:cs typeface="Calibri" panose="020F0502020204030204" pitchFamily="34" charset="0"/>
              </a:rPr>
              <a:t>It is able to recommend reference books for related topic.</a:t>
            </a:r>
          </a:p>
          <a:p>
            <a:pPr marL="305435" indent="-305435" algn="just"/>
            <a:r>
              <a:rPr lang="en-US" sz="2800" dirty="0">
                <a:latin typeface="Calibri" panose="020F0502020204030204" pitchFamily="34" charset="0"/>
                <a:ea typeface="Calibri" panose="020F0502020204030204" pitchFamily="34" charset="0"/>
                <a:cs typeface="Calibri" panose="020F0502020204030204" pitchFamily="34" charset="0"/>
              </a:rPr>
              <a:t>Saves time and reduces stress by simplifying even the hardest topics</a:t>
            </a:r>
            <a:r>
              <a:rPr lang="en-IN" sz="2800" dirty="0">
                <a:solidFill>
                  <a:srgbClr val="404040"/>
                </a:solidFill>
                <a:latin typeface="Calibri" panose="020F0502020204030204" pitchFamily="34" charset="0"/>
                <a:ea typeface="Calibri" panose="020F0502020204030204" pitchFamily="34" charset="0"/>
                <a:cs typeface="Calibri" panose="020F0502020204030204" pitchFamily="34" charset="0"/>
              </a:rPr>
              <a:t>.</a:t>
            </a:r>
            <a:endParaRPr lang="en-US" sz="28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sz="2800" dirty="0">
                <a:latin typeface="Calibri"/>
                <a:ea typeface="+mn-lt"/>
                <a:cs typeface="+mn-lt"/>
              </a:rPr>
              <a:t>Multilingual Learning Expansion</a:t>
            </a:r>
          </a:p>
          <a:p>
            <a:pPr marL="305435" indent="-305435"/>
            <a:r>
              <a:rPr lang="en-IN" sz="2800" dirty="0">
                <a:latin typeface="Calibri"/>
                <a:ea typeface="+mn-lt"/>
                <a:cs typeface="+mn-lt"/>
              </a:rPr>
              <a:t>Interactive Learning</a:t>
            </a:r>
            <a:endParaRPr lang="en-US" sz="2800" dirty="0">
              <a:latin typeface="Calibri"/>
              <a:ea typeface="+mn-lt"/>
              <a:cs typeface="+mn-lt"/>
            </a:endParaRPr>
          </a:p>
          <a:p>
            <a:pPr marL="305435" indent="-305435"/>
            <a:r>
              <a:rPr lang="en-IN" sz="2800" dirty="0">
                <a:latin typeface="Calibri"/>
                <a:ea typeface="+mn-lt"/>
                <a:cs typeface="+mn-lt"/>
              </a:rPr>
              <a:t>Multimedia Integration</a:t>
            </a:r>
          </a:p>
          <a:p>
            <a:pPr marL="305435" indent="-305435"/>
            <a:r>
              <a:rPr lang="en-IN" sz="2800" dirty="0">
                <a:latin typeface="Calibri"/>
                <a:ea typeface="+mn-lt"/>
                <a:cs typeface="+mn-lt"/>
              </a:rPr>
              <a:t>Accessibility Features like text-to-speech, sign language videos.</a:t>
            </a:r>
          </a:p>
          <a:p>
            <a:pPr marL="305435" indent="-305435"/>
            <a:r>
              <a:rPr lang="en-US" sz="2800" dirty="0">
                <a:latin typeface="Calibri"/>
                <a:ea typeface="+mn-lt"/>
                <a:cs typeface="+mn-lt"/>
              </a:rPr>
              <a:t>Integration with Learning Management Systems (LMS)</a:t>
            </a:r>
          </a:p>
          <a:p>
            <a:pPr marL="305435" indent="-305435"/>
            <a:r>
              <a:rPr lang="en-IN" sz="2800" dirty="0">
                <a:latin typeface="Calibri"/>
                <a:ea typeface="+mn-lt"/>
                <a:cs typeface="+mn-lt"/>
              </a:rPr>
              <a:t>Personalized study plans</a:t>
            </a:r>
          </a:p>
          <a:p>
            <a:pPr marL="305435" indent="-305435"/>
            <a:r>
              <a:rPr lang="en-IN" sz="2800" dirty="0">
                <a:latin typeface="Calibri"/>
                <a:ea typeface="+mn-lt"/>
                <a:cs typeface="+mn-lt"/>
              </a:rPr>
              <a:t>AI-Powered Assessment Tools</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79306DEC-EC3C-DC4D-5AEF-796A17D0735F}"/>
              </a:ext>
            </a:extLst>
          </p:cNvPr>
          <p:cNvPicPr>
            <a:picLocks noGrp="1" noChangeAspect="1"/>
          </p:cNvPicPr>
          <p:nvPr>
            <p:ph idx="1"/>
          </p:nvPr>
        </p:nvPicPr>
        <p:blipFill>
          <a:blip r:embed="rId2"/>
          <a:stretch>
            <a:fillRect/>
          </a:stretch>
        </p:blipFill>
        <p:spPr>
          <a:xfrm>
            <a:off x="2702560" y="1301750"/>
            <a:ext cx="6990079" cy="4854094"/>
          </a:xfr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60F6B0-A4CD-7881-C529-2CA84F12106E}"/>
              </a:ext>
            </a:extLst>
          </p:cNvPr>
          <p:cNvPicPr>
            <a:picLocks noChangeAspect="1"/>
          </p:cNvPicPr>
          <p:nvPr/>
        </p:nvPicPr>
        <p:blipFill>
          <a:blip r:embed="rId2"/>
          <a:stretch>
            <a:fillRect/>
          </a:stretch>
        </p:blipFill>
        <p:spPr>
          <a:xfrm>
            <a:off x="1615439" y="660400"/>
            <a:ext cx="9154161" cy="5659120"/>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4FC48B-2D6A-B193-75DD-1CBAE21EE6F6}"/>
              </a:ext>
            </a:extLst>
          </p:cNvPr>
          <p:cNvPicPr>
            <a:picLocks noChangeAspect="1"/>
          </p:cNvPicPr>
          <p:nvPr/>
        </p:nvPicPr>
        <p:blipFill>
          <a:blip r:embed="rId2"/>
          <a:stretch>
            <a:fillRect/>
          </a:stretch>
        </p:blipFill>
        <p:spPr>
          <a:xfrm>
            <a:off x="2407920" y="660400"/>
            <a:ext cx="7376160" cy="5699760"/>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86693-E5CB-2DEC-B351-EDFE75DD548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05C194-508B-08B0-CDD9-C057F84C1724}"/>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17086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45787"/>
            <a:ext cx="11029615" cy="4673324"/>
          </a:xfrm>
        </p:spPr>
        <p:txBody>
          <a:bodyPr>
            <a:normAutofit/>
          </a:bodyPr>
          <a:lstStyle/>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Educational materials often vary in complexity and are not always accessible to learners with different levels of prior knowledge. Students may struggle to grasp key concepts due to jargon heavy or overly advanced explanations in faculty notes and textbooks. </a:t>
            </a:r>
          </a:p>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The solution is to develop an AI powered agent that can intelligently analyze academic content and reframe explanations based on the learner's current proficiency—ranging from beginner to expert. This would support more inclusive learning and personalized education delivery at scale.</a:t>
            </a:r>
            <a:endParaRPr lang="en-US" sz="28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Granite-3-3-8b-instruct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87212"/>
            <a:ext cx="11029615" cy="4925348"/>
          </a:xfrm>
        </p:spPr>
        <p:txBody>
          <a:bodyPr>
            <a:normAutofit fontScale="85000" lnSpcReduction="10000"/>
          </a:bodyPr>
          <a:lstStyle/>
          <a:p>
            <a:pPr marL="0" indent="0" algn="just">
              <a:buNone/>
            </a:pPr>
            <a:r>
              <a:rPr lang="en-US" sz="2400" dirty="0">
                <a:latin typeface="Calibri" panose="020F0502020204030204" pitchFamily="34" charset="0"/>
                <a:ea typeface="Calibri" panose="020F0502020204030204" pitchFamily="34" charset="0"/>
                <a:cs typeface="Calibri" panose="020F0502020204030204" pitchFamily="34" charset="0"/>
              </a:rPr>
              <a:t>It takes really complicated stuff and turns it into easy, interesting explanations that actually make sense. Whether you’re a beginner or already know a lot, it adjusts to you. It saves tons of time, helps you really understand topics, and makes learning way less stressful.</a:t>
            </a:r>
          </a:p>
          <a:p>
            <a:pPr marL="0" indent="0" algn="just">
              <a:buNone/>
            </a:pPr>
            <a:r>
              <a:rPr lang="en-US" sz="2400" b="1" dirty="0">
                <a:latin typeface="Calibri" panose="020F0502020204030204" pitchFamily="34" charset="0"/>
                <a:ea typeface="Calibri" panose="020F0502020204030204" pitchFamily="34" charset="0"/>
                <a:cs typeface="Calibri" panose="020F0502020204030204" pitchFamily="34" charset="0"/>
              </a:rPr>
              <a:t>It includes:</a:t>
            </a:r>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r>
              <a:rPr lang="en-US" sz="2400" dirty="0">
                <a:latin typeface="Calibri" panose="020F0502020204030204" pitchFamily="34" charset="0"/>
                <a:ea typeface="Calibri" panose="020F0502020204030204" pitchFamily="34" charset="0"/>
                <a:cs typeface="Calibri" panose="020F0502020204030204" pitchFamily="34" charset="0"/>
              </a:rPr>
              <a:t>It can </a:t>
            </a:r>
            <a:r>
              <a:rPr lang="en-US" sz="2400" b="1" dirty="0">
                <a:latin typeface="Calibri" panose="020F0502020204030204" pitchFamily="34" charset="0"/>
                <a:ea typeface="Calibri" panose="020F0502020204030204" pitchFamily="34" charset="0"/>
                <a:cs typeface="Calibri" panose="020F0502020204030204" pitchFamily="34" charset="0"/>
              </a:rPr>
              <a:t>explain things at any level</a:t>
            </a:r>
            <a:r>
              <a:rPr lang="en-US" sz="2400" dirty="0">
                <a:latin typeface="Calibri" panose="020F0502020204030204" pitchFamily="34" charset="0"/>
                <a:ea typeface="Calibri" panose="020F0502020204030204" pitchFamily="34" charset="0"/>
                <a:cs typeface="Calibri" panose="020F0502020204030204" pitchFamily="34" charset="0"/>
              </a:rPr>
              <a:t> — beginner, intermediate, or advanced.</a:t>
            </a:r>
          </a:p>
          <a:p>
            <a:pPr algn="just"/>
            <a:r>
              <a:rPr lang="en-US" sz="2400" dirty="0">
                <a:latin typeface="Calibri" panose="020F0502020204030204" pitchFamily="34" charset="0"/>
                <a:ea typeface="Calibri" panose="020F0502020204030204" pitchFamily="34" charset="0"/>
                <a:cs typeface="Calibri" panose="020F0502020204030204" pitchFamily="34" charset="0"/>
              </a:rPr>
              <a:t>Let’s you </a:t>
            </a:r>
            <a:r>
              <a:rPr lang="en-US" sz="2400" b="1" dirty="0">
                <a:latin typeface="Calibri" panose="020F0502020204030204" pitchFamily="34" charset="0"/>
                <a:ea typeface="Calibri" panose="020F0502020204030204" pitchFamily="34" charset="0"/>
                <a:cs typeface="Calibri" panose="020F0502020204030204" pitchFamily="34" charset="0"/>
              </a:rPr>
              <a:t>choose how you want it</a:t>
            </a:r>
            <a:r>
              <a:rPr lang="en-US" sz="2400" dirty="0">
                <a:latin typeface="Calibri" panose="020F0502020204030204" pitchFamily="34" charset="0"/>
                <a:ea typeface="Calibri" panose="020F0502020204030204" pitchFamily="34" charset="0"/>
                <a:cs typeface="Calibri" panose="020F0502020204030204" pitchFamily="34" charset="0"/>
              </a:rPr>
              <a:t>: quick definitions, bullet notes, tables, charts, or full detailed explanations.</a:t>
            </a:r>
          </a:p>
          <a:p>
            <a:pPr algn="just"/>
            <a:r>
              <a:rPr lang="en-US" sz="2400" dirty="0">
                <a:latin typeface="Calibri" panose="020F0502020204030204" pitchFamily="34" charset="0"/>
                <a:ea typeface="Calibri" panose="020F0502020204030204" pitchFamily="34" charset="0"/>
                <a:cs typeface="Calibri" panose="020F0502020204030204" pitchFamily="34" charset="0"/>
              </a:rPr>
              <a:t>Always adds </a:t>
            </a:r>
            <a:r>
              <a:rPr lang="en-US" sz="2400" b="1" dirty="0">
                <a:latin typeface="Calibri" panose="020F0502020204030204" pitchFamily="34" charset="0"/>
                <a:ea typeface="Calibri" panose="020F0502020204030204" pitchFamily="34" charset="0"/>
                <a:cs typeface="Calibri" panose="020F0502020204030204" pitchFamily="34" charset="0"/>
              </a:rPr>
              <a:t>real-life examples</a:t>
            </a:r>
            <a:r>
              <a:rPr lang="en-US" sz="2400" dirty="0">
                <a:latin typeface="Calibri" panose="020F0502020204030204" pitchFamily="34" charset="0"/>
                <a:ea typeface="Calibri" panose="020F0502020204030204" pitchFamily="34" charset="0"/>
                <a:cs typeface="Calibri" panose="020F0502020204030204" pitchFamily="34" charset="0"/>
              </a:rPr>
              <a:t> so it’s easier to relate and remember.</a:t>
            </a:r>
          </a:p>
          <a:p>
            <a:pPr algn="just"/>
            <a:r>
              <a:rPr lang="en-US" sz="2400" b="1" dirty="0">
                <a:latin typeface="Calibri" panose="020F0502020204030204" pitchFamily="34" charset="0"/>
                <a:ea typeface="Calibri" panose="020F0502020204030204" pitchFamily="34" charset="0"/>
                <a:cs typeface="Calibri" panose="020F0502020204030204" pitchFamily="34" charset="0"/>
              </a:rPr>
              <a:t>Breaks down big, complicated paragraphs</a:t>
            </a:r>
            <a:r>
              <a:rPr lang="en-US" sz="2400" dirty="0">
                <a:latin typeface="Calibri" panose="020F0502020204030204" pitchFamily="34" charset="0"/>
                <a:ea typeface="Calibri" panose="020F0502020204030204" pitchFamily="34" charset="0"/>
                <a:cs typeface="Calibri" panose="020F0502020204030204" pitchFamily="34" charset="0"/>
              </a:rPr>
              <a:t> into simple notes.</a:t>
            </a:r>
          </a:p>
          <a:p>
            <a:pPr algn="just"/>
            <a:r>
              <a:rPr lang="en-US" sz="2400" dirty="0">
                <a:latin typeface="Calibri" panose="020F0502020204030204" pitchFamily="34" charset="0"/>
                <a:ea typeface="Calibri" panose="020F0502020204030204" pitchFamily="34" charset="0"/>
                <a:cs typeface="Calibri" panose="020F0502020204030204" pitchFamily="34" charset="0"/>
              </a:rPr>
              <a:t>Can </a:t>
            </a:r>
            <a:r>
              <a:rPr lang="en-US" sz="2400" b="1" dirty="0">
                <a:latin typeface="Calibri" panose="020F0502020204030204" pitchFamily="34" charset="0"/>
                <a:ea typeface="Calibri" panose="020F0502020204030204" pitchFamily="34" charset="0"/>
                <a:cs typeface="Calibri" panose="020F0502020204030204" pitchFamily="34" charset="0"/>
              </a:rPr>
              <a:t>explain in different languages</a:t>
            </a:r>
            <a:r>
              <a:rPr lang="en-US" sz="2400" dirty="0">
                <a:latin typeface="Calibri" panose="020F0502020204030204" pitchFamily="34" charset="0"/>
                <a:ea typeface="Calibri" panose="020F0502020204030204" pitchFamily="34" charset="0"/>
                <a:cs typeface="Calibri" panose="020F0502020204030204" pitchFamily="34" charset="0"/>
              </a:rPr>
              <a:t>.</a:t>
            </a:r>
          </a:p>
          <a:p>
            <a:pPr algn="just"/>
            <a:r>
              <a:rPr lang="en-US" sz="2400" dirty="0">
                <a:latin typeface="Calibri" panose="020F0502020204030204" pitchFamily="34" charset="0"/>
                <a:ea typeface="Calibri" panose="020F0502020204030204" pitchFamily="34" charset="0"/>
                <a:cs typeface="Calibri" panose="020F0502020204030204" pitchFamily="34" charset="0"/>
              </a:rPr>
              <a:t>Even gives </a:t>
            </a:r>
            <a:r>
              <a:rPr lang="en-US" sz="2400" b="1" dirty="0">
                <a:latin typeface="Calibri" panose="020F0502020204030204" pitchFamily="34" charset="0"/>
                <a:ea typeface="Calibri" panose="020F0502020204030204" pitchFamily="34" charset="0"/>
                <a:cs typeface="Calibri" panose="020F0502020204030204" pitchFamily="34" charset="0"/>
              </a:rPr>
              <a:t>links to books, research papers, and other sources</a:t>
            </a:r>
            <a:r>
              <a:rPr lang="en-US" sz="2400" dirty="0">
                <a:latin typeface="Calibri" panose="020F0502020204030204" pitchFamily="34" charset="0"/>
                <a:ea typeface="Calibri" panose="020F0502020204030204" pitchFamily="34" charset="0"/>
                <a:cs typeface="Calibri" panose="020F0502020204030204" pitchFamily="34" charset="0"/>
              </a:rPr>
              <a:t> if you want to go deeper.</a:t>
            </a:r>
          </a:p>
          <a:p>
            <a:pPr algn="just"/>
            <a:r>
              <a:rPr lang="en-US" sz="2400" b="1" dirty="0">
                <a:latin typeface="Calibri" panose="020F0502020204030204" pitchFamily="34" charset="0"/>
                <a:ea typeface="Calibri" panose="020F0502020204030204" pitchFamily="34" charset="0"/>
                <a:cs typeface="Calibri" panose="020F0502020204030204" pitchFamily="34" charset="0"/>
              </a:rPr>
              <a:t>Adjusts how it talks</a:t>
            </a:r>
            <a:r>
              <a:rPr lang="en-US" sz="2400" dirty="0">
                <a:latin typeface="Calibri" panose="020F0502020204030204" pitchFamily="34" charset="0"/>
                <a:ea typeface="Calibri" panose="020F0502020204030204" pitchFamily="34" charset="0"/>
                <a:cs typeface="Calibri" panose="020F0502020204030204" pitchFamily="34" charset="0"/>
              </a:rPr>
              <a:t> — whether you just need a quick summary or a deep dive for a project.</a:t>
            </a:r>
          </a:p>
          <a:p>
            <a:pPr marL="0" indent="0" algn="just">
              <a:buNone/>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Students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Faculty &amp; Teachers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Researchers &amp; Academics </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Professionals &amp; Lifelong Learners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Institutions </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5053780" y="870884"/>
            <a:ext cx="6154993" cy="5441426"/>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581192" y="1232452"/>
            <a:ext cx="5514808" cy="5285700"/>
          </a:xfrm>
          <a:prstGeom prst="rect">
            <a:avLst/>
          </a:prstGeom>
        </p:spPr>
      </p:pic>
      <p:pic>
        <p:nvPicPr>
          <p:cNvPr id="3" name="Picture 2">
            <a:extLst>
              <a:ext uri="{FF2B5EF4-FFF2-40B4-BE49-F238E27FC236}">
                <a16:creationId xmlns:a16="http://schemas.microsoft.com/office/drawing/2014/main" id="{4140755A-B522-BA23-8BEC-90D521C9AC09}"/>
              </a:ext>
            </a:extLst>
          </p:cNvPr>
          <p:cNvPicPr>
            <a:picLocks noChangeAspect="1"/>
          </p:cNvPicPr>
          <p:nvPr/>
        </p:nvPicPr>
        <p:blipFill>
          <a:blip r:embed="rId3"/>
          <a:srcRect/>
          <a:stretch/>
        </p:blipFill>
        <p:spPr>
          <a:xfrm>
            <a:off x="6096000" y="1232452"/>
            <a:ext cx="5514808" cy="5285700"/>
          </a:xfrm>
          <a:prstGeom prst="rect">
            <a:avLst/>
          </a:prstGeom>
        </p:spPr>
      </p:pic>
    </p:spTree>
    <p:extLst>
      <p:ext uri="{BB962C8B-B14F-4D97-AF65-F5344CB8AC3E}">
        <p14:creationId xmlns:p14="http://schemas.microsoft.com/office/powerpoint/2010/main" val="11895414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604</TotalTime>
  <Words>463</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Franklin Gothic Book</vt:lpstr>
      <vt:lpstr>Franklin Gothic Demi</vt:lpstr>
      <vt:lpstr>Wingdings 2</vt:lpstr>
      <vt:lpstr>DividendVTI</vt:lpstr>
      <vt:lpstr>Course Content simplification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Nikita Shinde</cp:lastModifiedBy>
  <cp:revision>160</cp:revision>
  <dcterms:created xsi:type="dcterms:W3CDTF">2021-05-26T16:50:10Z</dcterms:created>
  <dcterms:modified xsi:type="dcterms:W3CDTF">2025-08-03T15:05:32Z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