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895600"/>
            <a:ext cx="52578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Understanding Genius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54864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 is exceptional intellectual or creative power. It often involves novel insights and transformative impact.</a:t>
            </a:r>
          </a:p>
        </p:txBody>
      </p:sp>
      <p:pic>
        <p:nvPicPr>
          <p:cNvPr id="4" name="Picture 3" descr="19b1b3d3-a1b0-4dfb-b940-d08fdabdbe5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683000"/>
            <a:ext cx="70358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The Nature of Genius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699000"/>
            <a:ext cx="703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Explore the multifaceted nature of genius, encompassing innate talent, relentless dedication, and profound insight.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2209800"/>
            <a:ext cx="7010400" cy="2209800"/>
          </a:xfrm>
          <a:prstGeom prst="roundRect">
            <a:avLst>
              <a:gd name="adj" fmla="val 4597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534400" y="2514600"/>
            <a:ext cx="5461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59900" y="2514600"/>
            <a:ext cx="5600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Exceptional 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9900" y="2971800"/>
            <a:ext cx="56007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 often begins with a natural aptitude in a specific domain, setting the stage for extraordinary achievement and innovation.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00" y="4724400"/>
            <a:ext cx="7010400" cy="2209800"/>
          </a:xfrm>
          <a:prstGeom prst="roundRect">
            <a:avLst>
              <a:gd name="adj" fmla="val 4597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534400" y="5029200"/>
            <a:ext cx="6223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100" y="50292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Creative Thinking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6100" y="5486400"/>
            <a:ext cx="55245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Geniuses demonstrate creative thinking, generating novel ideas that challenge existing paradigms and redefine understanding.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8415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Identifying Genius Traits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208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High Intelligence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Geniuses typically exhibit exceptional intellectual capacity, enabling them to grasp complex concepts and solve intricate problems effectively.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928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1976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Intense Curiosity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76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Driven by an insatiable thirst for knowledge, geniuses explore diverse subjects, seeking connections and patterns that others may overlook.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96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0744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44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Persistent Drive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44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Geniuses maintain unwavering focus and determination, overcoming obstacles and setbacks to realize their vision and achieve their goals.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8415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The Making of a Genius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208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Early Exposure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Early exposure to stimulating environments and resources can ignite a child's passion and unlock their potential for greatness.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928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1976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Deliberate Practice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7600" y="5092700"/>
            <a:ext cx="38862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Focused training and dedicated effort are essential for honing skills and mastering expertise in a chosen field of endeavor.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9600" y="3467100"/>
            <a:ext cx="4470400" cy="3835400"/>
          </a:xfrm>
          <a:prstGeom prst="roundRect">
            <a:avLst>
              <a:gd name="adj" fmla="val 2649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074400" y="37719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4400" y="44831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Mentorship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4400" y="50927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Guidance from experienced mentors can provide invaluable insights, support, and encouragement along the path to achievement.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733800"/>
            <a:ext cx="67310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Nurturing Genius Potential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6482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Creating an environment that fosters creativity, curiosity, and critical thinking is vital for unlocking genius potential.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34400" y="508000"/>
            <a:ext cx="6705600" cy="2311400"/>
          </a:xfrm>
          <a:prstGeom prst="roundRect">
            <a:avLst>
              <a:gd name="adj" fmla="val 4395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839200" y="965200"/>
            <a:ext cx="4445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61500" y="812800"/>
            <a:ext cx="54991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Encourage Exploration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61500" y="1371600"/>
            <a:ext cx="54991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Support exploration of diverse subjects and fields, fostering curiosity and interdisciplinary thinking in aspiring geniuses.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534400" y="3225800"/>
            <a:ext cx="6705600" cy="2692400"/>
          </a:xfrm>
          <a:prstGeom prst="roundRect">
            <a:avLst>
              <a:gd name="adj" fmla="val 3773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839200" y="3683000"/>
            <a:ext cx="5207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7700" y="3530600"/>
            <a:ext cx="54229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Provide Resources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37700" y="4089400"/>
            <a:ext cx="54229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Access to tools, materials, and mentorship opportunities can empower individuals to pursue their passions and develop their talents.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534400" y="6324600"/>
            <a:ext cx="6705600" cy="2311400"/>
          </a:xfrm>
          <a:prstGeom prst="roundRect">
            <a:avLst>
              <a:gd name="adj" fmla="val 4395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839200" y="6781800"/>
            <a:ext cx="5207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7700" y="6629400"/>
            <a:ext cx="54229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Foster Resilience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37700" y="7188200"/>
            <a:ext cx="54229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Help individuals develop resilience and perseverance, enabling them to overcome challenges and setbacks on their journey.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492500"/>
            <a:ext cx="70358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The Dark Side of Genius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508500"/>
            <a:ext cx="70358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Discuss the potential downsides, including social isolation, mental health challenges, and ethical dilemmas faced by geniuses.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2019300"/>
            <a:ext cx="7010400" cy="2590800"/>
          </a:xfrm>
          <a:prstGeom prst="roundRect">
            <a:avLst>
              <a:gd name="adj" fmla="val 3921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534400" y="2324100"/>
            <a:ext cx="546100" cy="177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59900" y="2324100"/>
            <a:ext cx="5600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Social Isolation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9900" y="2781300"/>
            <a:ext cx="56007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Geniuses may experience social isolation due to their unique perspectives, making it difficult to connect with peers and form meaningful relationships.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00" y="4914900"/>
            <a:ext cx="7010400" cy="2209800"/>
          </a:xfrm>
          <a:prstGeom prst="roundRect">
            <a:avLst>
              <a:gd name="adj" fmla="val 4597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534400" y="5219700"/>
            <a:ext cx="6223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5E8CF0"/>
                </a:solidFill>
                <a:latin typeface="Instrument"/>
              </a:defRPr>
            </a:pPr>
            <a:r>
              <a:rPr b="1" i="0" sz="3200">
                <a:solidFill>
                  <a:srgbClr val="5E8CF0"/>
                </a:solidFill>
                <a:latin typeface="Instrumen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100" y="52197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Mental Health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6100" y="5676900"/>
            <a:ext cx="55245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Geniuses face higher rates of mental health issues like anxiety and depression, stemming from intense pressure and perfectionism.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1303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Examples of Genius Minds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2552700"/>
            <a:ext cx="4533900" cy="5461000"/>
          </a:xfrm>
          <a:prstGeom prst="roundRect">
            <a:avLst>
              <a:gd name="adj" fmla="val 2240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4" name="Picture 3" descr="e6033164-0a00-454a-b68f-d51480f4e3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552700"/>
            <a:ext cx="45339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0800" y="5295900"/>
            <a:ext cx="3949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Albert Einstein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5803900"/>
            <a:ext cx="39497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Revolutionized physics with his theory of relativity, forever changing our understanding of space, time, and gravity.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54700" y="2552700"/>
            <a:ext cx="4533900" cy="5461000"/>
          </a:xfrm>
          <a:prstGeom prst="roundRect">
            <a:avLst>
              <a:gd name="adj" fmla="val 2240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8" name="Picture 7" descr="0358f612-e920-4890-86ae-a3c1ce007d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2552700"/>
            <a:ext cx="4533900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9500" y="5295900"/>
            <a:ext cx="3949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Marie Curie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9500" y="5803900"/>
            <a:ext cx="39497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Pioneered research on radioactivity and was the first woman to win a Nobel Prize, making groundbreaking contributions to science.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06100" y="2552700"/>
            <a:ext cx="4533900" cy="5461000"/>
          </a:xfrm>
          <a:prstGeom prst="roundRect">
            <a:avLst>
              <a:gd name="adj" fmla="val 2240"/>
            </a:avLst>
          </a:prstGeom>
          <a:solidFill>
            <a:srgbClr val="29136C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2" name="Picture 11" descr="6bfe7cfa-2ee9-41f2-a6ca-3cbc5a3aff7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100" y="2552700"/>
            <a:ext cx="4533900" cy="2438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10900" y="5295900"/>
            <a:ext cx="3949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FFFFFF"/>
                </a:solidFill>
                <a:latin typeface="Instrument"/>
              </a:defRPr>
            </a:pPr>
            <a:r>
              <a:rPr b="1" i="0" sz="2400">
                <a:solidFill>
                  <a:srgbClr val="FFFFFF"/>
                </a:solidFill>
                <a:latin typeface="Instrument"/>
              </a:rPr>
              <a:t>Leonardo da Vinci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10900" y="5803900"/>
            <a:ext cx="39497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A true Renaissance man, excelling as a painter, sculptor, architect, scientist, inventor, and more, leaving an indelible mark.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914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895600"/>
            <a:ext cx="662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FFFFFF"/>
                </a:solidFill>
                <a:latin typeface="Instrument"/>
              </a:defRPr>
            </a:pPr>
            <a:r>
              <a:rPr b="1" i="0" sz="4000">
                <a:solidFill>
                  <a:srgbClr val="FFFFFF"/>
                </a:solidFill>
                <a:latin typeface="Instrument"/>
              </a:rPr>
              <a:t>Unlocking Your Inner Genius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54864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E6E6E6"/>
                </a:solidFill>
                <a:latin typeface="Instrument"/>
              </a:defRPr>
            </a:pPr>
            <a:r>
              <a:rPr b="0" i="0" sz="2000">
                <a:solidFill>
                  <a:srgbClr val="E6E6E6"/>
                </a:solidFill>
                <a:latin typeface="Instrument"/>
              </a:rPr>
              <a:t>Cultivate curiosity, embrace challenges, and never stop learning. Unlock your potential and transform your world.</a:t>
            </a:r>
          </a:p>
        </p:txBody>
      </p:sp>
      <p:pic>
        <p:nvPicPr>
          <p:cNvPr id="4" name="Picture 3" descr="3bfe5744-6bfb-4555-98cc-7516fb20ad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FFFFFF"/>
                </a:solidFill>
                <a:latin typeface="Instrument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