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3" r:id="rId8"/>
    <p:sldId id="265" r:id="rId9"/>
    <p:sldId id="268"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6D3D8-950F-418A-A0DB-28D840F17A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2B0EFA-E1D8-4D84-9FBD-6D24055A6E00}">
      <dgm:prSet/>
      <dgm:spPr/>
      <dgm:t>
        <a:bodyPr/>
        <a:lstStyle/>
        <a:p>
          <a:pPr>
            <a:lnSpc>
              <a:spcPct val="100000"/>
            </a:lnSpc>
          </a:pPr>
          <a:r>
            <a:rPr lang="en-CA"/>
            <a:t>Targeted Training</a:t>
          </a:r>
          <a:endParaRPr lang="en-US"/>
        </a:p>
      </dgm:t>
    </dgm:pt>
    <dgm:pt modelId="{0A7EA8F6-94A9-4E3A-8B30-2F49ED4686BE}" type="parTrans" cxnId="{A0548A57-20F2-4E23-A8ED-2097DE8ED911}">
      <dgm:prSet/>
      <dgm:spPr/>
      <dgm:t>
        <a:bodyPr/>
        <a:lstStyle/>
        <a:p>
          <a:endParaRPr lang="en-US"/>
        </a:p>
      </dgm:t>
    </dgm:pt>
    <dgm:pt modelId="{2DE3145F-B945-47FB-AB32-E9B6E0E8A831}" type="sibTrans" cxnId="{A0548A57-20F2-4E23-A8ED-2097DE8ED911}">
      <dgm:prSet/>
      <dgm:spPr/>
      <dgm:t>
        <a:bodyPr/>
        <a:lstStyle/>
        <a:p>
          <a:endParaRPr lang="en-US"/>
        </a:p>
      </dgm:t>
    </dgm:pt>
    <dgm:pt modelId="{6BFD1F93-3D7D-441A-B260-2A3497C6B7EA}">
      <dgm:prSet/>
      <dgm:spPr/>
      <dgm:t>
        <a:bodyPr/>
        <a:lstStyle/>
        <a:p>
          <a:pPr>
            <a:lnSpc>
              <a:spcPct val="100000"/>
            </a:lnSpc>
          </a:pPr>
          <a:r>
            <a:rPr lang="en-CA" dirty="0"/>
            <a:t>Work-life Balance</a:t>
          </a:r>
          <a:endParaRPr lang="en-US" dirty="0"/>
        </a:p>
      </dgm:t>
    </dgm:pt>
    <dgm:pt modelId="{51738E1D-90C7-4E00-A116-910D2DE88009}" type="parTrans" cxnId="{7D8A27AF-2A60-43D1-90DD-D514F40E4028}">
      <dgm:prSet/>
      <dgm:spPr/>
      <dgm:t>
        <a:bodyPr/>
        <a:lstStyle/>
        <a:p>
          <a:endParaRPr lang="en-US"/>
        </a:p>
      </dgm:t>
    </dgm:pt>
    <dgm:pt modelId="{7D4147A7-0710-4875-B36C-EA3EBC9A00A7}" type="sibTrans" cxnId="{7D8A27AF-2A60-43D1-90DD-D514F40E4028}">
      <dgm:prSet/>
      <dgm:spPr/>
      <dgm:t>
        <a:bodyPr/>
        <a:lstStyle/>
        <a:p>
          <a:endParaRPr lang="en-US"/>
        </a:p>
      </dgm:t>
    </dgm:pt>
    <dgm:pt modelId="{C02E5FB9-BC5C-40FC-B611-DFEC5DFDAE59}" type="pres">
      <dgm:prSet presAssocID="{3976D3D8-950F-418A-A0DB-28D840F17AFD}" presName="root" presStyleCnt="0">
        <dgm:presLayoutVars>
          <dgm:dir/>
          <dgm:resizeHandles val="exact"/>
        </dgm:presLayoutVars>
      </dgm:prSet>
      <dgm:spPr/>
    </dgm:pt>
    <dgm:pt modelId="{6489A930-2EFD-42B5-89F6-22BB1BB3A266}" type="pres">
      <dgm:prSet presAssocID="{3B2B0EFA-E1D8-4D84-9FBD-6D24055A6E00}" presName="compNode" presStyleCnt="0"/>
      <dgm:spPr/>
    </dgm:pt>
    <dgm:pt modelId="{8D4633B1-1CCE-445E-844E-A19168B96A6C}" type="pres">
      <dgm:prSet presAssocID="{3B2B0EFA-E1D8-4D84-9FBD-6D24055A6E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25C2BDBD-16D7-4B2A-9DA7-4513257A0BE1}" type="pres">
      <dgm:prSet presAssocID="{3B2B0EFA-E1D8-4D84-9FBD-6D24055A6E00}" presName="spaceRect" presStyleCnt="0"/>
      <dgm:spPr/>
    </dgm:pt>
    <dgm:pt modelId="{E59E3884-DC7B-429C-9CD9-AB9E0660316C}" type="pres">
      <dgm:prSet presAssocID="{3B2B0EFA-E1D8-4D84-9FBD-6D24055A6E00}" presName="textRect" presStyleLbl="revTx" presStyleIdx="0" presStyleCnt="2">
        <dgm:presLayoutVars>
          <dgm:chMax val="1"/>
          <dgm:chPref val="1"/>
        </dgm:presLayoutVars>
      </dgm:prSet>
      <dgm:spPr/>
    </dgm:pt>
    <dgm:pt modelId="{5E7C8FF6-EBC1-4EF0-A2EB-611835CA1C83}" type="pres">
      <dgm:prSet presAssocID="{2DE3145F-B945-47FB-AB32-E9B6E0E8A831}" presName="sibTrans" presStyleCnt="0"/>
      <dgm:spPr/>
    </dgm:pt>
    <dgm:pt modelId="{5EE9A4B4-02EE-48AD-8342-D0979E832601}" type="pres">
      <dgm:prSet presAssocID="{6BFD1F93-3D7D-441A-B260-2A3497C6B7EA}" presName="compNode" presStyleCnt="0"/>
      <dgm:spPr/>
    </dgm:pt>
    <dgm:pt modelId="{891F1050-5D1B-45DB-88B8-07012E0C2A25}" type="pres">
      <dgm:prSet presAssocID="{6BFD1F93-3D7D-441A-B260-2A3497C6B7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B541D78A-C25B-4A1C-AFD6-FA0423DE2036}" type="pres">
      <dgm:prSet presAssocID="{6BFD1F93-3D7D-441A-B260-2A3497C6B7EA}" presName="spaceRect" presStyleCnt="0"/>
      <dgm:spPr/>
    </dgm:pt>
    <dgm:pt modelId="{638C017F-D88C-4484-902A-C77F5F2771B0}" type="pres">
      <dgm:prSet presAssocID="{6BFD1F93-3D7D-441A-B260-2A3497C6B7EA}" presName="textRect" presStyleLbl="revTx" presStyleIdx="1" presStyleCnt="2">
        <dgm:presLayoutVars>
          <dgm:chMax val="1"/>
          <dgm:chPref val="1"/>
        </dgm:presLayoutVars>
      </dgm:prSet>
      <dgm:spPr/>
    </dgm:pt>
  </dgm:ptLst>
  <dgm:cxnLst>
    <dgm:cxn modelId="{B33DE01B-3F75-42A9-8419-641E70A365CB}" type="presOf" srcId="{6BFD1F93-3D7D-441A-B260-2A3497C6B7EA}" destId="{638C017F-D88C-4484-902A-C77F5F2771B0}" srcOrd="0" destOrd="0" presId="urn:microsoft.com/office/officeart/2018/2/layout/IconLabelList"/>
    <dgm:cxn modelId="{A0548A57-20F2-4E23-A8ED-2097DE8ED911}" srcId="{3976D3D8-950F-418A-A0DB-28D840F17AFD}" destId="{3B2B0EFA-E1D8-4D84-9FBD-6D24055A6E00}" srcOrd="0" destOrd="0" parTransId="{0A7EA8F6-94A9-4E3A-8B30-2F49ED4686BE}" sibTransId="{2DE3145F-B945-47FB-AB32-E9B6E0E8A831}"/>
    <dgm:cxn modelId="{7D8A27AF-2A60-43D1-90DD-D514F40E4028}" srcId="{3976D3D8-950F-418A-A0DB-28D840F17AFD}" destId="{6BFD1F93-3D7D-441A-B260-2A3497C6B7EA}" srcOrd="1" destOrd="0" parTransId="{51738E1D-90C7-4E00-A116-910D2DE88009}" sibTransId="{7D4147A7-0710-4875-B36C-EA3EBC9A00A7}"/>
    <dgm:cxn modelId="{A1C2FBD3-80D6-4646-BF94-A6FA63085118}" type="presOf" srcId="{3B2B0EFA-E1D8-4D84-9FBD-6D24055A6E00}" destId="{E59E3884-DC7B-429C-9CD9-AB9E0660316C}" srcOrd="0" destOrd="0" presId="urn:microsoft.com/office/officeart/2018/2/layout/IconLabelList"/>
    <dgm:cxn modelId="{6E4D62EB-EC64-4689-BC4B-D6AB30FCC4DB}" type="presOf" srcId="{3976D3D8-950F-418A-A0DB-28D840F17AFD}" destId="{C02E5FB9-BC5C-40FC-B611-DFEC5DFDAE59}" srcOrd="0" destOrd="0" presId="urn:microsoft.com/office/officeart/2018/2/layout/IconLabelList"/>
    <dgm:cxn modelId="{B780C45F-DE3F-4541-9F19-CDC01CB8041A}" type="presParOf" srcId="{C02E5FB9-BC5C-40FC-B611-DFEC5DFDAE59}" destId="{6489A930-2EFD-42B5-89F6-22BB1BB3A266}" srcOrd="0" destOrd="0" presId="urn:microsoft.com/office/officeart/2018/2/layout/IconLabelList"/>
    <dgm:cxn modelId="{203BC3CF-BAFB-4032-86E3-7E63CADED0B4}" type="presParOf" srcId="{6489A930-2EFD-42B5-89F6-22BB1BB3A266}" destId="{8D4633B1-1CCE-445E-844E-A19168B96A6C}" srcOrd="0" destOrd="0" presId="urn:microsoft.com/office/officeart/2018/2/layout/IconLabelList"/>
    <dgm:cxn modelId="{ADB144B6-0356-412A-B6A2-5CCD23491ADE}" type="presParOf" srcId="{6489A930-2EFD-42B5-89F6-22BB1BB3A266}" destId="{25C2BDBD-16D7-4B2A-9DA7-4513257A0BE1}" srcOrd="1" destOrd="0" presId="urn:microsoft.com/office/officeart/2018/2/layout/IconLabelList"/>
    <dgm:cxn modelId="{4B55E93F-742F-4FCB-88F0-74853D6EDC04}" type="presParOf" srcId="{6489A930-2EFD-42B5-89F6-22BB1BB3A266}" destId="{E59E3884-DC7B-429C-9CD9-AB9E0660316C}" srcOrd="2" destOrd="0" presId="urn:microsoft.com/office/officeart/2018/2/layout/IconLabelList"/>
    <dgm:cxn modelId="{3798DC2C-2108-47E5-B10E-632E14E1221D}" type="presParOf" srcId="{C02E5FB9-BC5C-40FC-B611-DFEC5DFDAE59}" destId="{5E7C8FF6-EBC1-4EF0-A2EB-611835CA1C83}" srcOrd="1" destOrd="0" presId="urn:microsoft.com/office/officeart/2018/2/layout/IconLabelList"/>
    <dgm:cxn modelId="{1AD5EF2A-F0D6-4EB0-BDFB-0B541A58A392}" type="presParOf" srcId="{C02E5FB9-BC5C-40FC-B611-DFEC5DFDAE59}" destId="{5EE9A4B4-02EE-48AD-8342-D0979E832601}" srcOrd="2" destOrd="0" presId="urn:microsoft.com/office/officeart/2018/2/layout/IconLabelList"/>
    <dgm:cxn modelId="{5BF1DF46-5B77-4013-AC0E-D0146001C819}" type="presParOf" srcId="{5EE9A4B4-02EE-48AD-8342-D0979E832601}" destId="{891F1050-5D1B-45DB-88B8-07012E0C2A25}" srcOrd="0" destOrd="0" presId="urn:microsoft.com/office/officeart/2018/2/layout/IconLabelList"/>
    <dgm:cxn modelId="{E59E19F1-3589-42D0-9017-5BCB9110C2EE}" type="presParOf" srcId="{5EE9A4B4-02EE-48AD-8342-D0979E832601}" destId="{B541D78A-C25B-4A1C-AFD6-FA0423DE2036}" srcOrd="1" destOrd="0" presId="urn:microsoft.com/office/officeart/2018/2/layout/IconLabelList"/>
    <dgm:cxn modelId="{48055DA9-6559-43FA-B6B4-F465C19C5597}" type="presParOf" srcId="{5EE9A4B4-02EE-48AD-8342-D0979E832601}" destId="{638C017F-D88C-4484-902A-C77F5F2771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6D3D8-950F-418A-A0DB-28D840F17A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2B0EFA-E1D8-4D84-9FBD-6D24055A6E00}">
      <dgm:prSet/>
      <dgm:spPr/>
      <dgm:t>
        <a:bodyPr/>
        <a:lstStyle/>
        <a:p>
          <a:pPr>
            <a:lnSpc>
              <a:spcPct val="100000"/>
            </a:lnSpc>
          </a:pPr>
          <a:r>
            <a:rPr lang="en-CA" dirty="0"/>
            <a:t>Economic Policies</a:t>
          </a:r>
          <a:endParaRPr lang="en-US" dirty="0"/>
        </a:p>
      </dgm:t>
    </dgm:pt>
    <dgm:pt modelId="{0A7EA8F6-94A9-4E3A-8B30-2F49ED4686BE}" type="parTrans" cxnId="{A0548A57-20F2-4E23-A8ED-2097DE8ED911}">
      <dgm:prSet/>
      <dgm:spPr/>
      <dgm:t>
        <a:bodyPr/>
        <a:lstStyle/>
        <a:p>
          <a:endParaRPr lang="en-US"/>
        </a:p>
      </dgm:t>
    </dgm:pt>
    <dgm:pt modelId="{2DE3145F-B945-47FB-AB32-E9B6E0E8A831}" type="sibTrans" cxnId="{A0548A57-20F2-4E23-A8ED-2097DE8ED911}">
      <dgm:prSet/>
      <dgm:spPr/>
      <dgm:t>
        <a:bodyPr/>
        <a:lstStyle/>
        <a:p>
          <a:endParaRPr lang="en-US"/>
        </a:p>
      </dgm:t>
    </dgm:pt>
    <dgm:pt modelId="{6BFD1F93-3D7D-441A-B260-2A3497C6B7EA}">
      <dgm:prSet/>
      <dgm:spPr/>
      <dgm:t>
        <a:bodyPr/>
        <a:lstStyle/>
        <a:p>
          <a:pPr>
            <a:lnSpc>
              <a:spcPct val="100000"/>
            </a:lnSpc>
          </a:pPr>
          <a:r>
            <a:rPr lang="en-CA" dirty="0"/>
            <a:t>Equal Rewards</a:t>
          </a:r>
          <a:endParaRPr lang="en-US" dirty="0"/>
        </a:p>
      </dgm:t>
    </dgm:pt>
    <dgm:pt modelId="{51738E1D-90C7-4E00-A116-910D2DE88009}" type="parTrans" cxnId="{7D8A27AF-2A60-43D1-90DD-D514F40E4028}">
      <dgm:prSet/>
      <dgm:spPr/>
      <dgm:t>
        <a:bodyPr/>
        <a:lstStyle/>
        <a:p>
          <a:endParaRPr lang="en-US"/>
        </a:p>
      </dgm:t>
    </dgm:pt>
    <dgm:pt modelId="{7D4147A7-0710-4875-B36C-EA3EBC9A00A7}" type="sibTrans" cxnId="{7D8A27AF-2A60-43D1-90DD-D514F40E4028}">
      <dgm:prSet/>
      <dgm:spPr/>
      <dgm:t>
        <a:bodyPr/>
        <a:lstStyle/>
        <a:p>
          <a:endParaRPr lang="en-US"/>
        </a:p>
      </dgm:t>
    </dgm:pt>
    <dgm:pt modelId="{C02E5FB9-BC5C-40FC-B611-DFEC5DFDAE59}" type="pres">
      <dgm:prSet presAssocID="{3976D3D8-950F-418A-A0DB-28D840F17AFD}" presName="root" presStyleCnt="0">
        <dgm:presLayoutVars>
          <dgm:dir/>
          <dgm:resizeHandles val="exact"/>
        </dgm:presLayoutVars>
      </dgm:prSet>
      <dgm:spPr/>
    </dgm:pt>
    <dgm:pt modelId="{6489A930-2EFD-42B5-89F6-22BB1BB3A266}" type="pres">
      <dgm:prSet presAssocID="{3B2B0EFA-E1D8-4D84-9FBD-6D24055A6E00}" presName="compNode" presStyleCnt="0"/>
      <dgm:spPr/>
    </dgm:pt>
    <dgm:pt modelId="{8D4633B1-1CCE-445E-844E-A19168B96A6C}" type="pres">
      <dgm:prSet presAssocID="{3B2B0EFA-E1D8-4D84-9FBD-6D24055A6E0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lipboard with solid fill"/>
        </a:ext>
      </dgm:extLst>
    </dgm:pt>
    <dgm:pt modelId="{25C2BDBD-16D7-4B2A-9DA7-4513257A0BE1}" type="pres">
      <dgm:prSet presAssocID="{3B2B0EFA-E1D8-4D84-9FBD-6D24055A6E00}" presName="spaceRect" presStyleCnt="0"/>
      <dgm:spPr/>
    </dgm:pt>
    <dgm:pt modelId="{E59E3884-DC7B-429C-9CD9-AB9E0660316C}" type="pres">
      <dgm:prSet presAssocID="{3B2B0EFA-E1D8-4D84-9FBD-6D24055A6E00}" presName="textRect" presStyleLbl="revTx" presStyleIdx="0" presStyleCnt="2">
        <dgm:presLayoutVars>
          <dgm:chMax val="1"/>
          <dgm:chPref val="1"/>
        </dgm:presLayoutVars>
      </dgm:prSet>
      <dgm:spPr/>
    </dgm:pt>
    <dgm:pt modelId="{5E7C8FF6-EBC1-4EF0-A2EB-611835CA1C83}" type="pres">
      <dgm:prSet presAssocID="{2DE3145F-B945-47FB-AB32-E9B6E0E8A831}" presName="sibTrans" presStyleCnt="0"/>
      <dgm:spPr/>
    </dgm:pt>
    <dgm:pt modelId="{5EE9A4B4-02EE-48AD-8342-D0979E832601}" type="pres">
      <dgm:prSet presAssocID="{6BFD1F93-3D7D-441A-B260-2A3497C6B7EA}" presName="compNode" presStyleCnt="0"/>
      <dgm:spPr/>
    </dgm:pt>
    <dgm:pt modelId="{891F1050-5D1B-45DB-88B8-07012E0C2A25}" type="pres">
      <dgm:prSet presAssocID="{6BFD1F93-3D7D-441A-B260-2A3497C6B7EA}"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rophy with solid fill"/>
        </a:ext>
      </dgm:extLst>
    </dgm:pt>
    <dgm:pt modelId="{B541D78A-C25B-4A1C-AFD6-FA0423DE2036}" type="pres">
      <dgm:prSet presAssocID="{6BFD1F93-3D7D-441A-B260-2A3497C6B7EA}" presName="spaceRect" presStyleCnt="0"/>
      <dgm:spPr/>
    </dgm:pt>
    <dgm:pt modelId="{638C017F-D88C-4484-902A-C77F5F2771B0}" type="pres">
      <dgm:prSet presAssocID="{6BFD1F93-3D7D-441A-B260-2A3497C6B7EA}" presName="textRect" presStyleLbl="revTx" presStyleIdx="1" presStyleCnt="2">
        <dgm:presLayoutVars>
          <dgm:chMax val="1"/>
          <dgm:chPref val="1"/>
        </dgm:presLayoutVars>
      </dgm:prSet>
      <dgm:spPr/>
    </dgm:pt>
  </dgm:ptLst>
  <dgm:cxnLst>
    <dgm:cxn modelId="{B33DE01B-3F75-42A9-8419-641E70A365CB}" type="presOf" srcId="{6BFD1F93-3D7D-441A-B260-2A3497C6B7EA}" destId="{638C017F-D88C-4484-902A-C77F5F2771B0}" srcOrd="0" destOrd="0" presId="urn:microsoft.com/office/officeart/2018/2/layout/IconLabelList"/>
    <dgm:cxn modelId="{A0548A57-20F2-4E23-A8ED-2097DE8ED911}" srcId="{3976D3D8-950F-418A-A0DB-28D840F17AFD}" destId="{3B2B0EFA-E1D8-4D84-9FBD-6D24055A6E00}" srcOrd="0" destOrd="0" parTransId="{0A7EA8F6-94A9-4E3A-8B30-2F49ED4686BE}" sibTransId="{2DE3145F-B945-47FB-AB32-E9B6E0E8A831}"/>
    <dgm:cxn modelId="{7D8A27AF-2A60-43D1-90DD-D514F40E4028}" srcId="{3976D3D8-950F-418A-A0DB-28D840F17AFD}" destId="{6BFD1F93-3D7D-441A-B260-2A3497C6B7EA}" srcOrd="1" destOrd="0" parTransId="{51738E1D-90C7-4E00-A116-910D2DE88009}" sibTransId="{7D4147A7-0710-4875-B36C-EA3EBC9A00A7}"/>
    <dgm:cxn modelId="{A1C2FBD3-80D6-4646-BF94-A6FA63085118}" type="presOf" srcId="{3B2B0EFA-E1D8-4D84-9FBD-6D24055A6E00}" destId="{E59E3884-DC7B-429C-9CD9-AB9E0660316C}" srcOrd="0" destOrd="0" presId="urn:microsoft.com/office/officeart/2018/2/layout/IconLabelList"/>
    <dgm:cxn modelId="{6E4D62EB-EC64-4689-BC4B-D6AB30FCC4DB}" type="presOf" srcId="{3976D3D8-950F-418A-A0DB-28D840F17AFD}" destId="{C02E5FB9-BC5C-40FC-B611-DFEC5DFDAE59}" srcOrd="0" destOrd="0" presId="urn:microsoft.com/office/officeart/2018/2/layout/IconLabelList"/>
    <dgm:cxn modelId="{B780C45F-DE3F-4541-9F19-CDC01CB8041A}" type="presParOf" srcId="{C02E5FB9-BC5C-40FC-B611-DFEC5DFDAE59}" destId="{6489A930-2EFD-42B5-89F6-22BB1BB3A266}" srcOrd="0" destOrd="0" presId="urn:microsoft.com/office/officeart/2018/2/layout/IconLabelList"/>
    <dgm:cxn modelId="{203BC3CF-BAFB-4032-86E3-7E63CADED0B4}" type="presParOf" srcId="{6489A930-2EFD-42B5-89F6-22BB1BB3A266}" destId="{8D4633B1-1CCE-445E-844E-A19168B96A6C}" srcOrd="0" destOrd="0" presId="urn:microsoft.com/office/officeart/2018/2/layout/IconLabelList"/>
    <dgm:cxn modelId="{ADB144B6-0356-412A-B6A2-5CCD23491ADE}" type="presParOf" srcId="{6489A930-2EFD-42B5-89F6-22BB1BB3A266}" destId="{25C2BDBD-16D7-4B2A-9DA7-4513257A0BE1}" srcOrd="1" destOrd="0" presId="urn:microsoft.com/office/officeart/2018/2/layout/IconLabelList"/>
    <dgm:cxn modelId="{4B55E93F-742F-4FCB-88F0-74853D6EDC04}" type="presParOf" srcId="{6489A930-2EFD-42B5-89F6-22BB1BB3A266}" destId="{E59E3884-DC7B-429C-9CD9-AB9E0660316C}" srcOrd="2" destOrd="0" presId="urn:microsoft.com/office/officeart/2018/2/layout/IconLabelList"/>
    <dgm:cxn modelId="{3798DC2C-2108-47E5-B10E-632E14E1221D}" type="presParOf" srcId="{C02E5FB9-BC5C-40FC-B611-DFEC5DFDAE59}" destId="{5E7C8FF6-EBC1-4EF0-A2EB-611835CA1C83}" srcOrd="1" destOrd="0" presId="urn:microsoft.com/office/officeart/2018/2/layout/IconLabelList"/>
    <dgm:cxn modelId="{1AD5EF2A-F0D6-4EB0-BDFB-0B541A58A392}" type="presParOf" srcId="{C02E5FB9-BC5C-40FC-B611-DFEC5DFDAE59}" destId="{5EE9A4B4-02EE-48AD-8342-D0979E832601}" srcOrd="2" destOrd="0" presId="urn:microsoft.com/office/officeart/2018/2/layout/IconLabelList"/>
    <dgm:cxn modelId="{5BF1DF46-5B77-4013-AC0E-D0146001C819}" type="presParOf" srcId="{5EE9A4B4-02EE-48AD-8342-D0979E832601}" destId="{891F1050-5D1B-45DB-88B8-07012E0C2A25}" srcOrd="0" destOrd="0" presId="urn:microsoft.com/office/officeart/2018/2/layout/IconLabelList"/>
    <dgm:cxn modelId="{E59E19F1-3589-42D0-9017-5BCB9110C2EE}" type="presParOf" srcId="{5EE9A4B4-02EE-48AD-8342-D0979E832601}" destId="{B541D78A-C25B-4A1C-AFD6-FA0423DE2036}" srcOrd="1" destOrd="0" presId="urn:microsoft.com/office/officeart/2018/2/layout/IconLabelList"/>
    <dgm:cxn modelId="{48055DA9-6559-43FA-B6B4-F465C19C5597}" type="presParOf" srcId="{5EE9A4B4-02EE-48AD-8342-D0979E832601}" destId="{638C017F-D88C-4484-902A-C77F5F2771B0}"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33B1-1CCE-445E-844E-A19168B96A6C}">
      <dsp:nvSpPr>
        <dsp:cNvPr id="0" name=""/>
        <dsp:cNvSpPr/>
      </dsp:nvSpPr>
      <dsp:spPr>
        <a:xfrm>
          <a:off x="423486" y="425892"/>
          <a:ext cx="690556" cy="690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E3884-DC7B-429C-9CD9-AB9E0660316C}">
      <dsp:nvSpPr>
        <dsp:cNvPr id="0" name=""/>
        <dsp:cNvSpPr/>
      </dsp:nvSpPr>
      <dsp:spPr>
        <a:xfrm>
          <a:off x="1479" y="134675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CA" sz="1900" kern="1200"/>
            <a:t>Targeted Training</a:t>
          </a:r>
          <a:endParaRPr lang="en-US" sz="1900" kern="1200"/>
        </a:p>
      </dsp:txBody>
      <dsp:txXfrm>
        <a:off x="1479" y="1346752"/>
        <a:ext cx="1534570" cy="613828"/>
      </dsp:txXfrm>
    </dsp:sp>
    <dsp:sp modelId="{891F1050-5D1B-45DB-88B8-07012E0C2A25}">
      <dsp:nvSpPr>
        <dsp:cNvPr id="0" name=""/>
        <dsp:cNvSpPr/>
      </dsp:nvSpPr>
      <dsp:spPr>
        <a:xfrm>
          <a:off x="2226606" y="425892"/>
          <a:ext cx="690556" cy="690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8C017F-D88C-4484-902A-C77F5F2771B0}">
      <dsp:nvSpPr>
        <dsp:cNvPr id="0" name=""/>
        <dsp:cNvSpPr/>
      </dsp:nvSpPr>
      <dsp:spPr>
        <a:xfrm>
          <a:off x="1804599" y="134675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CA" sz="1900" kern="1200" dirty="0"/>
            <a:t>Work-life Balance</a:t>
          </a:r>
          <a:endParaRPr lang="en-US" sz="1900" kern="1200" dirty="0"/>
        </a:p>
      </dsp:txBody>
      <dsp:txXfrm>
        <a:off x="1804599" y="1346752"/>
        <a:ext cx="1534570" cy="61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633B1-1CCE-445E-844E-A19168B96A6C}">
      <dsp:nvSpPr>
        <dsp:cNvPr id="0" name=""/>
        <dsp:cNvSpPr/>
      </dsp:nvSpPr>
      <dsp:spPr>
        <a:xfrm>
          <a:off x="423486" y="425892"/>
          <a:ext cx="690556" cy="69055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E3884-DC7B-429C-9CD9-AB9E0660316C}">
      <dsp:nvSpPr>
        <dsp:cNvPr id="0" name=""/>
        <dsp:cNvSpPr/>
      </dsp:nvSpPr>
      <dsp:spPr>
        <a:xfrm>
          <a:off x="1479" y="134675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CA" sz="1900" kern="1200" dirty="0"/>
            <a:t>Economic Policies</a:t>
          </a:r>
          <a:endParaRPr lang="en-US" sz="1900" kern="1200" dirty="0"/>
        </a:p>
      </dsp:txBody>
      <dsp:txXfrm>
        <a:off x="1479" y="1346752"/>
        <a:ext cx="1534570" cy="613828"/>
      </dsp:txXfrm>
    </dsp:sp>
    <dsp:sp modelId="{891F1050-5D1B-45DB-88B8-07012E0C2A25}">
      <dsp:nvSpPr>
        <dsp:cNvPr id="0" name=""/>
        <dsp:cNvSpPr/>
      </dsp:nvSpPr>
      <dsp:spPr>
        <a:xfrm>
          <a:off x="2226606" y="425892"/>
          <a:ext cx="690556" cy="69055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8C017F-D88C-4484-902A-C77F5F2771B0}">
      <dsp:nvSpPr>
        <dsp:cNvPr id="0" name=""/>
        <dsp:cNvSpPr/>
      </dsp:nvSpPr>
      <dsp:spPr>
        <a:xfrm>
          <a:off x="1804599" y="1346752"/>
          <a:ext cx="1534570" cy="6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CA" sz="1900" kern="1200" dirty="0"/>
            <a:t>Equal Rewards</a:t>
          </a:r>
          <a:endParaRPr lang="en-US" sz="1900" kern="1200" dirty="0"/>
        </a:p>
      </dsp:txBody>
      <dsp:txXfrm>
        <a:off x="1804599" y="1346752"/>
        <a:ext cx="1534570" cy="6138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2CE2-E888-0732-D133-868DCD7BC1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72F165A-2EEF-768A-FF1B-098FD37A6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0F195AF-9403-3715-FC62-11E0C4C71BD3}"/>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7C837F54-32FE-9A28-6DA1-B6102C22A1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AB4086-9F7F-2402-F5A5-9A213B9A16B8}"/>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165444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4648-B6AB-22B8-4ACC-DAD47D99A5E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ECF50E-AD55-CC42-2FB2-5CF738A87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B22F49-F709-E078-BF7F-8282FD66BF99}"/>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4501EA50-AE60-688B-DF3E-0EAC6D07B6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E7247D-320A-CF71-1151-FB483BA3DA52}"/>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241872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9C3990-355F-FBC5-10CC-403536BA28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F52AB2-9FD5-0DA0-AD83-A7AB5DD7F4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541C59-D78E-3BB1-865E-4BF89010970A}"/>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CEF215F5-956E-3C63-9F6F-2B4397FB58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9AC3A7-8B4C-3CED-4BCF-E9B024B3BC04}"/>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337228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3311-BDC6-E162-E12E-CDF5C8F5AE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063CEFD-4BB1-7D43-051B-343FE0086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1C668C-451B-76A0-6078-34D5683D574F}"/>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59A0CE45-9AD3-CB66-6FEE-3A7D227DA0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915622-47DB-D7CC-7237-A9B7A5E90B2C}"/>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32586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DFA1-6526-A6F2-85FE-0438CAFA5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469B86-915C-42AB-F811-8C86141A07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CFECB-37A8-EEA1-D322-9ACBDDEBCE50}"/>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E3C32C83-3CFE-2D3E-2182-49F4009C6D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898657-44CF-EA77-433E-8D1FB4CF6FF7}"/>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248251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9BF-BDF5-3400-AE5E-4665BDCE62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D69258-E96D-7AEA-E84D-02C5D8F56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5696FF3-055C-E0B6-3DE6-C429B9612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53BD39-AD6B-3059-0C15-CDEBDF4A8599}"/>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6" name="Footer Placeholder 5">
            <a:extLst>
              <a:ext uri="{FF2B5EF4-FFF2-40B4-BE49-F238E27FC236}">
                <a16:creationId xmlns:a16="http://schemas.microsoft.com/office/drawing/2014/main" id="{E6378FEF-196A-6DD1-E338-78C5556EF8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B94BD8-31A7-2CCE-11E9-8DA3487B3DFD}"/>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11802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C8C5-CD5F-FDF5-4DC4-9F046813314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52D353-7B30-EE4E-1318-098898A8C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65E45-4360-004F-C610-F9828B6DBD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009A385-09E6-303D-59C2-31D117113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05761-C2A8-5F26-CF81-F82DE3853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8EA9259-A542-BCBA-4DF2-0E7EB8D30B81}"/>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8" name="Footer Placeholder 7">
            <a:extLst>
              <a:ext uri="{FF2B5EF4-FFF2-40B4-BE49-F238E27FC236}">
                <a16:creationId xmlns:a16="http://schemas.microsoft.com/office/drawing/2014/main" id="{207B450F-44CA-E1ED-D0A3-956B99D0954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9F30A71-58CB-C970-0EE1-872D4F4B9901}"/>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154133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B634-09ED-4F24-B0E0-4116F597631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B3AC63-3A07-244B-553F-FA8B7E42FE8A}"/>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4" name="Footer Placeholder 3">
            <a:extLst>
              <a:ext uri="{FF2B5EF4-FFF2-40B4-BE49-F238E27FC236}">
                <a16:creationId xmlns:a16="http://schemas.microsoft.com/office/drawing/2014/main" id="{C40DE84F-58D6-C398-2DA1-37E3B946B8E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6C9D859-454E-90B7-38D9-936469840CAB}"/>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172041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17A6E-39A0-10A6-0F11-5E849AE0D79F}"/>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3" name="Footer Placeholder 2">
            <a:extLst>
              <a:ext uri="{FF2B5EF4-FFF2-40B4-BE49-F238E27FC236}">
                <a16:creationId xmlns:a16="http://schemas.microsoft.com/office/drawing/2014/main" id="{DB4AC645-B5D2-FDD4-9AA7-CDC500BC3EE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3ABF2AC-0B6E-3788-2A95-B594A046DCE3}"/>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29169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6AE8-CE06-B094-186D-AD6A7E2BD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5EC0BFF-048E-BD00-8DF2-22794F71E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7641364-62A7-2C9A-155C-EE71E93AA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1F05A-4F01-C630-E271-968A9EEDB233}"/>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6" name="Footer Placeholder 5">
            <a:extLst>
              <a:ext uri="{FF2B5EF4-FFF2-40B4-BE49-F238E27FC236}">
                <a16:creationId xmlns:a16="http://schemas.microsoft.com/office/drawing/2014/main" id="{68993C86-FACC-3CF5-BB34-DFECCD4918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4F0C4D-33A6-BA06-E09E-EB3BEFEC8E07}"/>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64761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3B-A6D2-2D6C-14FC-E742B5CD2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9FA19FA-FA82-2E24-2DDA-75E2F2E86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DFD9852-3602-1986-5A16-0EF7C39A1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86DD8-33A2-0B4A-5FCC-98EE8FEFF88C}"/>
              </a:ext>
            </a:extLst>
          </p:cNvPr>
          <p:cNvSpPr>
            <a:spLocks noGrp="1"/>
          </p:cNvSpPr>
          <p:nvPr>
            <p:ph type="dt" sz="half" idx="10"/>
          </p:nvPr>
        </p:nvSpPr>
        <p:spPr/>
        <p:txBody>
          <a:bodyPr/>
          <a:lstStyle/>
          <a:p>
            <a:fld id="{F45081F5-C429-413C-8D23-992FB588D8BE}" type="datetimeFigureOut">
              <a:rPr lang="en-CA" smtClean="0"/>
              <a:t>2024-08-09</a:t>
            </a:fld>
            <a:endParaRPr lang="en-CA"/>
          </a:p>
        </p:txBody>
      </p:sp>
      <p:sp>
        <p:nvSpPr>
          <p:cNvPr id="6" name="Footer Placeholder 5">
            <a:extLst>
              <a:ext uri="{FF2B5EF4-FFF2-40B4-BE49-F238E27FC236}">
                <a16:creationId xmlns:a16="http://schemas.microsoft.com/office/drawing/2014/main" id="{6159FC7E-1440-5672-DA15-9253575BBD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40BCEA6-6490-4F9C-FC92-590BDD384E48}"/>
              </a:ext>
            </a:extLst>
          </p:cNvPr>
          <p:cNvSpPr>
            <a:spLocks noGrp="1"/>
          </p:cNvSpPr>
          <p:nvPr>
            <p:ph type="sldNum" sz="quarter" idx="12"/>
          </p:nvPr>
        </p:nvSpPr>
        <p:spPr/>
        <p:txBody>
          <a:bodyPr/>
          <a:lstStyle/>
          <a:p>
            <a:fld id="{0624B085-3604-45C7-B1C5-E1B534209291}" type="slidenum">
              <a:rPr lang="en-CA" smtClean="0"/>
              <a:t>‹#›</a:t>
            </a:fld>
            <a:endParaRPr lang="en-CA"/>
          </a:p>
        </p:txBody>
      </p:sp>
    </p:spTree>
    <p:extLst>
      <p:ext uri="{BB962C8B-B14F-4D97-AF65-F5344CB8AC3E}">
        <p14:creationId xmlns:p14="http://schemas.microsoft.com/office/powerpoint/2010/main" val="145959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32859-4715-5D28-AAE7-7E52C3DCA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4DCB2B-6192-7C51-D6FA-E58CF631C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5C05E3-401E-4280-52A6-F4C531A2C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5081F5-C429-413C-8D23-992FB588D8BE}" type="datetimeFigureOut">
              <a:rPr lang="en-CA" smtClean="0"/>
              <a:t>2024-08-09</a:t>
            </a:fld>
            <a:endParaRPr lang="en-CA"/>
          </a:p>
        </p:txBody>
      </p:sp>
      <p:sp>
        <p:nvSpPr>
          <p:cNvPr id="5" name="Footer Placeholder 4">
            <a:extLst>
              <a:ext uri="{FF2B5EF4-FFF2-40B4-BE49-F238E27FC236}">
                <a16:creationId xmlns:a16="http://schemas.microsoft.com/office/drawing/2014/main" id="{2C51A3F9-7607-4343-5F1D-18ABFC72A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757AFCF8-E15F-E4F5-BB70-45BB36E77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24B085-3604-45C7-B1C5-E1B534209291}" type="slidenum">
              <a:rPr lang="en-CA" smtClean="0"/>
              <a:t>‹#›</a:t>
            </a:fld>
            <a:endParaRPr lang="en-CA"/>
          </a:p>
        </p:txBody>
      </p:sp>
    </p:spTree>
    <p:extLst>
      <p:ext uri="{BB962C8B-B14F-4D97-AF65-F5344CB8AC3E}">
        <p14:creationId xmlns:p14="http://schemas.microsoft.com/office/powerpoint/2010/main" val="327166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vijayadityads/income-evalu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4B52955-5FFB-4950-5CC5-12FABD8B315A}"/>
              </a:ext>
            </a:extLst>
          </p:cNvPr>
          <p:cNvPicPr>
            <a:picLocks noChangeAspect="1"/>
          </p:cNvPicPr>
          <p:nvPr/>
        </p:nvPicPr>
        <p:blipFill>
          <a:blip r:embed="rId2">
            <a:extLst>
              <a:ext uri="{28A0092B-C50C-407E-A947-70E740481C1C}">
                <a14:useLocalDpi xmlns:a14="http://schemas.microsoft.com/office/drawing/2010/main" val="0"/>
              </a:ext>
            </a:extLst>
          </a:blip>
          <a:srcRect l="14251" r="14251"/>
          <a:stretch/>
        </p:blipFill>
        <p:spPr>
          <a:xfrm>
            <a:off x="2522358" y="10"/>
            <a:ext cx="9669642"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169633-4C25-7EA7-51FB-64C939C9705F}"/>
              </a:ext>
            </a:extLst>
          </p:cNvPr>
          <p:cNvSpPr>
            <a:spLocks noGrp="1"/>
          </p:cNvSpPr>
          <p:nvPr>
            <p:ph type="ctrTitle"/>
          </p:nvPr>
        </p:nvSpPr>
        <p:spPr>
          <a:xfrm>
            <a:off x="952228" y="743447"/>
            <a:ext cx="3973385" cy="3692028"/>
          </a:xfrm>
          <a:noFill/>
        </p:spPr>
        <p:txBody>
          <a:bodyPr>
            <a:normAutofit/>
          </a:bodyPr>
          <a:lstStyle/>
          <a:p>
            <a:pPr algn="l"/>
            <a:r>
              <a:rPr lang="en-CA" sz="3600"/>
              <a:t>Demographic Factors Influencing Income</a:t>
            </a:r>
            <a:endParaRPr lang="en-CA" sz="3600" dirty="0"/>
          </a:p>
        </p:txBody>
      </p:sp>
      <p:sp>
        <p:nvSpPr>
          <p:cNvPr id="3" name="Subtitle 2">
            <a:extLst>
              <a:ext uri="{FF2B5EF4-FFF2-40B4-BE49-F238E27FC236}">
                <a16:creationId xmlns:a16="http://schemas.microsoft.com/office/drawing/2014/main" id="{8FC5B66E-9CA9-E1B8-0C3B-65291363FA8A}"/>
              </a:ext>
            </a:extLst>
          </p:cNvPr>
          <p:cNvSpPr>
            <a:spLocks noGrp="1"/>
          </p:cNvSpPr>
          <p:nvPr>
            <p:ph type="subTitle" idx="1"/>
          </p:nvPr>
        </p:nvSpPr>
        <p:spPr>
          <a:xfrm>
            <a:off x="952229" y="4629234"/>
            <a:ext cx="3973386" cy="1485319"/>
          </a:xfrm>
          <a:noFill/>
        </p:spPr>
        <p:txBody>
          <a:bodyPr>
            <a:normAutofit/>
          </a:bodyPr>
          <a:lstStyle/>
          <a:p>
            <a:pPr algn="l"/>
            <a:r>
              <a:rPr lang="en-CA" sz="1100" dirty="0"/>
              <a:t>Group -6</a:t>
            </a:r>
          </a:p>
          <a:p>
            <a:pPr algn="l"/>
            <a:r>
              <a:rPr lang="en-CA" sz="1100" dirty="0"/>
              <a:t>Vaishnavi Wadhwa – 8939083</a:t>
            </a:r>
          </a:p>
          <a:p>
            <a:pPr algn="l"/>
            <a:r>
              <a:rPr lang="en-CA" sz="1100" dirty="0"/>
              <a:t>Nayan Raut – 8939875</a:t>
            </a:r>
          </a:p>
          <a:p>
            <a:pPr algn="l"/>
            <a:r>
              <a:rPr lang="en-CA" sz="1100" dirty="0"/>
              <a:t>Kavya Priya – 8915191</a:t>
            </a:r>
          </a:p>
          <a:p>
            <a:pPr algn="l"/>
            <a:r>
              <a:rPr lang="en-IN" sz="1000" dirty="0"/>
              <a:t>Mohamed Sultan - 8950038</a:t>
            </a:r>
            <a:endParaRPr lang="en-CA" sz="1100" dirty="0"/>
          </a:p>
        </p:txBody>
      </p:sp>
    </p:spTree>
    <p:extLst>
      <p:ext uri="{BB962C8B-B14F-4D97-AF65-F5344CB8AC3E}">
        <p14:creationId xmlns:p14="http://schemas.microsoft.com/office/powerpoint/2010/main" val="4014763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C0D0-5EBD-7E49-1ED0-958829B6A18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2599EDF-B826-0223-8492-4D8917327234}"/>
              </a:ext>
            </a:extLst>
          </p:cNvPr>
          <p:cNvSpPr>
            <a:spLocks noGrp="1"/>
          </p:cNvSpPr>
          <p:nvPr>
            <p:ph idx="1"/>
          </p:nvPr>
        </p:nvSpPr>
        <p:spPr/>
        <p:txBody>
          <a:bodyPr/>
          <a:lstStyle/>
          <a:p>
            <a:pPr marL="0" marR="0">
              <a:lnSpc>
                <a:spcPct val="107000"/>
              </a:lnSpc>
              <a:spcBef>
                <a:spcPts val="0"/>
              </a:spcBef>
              <a:spcAft>
                <a:spcPts val="800"/>
              </a:spcAft>
            </a:pPr>
            <a:r>
              <a:rPr lang="en-IN" sz="1800" dirty="0">
                <a:solidFill>
                  <a:srgbClr val="000000"/>
                </a:solidFill>
                <a:effectLst/>
                <a:latin typeface="Aptos" panose="020B0004020202020204" pitchFamily="34" charset="0"/>
                <a:ea typeface="Aptos" panose="020B0004020202020204" pitchFamily="34" charset="0"/>
                <a:cs typeface="Aptos" panose="020B0004020202020204" pitchFamily="34" charset="0"/>
              </a:rPr>
              <a:t>Kaggle. (2022). </a:t>
            </a:r>
            <a:r>
              <a:rPr lang="en-IN" sz="1800" i="1" dirty="0">
                <a:solidFill>
                  <a:srgbClr val="000000"/>
                </a:solidFill>
                <a:effectLst/>
                <a:latin typeface="Aptos" panose="020B0004020202020204" pitchFamily="34" charset="0"/>
                <a:ea typeface="Aptos" panose="020B0004020202020204" pitchFamily="34" charset="0"/>
                <a:cs typeface="Aptos" panose="020B0004020202020204" pitchFamily="34" charset="0"/>
              </a:rPr>
              <a:t>Income Evaluation</a:t>
            </a:r>
            <a:r>
              <a:rPr lang="en-IN" sz="1800" dirty="0">
                <a:solidFill>
                  <a:srgbClr val="000000"/>
                </a:solidFill>
                <a:effectLst/>
                <a:latin typeface="Aptos" panose="020B0004020202020204" pitchFamily="34" charset="0"/>
                <a:ea typeface="Aptos" panose="020B0004020202020204" pitchFamily="34" charset="0"/>
                <a:cs typeface="Aptos" panose="020B0004020202020204" pitchFamily="34" charset="0"/>
              </a:rPr>
              <a:t>. Dataset</a:t>
            </a:r>
            <a:r>
              <a:rPr lang="en-IN" sz="1800" kern="0" dirty="0">
                <a:solidFill>
                  <a:srgbClr val="000000"/>
                </a:solidFill>
                <a:effectLst/>
                <a:latin typeface="Aptos" panose="020B0004020202020204" pitchFamily="34" charset="0"/>
                <a:ea typeface="Aptos" panose="020B0004020202020204" pitchFamily="34" charset="0"/>
                <a:cs typeface="Aptos" panose="020B0004020202020204" pitchFamily="34" charset="0"/>
              </a:rPr>
              <a:t>	</a:t>
            </a:r>
            <a:br>
              <a:rPr lang="en-IN" sz="1800" kern="0" dirty="0">
                <a:solidFill>
                  <a:srgbClr val="000000"/>
                </a:solidFill>
                <a:effectLst/>
                <a:latin typeface="Aptos" panose="020B0004020202020204" pitchFamily="34" charset="0"/>
                <a:ea typeface="Aptos" panose="020B0004020202020204" pitchFamily="34" charset="0"/>
                <a:cs typeface="Aptos" panose="020B0004020202020204" pitchFamily="34" charset="0"/>
              </a:rPr>
            </a:br>
            <a:r>
              <a:rPr lang="en-IN" sz="1800" kern="0" dirty="0">
                <a:solidFill>
                  <a:srgbClr val="000000"/>
                </a:solidFill>
                <a:effectLst/>
                <a:latin typeface="Aptos" panose="020B0004020202020204" pitchFamily="34" charset="0"/>
                <a:ea typeface="Aptos" panose="020B0004020202020204" pitchFamily="34" charset="0"/>
                <a:cs typeface="Aptos" panose="020B0004020202020204" pitchFamily="34" charset="0"/>
              </a:rPr>
              <a:t>	</a:t>
            </a:r>
            <a:r>
              <a:rPr lang="en-IN" sz="1800" u="sng" kern="0" dirty="0">
                <a:solidFill>
                  <a:srgbClr val="467886"/>
                </a:solidFill>
                <a:effectLst/>
                <a:latin typeface="Aptos" panose="020B0004020202020204" pitchFamily="34" charset="0"/>
                <a:ea typeface="Aptos" panose="020B0004020202020204" pitchFamily="34" charset="0"/>
                <a:cs typeface="Aptos" panose="020B0004020202020204" pitchFamily="34" charset="0"/>
                <a:hlinkClick r:id="rId2"/>
              </a:rPr>
              <a:t>https://www.kaggle.com/datasets/vijayadityads/income-evaluation</a:t>
            </a:r>
            <a:endParaRPr lang="en-IN" dirty="0"/>
          </a:p>
        </p:txBody>
      </p:sp>
    </p:spTree>
    <p:extLst>
      <p:ext uri="{BB962C8B-B14F-4D97-AF65-F5344CB8AC3E}">
        <p14:creationId xmlns:p14="http://schemas.microsoft.com/office/powerpoint/2010/main" val="2586658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84,700+ Thank You Stock Photos, Pictures &amp; Royalty-Free ...">
            <a:extLst>
              <a:ext uri="{FF2B5EF4-FFF2-40B4-BE49-F238E27FC236}">
                <a16:creationId xmlns:a16="http://schemas.microsoft.com/office/drawing/2014/main" id="{919BCF2C-9704-C063-FA78-0F0DC133B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stel checklist and pencil">
            <a:extLst>
              <a:ext uri="{FF2B5EF4-FFF2-40B4-BE49-F238E27FC236}">
                <a16:creationId xmlns:a16="http://schemas.microsoft.com/office/drawing/2014/main" id="{66AEA042-4776-F553-9C02-7EF9A1716C0B}"/>
              </a:ext>
            </a:extLst>
          </p:cNvPr>
          <p:cNvPicPr>
            <a:picLocks noChangeAspect="1"/>
          </p:cNvPicPr>
          <p:nvPr/>
        </p:nvPicPr>
        <p:blipFill>
          <a:blip r:embed="rId2">
            <a:extLst>
              <a:ext uri="{28A0092B-C50C-407E-A947-70E740481C1C}">
                <a14:useLocalDpi xmlns:a14="http://schemas.microsoft.com/office/drawing/2010/main" val="0"/>
              </a:ext>
            </a:extLst>
          </a:blip>
          <a:srcRect t="9668" b="3575"/>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28330-C75C-A7D4-35A8-6F3C88E00A2F}"/>
              </a:ext>
            </a:extLst>
          </p:cNvPr>
          <p:cNvSpPr>
            <a:spLocks noGrp="1"/>
          </p:cNvSpPr>
          <p:nvPr>
            <p:ph type="title"/>
          </p:nvPr>
        </p:nvSpPr>
        <p:spPr>
          <a:xfrm>
            <a:off x="838200" y="365125"/>
            <a:ext cx="3822189" cy="1899912"/>
          </a:xfrm>
        </p:spPr>
        <p:txBody>
          <a:bodyPr>
            <a:normAutofit/>
          </a:bodyPr>
          <a:lstStyle/>
          <a:p>
            <a:r>
              <a:rPr lang="en-CA" sz="4000" dirty="0"/>
              <a:t>Agenda	</a:t>
            </a:r>
          </a:p>
        </p:txBody>
      </p:sp>
      <p:sp>
        <p:nvSpPr>
          <p:cNvPr id="3" name="Content Placeholder 2">
            <a:extLst>
              <a:ext uri="{FF2B5EF4-FFF2-40B4-BE49-F238E27FC236}">
                <a16:creationId xmlns:a16="http://schemas.microsoft.com/office/drawing/2014/main" id="{78F09DC1-E611-8AC7-B8E0-B875FA669B3B}"/>
              </a:ext>
            </a:extLst>
          </p:cNvPr>
          <p:cNvSpPr>
            <a:spLocks noGrp="1"/>
          </p:cNvSpPr>
          <p:nvPr>
            <p:ph idx="1"/>
          </p:nvPr>
        </p:nvSpPr>
        <p:spPr>
          <a:xfrm>
            <a:off x="838200" y="1710813"/>
            <a:ext cx="5043948" cy="4397324"/>
          </a:xfrm>
        </p:spPr>
        <p:txBody>
          <a:bodyPr>
            <a:normAutofit/>
          </a:bodyPr>
          <a:lstStyle/>
          <a:p>
            <a:pPr>
              <a:buFont typeface="Wingdings" panose="05000000000000000000" pitchFamily="2" charset="2"/>
              <a:buChar char="ü"/>
            </a:pPr>
            <a:endParaRPr lang="en-CA" sz="2400" dirty="0"/>
          </a:p>
          <a:p>
            <a:pPr>
              <a:buFont typeface="Wingdings" panose="05000000000000000000" pitchFamily="2" charset="2"/>
              <a:buChar char="ü"/>
            </a:pPr>
            <a:r>
              <a:rPr lang="en-CA" sz="2400" dirty="0"/>
              <a:t>Introduction</a:t>
            </a:r>
          </a:p>
          <a:p>
            <a:pPr>
              <a:buFont typeface="Wingdings" panose="05000000000000000000" pitchFamily="2" charset="2"/>
              <a:buChar char="ü"/>
            </a:pPr>
            <a:r>
              <a:rPr lang="en-CA" sz="2400" dirty="0"/>
              <a:t>Analysis Approach</a:t>
            </a:r>
          </a:p>
          <a:p>
            <a:pPr>
              <a:buFont typeface="Wingdings" panose="05000000000000000000" pitchFamily="2" charset="2"/>
              <a:buChar char="ü"/>
            </a:pPr>
            <a:r>
              <a:rPr lang="en-CA" sz="2400" dirty="0"/>
              <a:t>Key Insights</a:t>
            </a:r>
          </a:p>
          <a:p>
            <a:pPr>
              <a:buFont typeface="Wingdings" panose="05000000000000000000" pitchFamily="2" charset="2"/>
              <a:buChar char="ü"/>
            </a:pPr>
            <a:r>
              <a:rPr lang="en-CA" sz="2400" dirty="0"/>
              <a:t>Recommendations</a:t>
            </a:r>
          </a:p>
          <a:p>
            <a:pPr>
              <a:buFont typeface="Wingdings" panose="05000000000000000000" pitchFamily="2" charset="2"/>
              <a:buChar char="ü"/>
            </a:pPr>
            <a:r>
              <a:rPr lang="en-CA" sz="2400" dirty="0"/>
              <a:t>Appendix</a:t>
            </a:r>
          </a:p>
          <a:p>
            <a:pPr>
              <a:buFont typeface="Wingdings" panose="05000000000000000000" pitchFamily="2" charset="2"/>
              <a:buChar char="ü"/>
            </a:pPr>
            <a:endParaRPr lang="en-CA" sz="2400" dirty="0"/>
          </a:p>
        </p:txBody>
      </p:sp>
    </p:spTree>
    <p:extLst>
      <p:ext uri="{BB962C8B-B14F-4D97-AF65-F5344CB8AC3E}">
        <p14:creationId xmlns:p14="http://schemas.microsoft.com/office/powerpoint/2010/main" val="22493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84BD2-E069-4C9E-BDF5-8F71B6B764C0}"/>
              </a:ext>
            </a:extLst>
          </p:cNvPr>
          <p:cNvSpPr>
            <a:spLocks noGrp="1"/>
          </p:cNvSpPr>
          <p:nvPr>
            <p:ph type="title"/>
          </p:nvPr>
        </p:nvSpPr>
        <p:spPr>
          <a:xfrm>
            <a:off x="572493" y="238539"/>
            <a:ext cx="11018520" cy="1434415"/>
          </a:xfrm>
        </p:spPr>
        <p:txBody>
          <a:bodyPr anchor="b">
            <a:normAutofit/>
          </a:bodyPr>
          <a:lstStyle/>
          <a:p>
            <a:r>
              <a:rPr lang="en-CA" sz="5400" dirty="0"/>
              <a:t>Introduction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5B8846-F80B-E717-F859-3DD33677C8F2}"/>
              </a:ext>
            </a:extLst>
          </p:cNvPr>
          <p:cNvSpPr>
            <a:spLocks noGrp="1"/>
          </p:cNvSpPr>
          <p:nvPr>
            <p:ph idx="1"/>
          </p:nvPr>
        </p:nvSpPr>
        <p:spPr>
          <a:xfrm>
            <a:off x="572493" y="2071316"/>
            <a:ext cx="6713552" cy="4119172"/>
          </a:xfrm>
        </p:spPr>
        <p:txBody>
          <a:bodyPr anchor="t">
            <a:normAutofit/>
          </a:bodyPr>
          <a:lstStyle/>
          <a:p>
            <a:pPr marL="0" indent="0" algn="just">
              <a:buNone/>
            </a:pPr>
            <a:r>
              <a:rPr lang="en-US" sz="2200" dirty="0"/>
              <a:t>Demographic factors such as age, occupation, work hours, and marital status significantly influence income levels. Understanding these factors helps in identifying patterns and disparities among different groups. This analysis examines how various demographic factors relate to income, providing insights into how these factors contribute to economic outcomes. </a:t>
            </a:r>
            <a:endParaRPr lang="en-CA" sz="2200" dirty="0"/>
          </a:p>
        </p:txBody>
      </p:sp>
      <p:pic>
        <p:nvPicPr>
          <p:cNvPr id="5" name="Picture 4" descr="A stack of coins with a red arrow&#10;&#10;Description automatically generated">
            <a:extLst>
              <a:ext uri="{FF2B5EF4-FFF2-40B4-BE49-F238E27FC236}">
                <a16:creationId xmlns:a16="http://schemas.microsoft.com/office/drawing/2014/main" id="{56126C17-9EA0-7D26-FD70-2E9F381A425C}"/>
              </a:ext>
            </a:extLst>
          </p:cNvPr>
          <p:cNvPicPr>
            <a:picLocks noChangeAspect="1"/>
          </p:cNvPicPr>
          <p:nvPr/>
        </p:nvPicPr>
        <p:blipFill>
          <a:blip r:embed="rId2">
            <a:extLst>
              <a:ext uri="{28A0092B-C50C-407E-A947-70E740481C1C}">
                <a14:useLocalDpi xmlns:a14="http://schemas.microsoft.com/office/drawing/2010/main" val="0"/>
              </a:ext>
            </a:extLst>
          </a:blip>
          <a:srcRect l="22385" r="8826" b="-3"/>
          <a:stretch/>
        </p:blipFill>
        <p:spPr>
          <a:xfrm>
            <a:off x="7675658" y="2093976"/>
            <a:ext cx="3941064" cy="4096512"/>
          </a:xfrm>
          <a:prstGeom prst="rect">
            <a:avLst/>
          </a:prstGeom>
        </p:spPr>
      </p:pic>
    </p:spTree>
    <p:extLst>
      <p:ext uri="{BB962C8B-B14F-4D97-AF65-F5344CB8AC3E}">
        <p14:creationId xmlns:p14="http://schemas.microsoft.com/office/powerpoint/2010/main" val="102723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C1517-BB21-DEFE-F5CD-F30BED5A953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Analysis Approach</a:t>
            </a:r>
          </a:p>
        </p:txBody>
      </p:sp>
      <p:pic>
        <p:nvPicPr>
          <p:cNvPr id="1026" name="Picture 2">
            <a:extLst>
              <a:ext uri="{FF2B5EF4-FFF2-40B4-BE49-F238E27FC236}">
                <a16:creationId xmlns:a16="http://schemas.microsoft.com/office/drawing/2014/main" id="{C91D7351-9FB5-7D55-28D0-3336A22021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1100" b="10599"/>
          <a:stretch/>
        </p:blipFill>
        <p:spPr bwMode="auto">
          <a:xfrm>
            <a:off x="4777316" y="1604267"/>
            <a:ext cx="6780700" cy="364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3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704-B299-4F4E-F2B4-AE1D693F9C2C}"/>
              </a:ext>
            </a:extLst>
          </p:cNvPr>
          <p:cNvSpPr>
            <a:spLocks noGrp="1"/>
          </p:cNvSpPr>
          <p:nvPr>
            <p:ph type="title"/>
          </p:nvPr>
        </p:nvSpPr>
        <p:spPr>
          <a:xfrm>
            <a:off x="4262272" y="101205"/>
            <a:ext cx="3288902" cy="626380"/>
          </a:xfrm>
        </p:spPr>
        <p:txBody>
          <a:bodyPr anchor="b">
            <a:normAutofit/>
          </a:bodyPr>
          <a:lstStyle/>
          <a:p>
            <a:pPr algn="ctr"/>
            <a:r>
              <a:rPr lang="en-CA" sz="3600" b="1" dirty="0"/>
              <a:t>Key Insights	</a:t>
            </a:r>
          </a:p>
        </p:txBody>
      </p:sp>
      <p:sp>
        <p:nvSpPr>
          <p:cNvPr id="3" name="Content Placeholder 2">
            <a:extLst>
              <a:ext uri="{FF2B5EF4-FFF2-40B4-BE49-F238E27FC236}">
                <a16:creationId xmlns:a16="http://schemas.microsoft.com/office/drawing/2014/main" id="{C2D5A1FB-0CBD-7596-4C3A-3AB658A25BD6}"/>
              </a:ext>
            </a:extLst>
          </p:cNvPr>
          <p:cNvSpPr>
            <a:spLocks noGrp="1"/>
          </p:cNvSpPr>
          <p:nvPr>
            <p:ph idx="1"/>
          </p:nvPr>
        </p:nvSpPr>
        <p:spPr>
          <a:xfrm>
            <a:off x="422179" y="727587"/>
            <a:ext cx="5909796" cy="2487561"/>
          </a:xfrm>
        </p:spPr>
        <p:txBody>
          <a:bodyPr anchor="t">
            <a:noAutofit/>
          </a:bodyPr>
          <a:lstStyle/>
          <a:p>
            <a:pPr marL="0" indent="0" algn="just">
              <a:buNone/>
            </a:pPr>
            <a:endParaRPr lang="en-US" sz="1800" dirty="0"/>
          </a:p>
          <a:p>
            <a:pPr marL="0" indent="0" algn="just">
              <a:buNone/>
            </a:pPr>
            <a:r>
              <a:rPr lang="en-US" sz="1800" b="1" dirty="0"/>
              <a:t>Age vs. Income</a:t>
            </a:r>
            <a:r>
              <a:rPr lang="en-US" sz="1800" dirty="0"/>
              <a:t>:  - These results depict that the employees working with the federal government have the highest average weekly hours worked, 48. 82, compared to other classes of workers. </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p:txBody>
      </p:sp>
      <p:pic>
        <p:nvPicPr>
          <p:cNvPr id="7" name="Picture 6">
            <a:extLst>
              <a:ext uri="{FF2B5EF4-FFF2-40B4-BE49-F238E27FC236}">
                <a16:creationId xmlns:a16="http://schemas.microsoft.com/office/drawing/2014/main" id="{BAA202B2-E77F-74D4-EB47-DC2315C12EB7}"/>
              </a:ext>
            </a:extLst>
          </p:cNvPr>
          <p:cNvPicPr>
            <a:picLocks noChangeAspect="1"/>
          </p:cNvPicPr>
          <p:nvPr/>
        </p:nvPicPr>
        <p:blipFill>
          <a:blip r:embed="rId2"/>
          <a:stretch>
            <a:fillRect/>
          </a:stretch>
        </p:blipFill>
        <p:spPr>
          <a:xfrm>
            <a:off x="1304628" y="2946532"/>
            <a:ext cx="4129316" cy="3164545"/>
          </a:xfrm>
          <a:prstGeom prst="rect">
            <a:avLst/>
          </a:prstGeom>
        </p:spPr>
      </p:pic>
      <p:pic>
        <p:nvPicPr>
          <p:cNvPr id="5" name="Picture 4">
            <a:extLst>
              <a:ext uri="{FF2B5EF4-FFF2-40B4-BE49-F238E27FC236}">
                <a16:creationId xmlns:a16="http://schemas.microsoft.com/office/drawing/2014/main" id="{C884E45E-1B40-0424-10B9-34F2A4FFD6D8}"/>
              </a:ext>
            </a:extLst>
          </p:cNvPr>
          <p:cNvPicPr>
            <a:picLocks noChangeAspect="1"/>
          </p:cNvPicPr>
          <p:nvPr/>
        </p:nvPicPr>
        <p:blipFill>
          <a:blip r:embed="rId3"/>
          <a:stretch>
            <a:fillRect/>
          </a:stretch>
        </p:blipFill>
        <p:spPr>
          <a:xfrm>
            <a:off x="6904586" y="727585"/>
            <a:ext cx="4758813" cy="2590261"/>
          </a:xfrm>
          <a:prstGeom prst="rect">
            <a:avLst/>
          </a:prstGeom>
        </p:spPr>
      </p:pic>
      <p:grpSp>
        <p:nvGrpSpPr>
          <p:cNvPr id="20" name="Group 1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3" name="Rectangle 12">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B11A35EA-1128-62FD-3D84-EBE082C1C4A5}"/>
              </a:ext>
            </a:extLst>
          </p:cNvPr>
          <p:cNvSpPr txBox="1"/>
          <p:nvPr/>
        </p:nvSpPr>
        <p:spPr>
          <a:xfrm>
            <a:off x="6666271" y="4099141"/>
            <a:ext cx="5235445" cy="1477328"/>
          </a:xfrm>
          <a:prstGeom prst="rect">
            <a:avLst/>
          </a:prstGeom>
          <a:noFill/>
        </p:spPr>
        <p:txBody>
          <a:bodyPr wrap="square" rtlCol="0">
            <a:spAutoFit/>
          </a:bodyPr>
          <a:lstStyle/>
          <a:p>
            <a:pPr algn="just"/>
            <a:r>
              <a:rPr lang="en-US" sz="1800" b="1" dirty="0"/>
              <a:t>Capital Gain by Country</a:t>
            </a:r>
            <a:r>
              <a:rPr lang="en-US" sz="1800" dirty="0"/>
              <a:t>:  - Germany is the third country in terms of capital gain among the countries under analysis; the leader is Canada, followed by the Dominican Republic.</a:t>
            </a:r>
          </a:p>
          <a:p>
            <a:endParaRPr lang="en-CA" dirty="0"/>
          </a:p>
        </p:txBody>
      </p:sp>
    </p:spTree>
    <p:extLst>
      <p:ext uri="{BB962C8B-B14F-4D97-AF65-F5344CB8AC3E}">
        <p14:creationId xmlns:p14="http://schemas.microsoft.com/office/powerpoint/2010/main" val="412856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704-B299-4F4E-F2B4-AE1D693F9C2C}"/>
              </a:ext>
            </a:extLst>
          </p:cNvPr>
          <p:cNvSpPr>
            <a:spLocks noGrp="1"/>
          </p:cNvSpPr>
          <p:nvPr>
            <p:ph type="title"/>
          </p:nvPr>
        </p:nvSpPr>
        <p:spPr>
          <a:xfrm>
            <a:off x="4262272" y="101205"/>
            <a:ext cx="3288902" cy="626380"/>
          </a:xfrm>
        </p:spPr>
        <p:txBody>
          <a:bodyPr anchor="b">
            <a:normAutofit/>
          </a:bodyPr>
          <a:lstStyle/>
          <a:p>
            <a:pPr algn="ctr"/>
            <a:r>
              <a:rPr lang="en-CA" sz="3600" b="1" dirty="0"/>
              <a:t>Key Insights	</a:t>
            </a:r>
          </a:p>
        </p:txBody>
      </p:sp>
      <p:sp>
        <p:nvSpPr>
          <p:cNvPr id="3" name="Content Placeholder 2">
            <a:extLst>
              <a:ext uri="{FF2B5EF4-FFF2-40B4-BE49-F238E27FC236}">
                <a16:creationId xmlns:a16="http://schemas.microsoft.com/office/drawing/2014/main" id="{C2D5A1FB-0CBD-7596-4C3A-3AB658A25BD6}"/>
              </a:ext>
            </a:extLst>
          </p:cNvPr>
          <p:cNvSpPr>
            <a:spLocks noGrp="1"/>
          </p:cNvSpPr>
          <p:nvPr>
            <p:ph idx="1"/>
          </p:nvPr>
        </p:nvSpPr>
        <p:spPr>
          <a:xfrm>
            <a:off x="505669" y="848532"/>
            <a:ext cx="5590331" cy="2487561"/>
          </a:xfrm>
        </p:spPr>
        <p:txBody>
          <a:bodyPr anchor="t">
            <a:noAutofit/>
          </a:bodyPr>
          <a:lstStyle/>
          <a:p>
            <a:pPr marL="0" indent="0" algn="just">
              <a:buNone/>
            </a:pPr>
            <a:endParaRPr lang="en-US" sz="1800" dirty="0"/>
          </a:p>
          <a:p>
            <a:pPr marL="0" indent="0" algn="just">
              <a:buNone/>
            </a:pPr>
            <a:r>
              <a:rPr lang="en-US" sz="1800" b="1" dirty="0"/>
              <a:t>Net Capital vs. Occupation</a:t>
            </a:r>
            <a:r>
              <a:rPr lang="en-US" sz="1800" dirty="0"/>
              <a:t>:   Professional specialties provide the overall highest net capital gain with an average of 34. 32% of the total amount allotted while those in the executive managerial positions are next.</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p:txBody>
      </p:sp>
      <p:pic>
        <p:nvPicPr>
          <p:cNvPr id="7" name="Picture 6">
            <a:extLst>
              <a:ext uri="{FF2B5EF4-FFF2-40B4-BE49-F238E27FC236}">
                <a16:creationId xmlns:a16="http://schemas.microsoft.com/office/drawing/2014/main" id="{BAA202B2-E77F-74D4-EB47-DC2315C12E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728" y="3437381"/>
            <a:ext cx="4903002" cy="2693032"/>
          </a:xfrm>
          <a:prstGeom prst="rect">
            <a:avLst/>
          </a:prstGeom>
        </p:spPr>
      </p:pic>
      <p:pic>
        <p:nvPicPr>
          <p:cNvPr id="5" name="Picture 4">
            <a:extLst>
              <a:ext uri="{FF2B5EF4-FFF2-40B4-BE49-F238E27FC236}">
                <a16:creationId xmlns:a16="http://schemas.microsoft.com/office/drawing/2014/main" id="{C884E45E-1B40-0424-10B9-34F2A4FFD6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32988" y="1004533"/>
            <a:ext cx="5723114" cy="1974641"/>
          </a:xfrm>
          <a:prstGeom prst="rect">
            <a:avLst/>
          </a:prstGeom>
        </p:spPr>
      </p:pic>
      <p:grpSp>
        <p:nvGrpSpPr>
          <p:cNvPr id="20" name="Group 1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3" name="Rectangle 12">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B11A35EA-1128-62FD-3D84-EBE082C1C4A5}"/>
              </a:ext>
            </a:extLst>
          </p:cNvPr>
          <p:cNvSpPr txBox="1"/>
          <p:nvPr/>
        </p:nvSpPr>
        <p:spPr>
          <a:xfrm>
            <a:off x="6617111" y="3608706"/>
            <a:ext cx="5289754" cy="1754326"/>
          </a:xfrm>
          <a:prstGeom prst="rect">
            <a:avLst/>
          </a:prstGeom>
          <a:noFill/>
        </p:spPr>
        <p:txBody>
          <a:bodyPr wrap="square" rtlCol="0">
            <a:spAutoFit/>
          </a:bodyPr>
          <a:lstStyle/>
          <a:p>
            <a:pPr marL="0" indent="0">
              <a:buNone/>
            </a:pPr>
            <a:endParaRPr lang="en-US" sz="1800" dirty="0"/>
          </a:p>
          <a:p>
            <a:endParaRPr lang="en-US" sz="1800" dirty="0"/>
          </a:p>
          <a:p>
            <a:r>
              <a:rPr lang="en-US" sz="1800" b="1" dirty="0"/>
              <a:t>Hours Per Week vs Marital Status: </a:t>
            </a:r>
            <a:r>
              <a:rPr lang="en-US" sz="1800" dirty="0"/>
              <a:t>Married males work the most hours per week on average (56.56 hours), while never-married individuals work the least. </a:t>
            </a:r>
            <a:endParaRPr lang="en-CA" sz="1800" dirty="0"/>
          </a:p>
        </p:txBody>
      </p:sp>
    </p:spTree>
    <p:extLst>
      <p:ext uri="{BB962C8B-B14F-4D97-AF65-F5344CB8AC3E}">
        <p14:creationId xmlns:p14="http://schemas.microsoft.com/office/powerpoint/2010/main" val="254865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DE704-B299-4F4E-F2B4-AE1D693F9C2C}"/>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b="1" kern="1200">
                <a:solidFill>
                  <a:schemeClr val="tx1"/>
                </a:solidFill>
                <a:latin typeface="+mj-lt"/>
                <a:ea typeface="+mj-ea"/>
                <a:cs typeface="+mj-cs"/>
              </a:rPr>
              <a:t>Recommendations	</a:t>
            </a: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EFB8C34-1B77-F69F-6AA8-CDEE23CB6790}"/>
              </a:ext>
            </a:extLst>
          </p:cNvPr>
          <p:cNvSpPr>
            <a:spLocks/>
          </p:cNvSpPr>
          <p:nvPr/>
        </p:nvSpPr>
        <p:spPr>
          <a:xfrm>
            <a:off x="2710204" y="3170557"/>
            <a:ext cx="3340650" cy="533640"/>
          </a:xfrm>
          <a:prstGeom prst="rect">
            <a:avLst/>
          </a:prstGeom>
        </p:spPr>
        <p:txBody>
          <a:bodyPr/>
          <a:lstStyle/>
          <a:p>
            <a:pPr algn="ctr" defTabSz="585216">
              <a:spcAft>
                <a:spcPts val="600"/>
              </a:spcAft>
            </a:pPr>
            <a:r>
              <a:rPr lang="en-CA" sz="2000" b="1" kern="1200" dirty="0">
                <a:solidFill>
                  <a:schemeClr val="tx1"/>
                </a:solidFill>
                <a:latin typeface="+mn-lt"/>
                <a:ea typeface="+mn-ea"/>
                <a:cs typeface="+mn-cs"/>
              </a:rPr>
              <a:t>Short-Term	</a:t>
            </a:r>
            <a:endParaRPr lang="en-CA" sz="3600" b="1" dirty="0"/>
          </a:p>
        </p:txBody>
      </p:sp>
      <p:graphicFrame>
        <p:nvGraphicFramePr>
          <p:cNvPr id="9" name="Content Placeholder 4">
            <a:extLst>
              <a:ext uri="{FF2B5EF4-FFF2-40B4-BE49-F238E27FC236}">
                <a16:creationId xmlns:a16="http://schemas.microsoft.com/office/drawing/2014/main" id="{8AF9B16E-5FD7-5FE8-0652-A146A1E35E87}"/>
              </a:ext>
            </a:extLst>
          </p:cNvPr>
          <p:cNvGraphicFramePr>
            <a:graphicFrameLocks/>
          </p:cNvGraphicFramePr>
          <p:nvPr>
            <p:extLst>
              <p:ext uri="{D42A27DB-BD31-4B8C-83A1-F6EECF244321}">
                <p14:modId xmlns:p14="http://schemas.microsoft.com/office/powerpoint/2010/main" val="1891060270"/>
              </p:ext>
            </p:extLst>
          </p:nvPr>
        </p:nvGraphicFramePr>
        <p:xfrm>
          <a:off x="2564197" y="3748775"/>
          <a:ext cx="3340650" cy="2386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1AF7D2B1-301A-CB36-2743-94DBF4BF1B80}"/>
              </a:ext>
            </a:extLst>
          </p:cNvPr>
          <p:cNvSpPr>
            <a:spLocks/>
          </p:cNvSpPr>
          <p:nvPr/>
        </p:nvSpPr>
        <p:spPr>
          <a:xfrm>
            <a:off x="6440908" y="3137099"/>
            <a:ext cx="3357102" cy="533640"/>
          </a:xfrm>
          <a:prstGeom prst="rect">
            <a:avLst/>
          </a:prstGeom>
        </p:spPr>
        <p:txBody>
          <a:bodyPr/>
          <a:lstStyle/>
          <a:p>
            <a:pPr algn="ctr" defTabSz="585216">
              <a:spcAft>
                <a:spcPts val="600"/>
              </a:spcAft>
            </a:pPr>
            <a:r>
              <a:rPr lang="en-CA" sz="2000" b="1" dirty="0"/>
              <a:t>Long-Term</a:t>
            </a:r>
          </a:p>
        </p:txBody>
      </p:sp>
      <p:graphicFrame>
        <p:nvGraphicFramePr>
          <p:cNvPr id="13" name="Content Placeholder 4">
            <a:extLst>
              <a:ext uri="{FF2B5EF4-FFF2-40B4-BE49-F238E27FC236}">
                <a16:creationId xmlns:a16="http://schemas.microsoft.com/office/drawing/2014/main" id="{E5251CA2-4504-FD95-FA93-25B97637D349}"/>
              </a:ext>
            </a:extLst>
          </p:cNvPr>
          <p:cNvGraphicFramePr>
            <a:graphicFrameLocks/>
          </p:cNvGraphicFramePr>
          <p:nvPr>
            <p:extLst>
              <p:ext uri="{D42A27DB-BD31-4B8C-83A1-F6EECF244321}">
                <p14:modId xmlns:p14="http://schemas.microsoft.com/office/powerpoint/2010/main" val="1597525497"/>
              </p:ext>
            </p:extLst>
          </p:nvPr>
        </p:nvGraphicFramePr>
        <p:xfrm>
          <a:off x="6457360" y="3704197"/>
          <a:ext cx="3340650" cy="23864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Rectangle 15">
            <a:extLst>
              <a:ext uri="{FF2B5EF4-FFF2-40B4-BE49-F238E27FC236}">
                <a16:creationId xmlns:a16="http://schemas.microsoft.com/office/drawing/2014/main" id="{652990FD-3077-26EB-EE67-B90FCE92EF61}"/>
              </a:ext>
            </a:extLst>
          </p:cNvPr>
          <p:cNvSpPr/>
          <p:nvPr/>
        </p:nvSpPr>
        <p:spPr>
          <a:xfrm>
            <a:off x="2389633" y="3017818"/>
            <a:ext cx="3644769" cy="3209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D820BDC-4DCE-7335-6422-9B0903F82923}"/>
              </a:ext>
            </a:extLst>
          </p:cNvPr>
          <p:cNvSpPr/>
          <p:nvPr/>
        </p:nvSpPr>
        <p:spPr>
          <a:xfrm>
            <a:off x="6338452" y="3017519"/>
            <a:ext cx="3459558" cy="32096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5016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2A86-5C64-C4DA-4349-B3362A8B575E}"/>
              </a:ext>
            </a:extLst>
          </p:cNvPr>
          <p:cNvSpPr>
            <a:spLocks noGrp="1"/>
          </p:cNvSpPr>
          <p:nvPr>
            <p:ph type="title"/>
          </p:nvPr>
        </p:nvSpPr>
        <p:spPr>
          <a:xfrm>
            <a:off x="734961" y="129150"/>
            <a:ext cx="10515600" cy="411623"/>
          </a:xfrm>
        </p:spPr>
        <p:txBody>
          <a:bodyPr>
            <a:normAutofit fontScale="90000"/>
          </a:bodyPr>
          <a:lstStyle/>
          <a:p>
            <a:pPr algn="ctr"/>
            <a:r>
              <a:rPr lang="en-CA" dirty="0"/>
              <a:t>Appendix	</a:t>
            </a:r>
          </a:p>
        </p:txBody>
      </p:sp>
      <p:pic>
        <p:nvPicPr>
          <p:cNvPr id="5" name="Content Placeholder 4">
            <a:extLst>
              <a:ext uri="{FF2B5EF4-FFF2-40B4-BE49-F238E27FC236}">
                <a16:creationId xmlns:a16="http://schemas.microsoft.com/office/drawing/2014/main" id="{867EB98D-1AF1-53EA-4AE9-EC0283A7E9BB}"/>
              </a:ext>
            </a:extLst>
          </p:cNvPr>
          <p:cNvPicPr>
            <a:picLocks noGrp="1" noChangeAspect="1"/>
          </p:cNvPicPr>
          <p:nvPr>
            <p:ph idx="1"/>
          </p:nvPr>
        </p:nvPicPr>
        <p:blipFill>
          <a:blip r:embed="rId2"/>
          <a:stretch>
            <a:fillRect/>
          </a:stretch>
        </p:blipFill>
        <p:spPr>
          <a:xfrm>
            <a:off x="275303" y="776748"/>
            <a:ext cx="11434916" cy="6081252"/>
          </a:xfrm>
        </p:spPr>
      </p:pic>
    </p:spTree>
    <p:extLst>
      <p:ext uri="{BB962C8B-B14F-4D97-AF65-F5344CB8AC3E}">
        <p14:creationId xmlns:p14="http://schemas.microsoft.com/office/powerpoint/2010/main" val="241318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5891-8974-168F-3592-9F4FEA9177A4}"/>
              </a:ext>
            </a:extLst>
          </p:cNvPr>
          <p:cNvSpPr>
            <a:spLocks noGrp="1"/>
          </p:cNvSpPr>
          <p:nvPr>
            <p:ph type="title"/>
          </p:nvPr>
        </p:nvSpPr>
        <p:spPr>
          <a:xfrm>
            <a:off x="1142901" y="274104"/>
            <a:ext cx="9906199" cy="1157242"/>
          </a:xfrm>
        </p:spPr>
        <p:txBody>
          <a:bodyPr>
            <a:normAutofit/>
          </a:bodyPr>
          <a:lstStyle/>
          <a:p>
            <a:pPr algn="ctr"/>
            <a:r>
              <a:rPr lang="en-IN" sz="4000"/>
              <a:t>Resource Allocation </a:t>
            </a:r>
          </a:p>
        </p:txBody>
      </p:sp>
      <p:graphicFrame>
        <p:nvGraphicFramePr>
          <p:cNvPr id="4" name="Content Placeholder 3">
            <a:extLst>
              <a:ext uri="{FF2B5EF4-FFF2-40B4-BE49-F238E27FC236}">
                <a16:creationId xmlns:a16="http://schemas.microsoft.com/office/drawing/2014/main" id="{AC4FD5ED-570C-0685-D49B-B79A7253D7B1}"/>
              </a:ext>
            </a:extLst>
          </p:cNvPr>
          <p:cNvGraphicFramePr>
            <a:graphicFrameLocks noGrp="1"/>
          </p:cNvGraphicFramePr>
          <p:nvPr>
            <p:ph idx="1"/>
            <p:extLst>
              <p:ext uri="{D42A27DB-BD31-4B8C-83A1-F6EECF244321}">
                <p14:modId xmlns:p14="http://schemas.microsoft.com/office/powerpoint/2010/main" val="418945828"/>
              </p:ext>
            </p:extLst>
          </p:nvPr>
        </p:nvGraphicFramePr>
        <p:xfrm>
          <a:off x="1250830" y="2316057"/>
          <a:ext cx="9690342" cy="3488001"/>
        </p:xfrm>
        <a:graphic>
          <a:graphicData uri="http://schemas.openxmlformats.org/drawingml/2006/table">
            <a:tbl>
              <a:tblPr firstRow="1" firstCol="1">
                <a:tableStyleId>{93296810-A885-4BE3-A3E7-6D5BEEA58F35}</a:tableStyleId>
              </a:tblPr>
              <a:tblGrid>
                <a:gridCol w="3033056">
                  <a:extLst>
                    <a:ext uri="{9D8B030D-6E8A-4147-A177-3AD203B41FA5}">
                      <a16:colId xmlns:a16="http://schemas.microsoft.com/office/drawing/2014/main" val="2191397716"/>
                    </a:ext>
                  </a:extLst>
                </a:gridCol>
                <a:gridCol w="1564046">
                  <a:extLst>
                    <a:ext uri="{9D8B030D-6E8A-4147-A177-3AD203B41FA5}">
                      <a16:colId xmlns:a16="http://schemas.microsoft.com/office/drawing/2014/main" val="957082115"/>
                    </a:ext>
                  </a:extLst>
                </a:gridCol>
                <a:gridCol w="1712402">
                  <a:extLst>
                    <a:ext uri="{9D8B030D-6E8A-4147-A177-3AD203B41FA5}">
                      <a16:colId xmlns:a16="http://schemas.microsoft.com/office/drawing/2014/main" val="1097289936"/>
                    </a:ext>
                  </a:extLst>
                </a:gridCol>
                <a:gridCol w="1712402">
                  <a:extLst>
                    <a:ext uri="{9D8B030D-6E8A-4147-A177-3AD203B41FA5}">
                      <a16:colId xmlns:a16="http://schemas.microsoft.com/office/drawing/2014/main" val="381712141"/>
                    </a:ext>
                  </a:extLst>
                </a:gridCol>
                <a:gridCol w="1668436">
                  <a:extLst>
                    <a:ext uri="{9D8B030D-6E8A-4147-A177-3AD203B41FA5}">
                      <a16:colId xmlns:a16="http://schemas.microsoft.com/office/drawing/2014/main" val="1706744656"/>
                    </a:ext>
                  </a:extLst>
                </a:gridCol>
              </a:tblGrid>
              <a:tr h="266572">
                <a:tc>
                  <a:txBody>
                    <a:bodyPr/>
                    <a:lstStyle/>
                    <a:p>
                      <a:pPr marL="0" marR="0" algn="ctr">
                        <a:lnSpc>
                          <a:spcPct val="115000"/>
                        </a:lnSpc>
                        <a:spcBef>
                          <a:spcPts val="0"/>
                        </a:spcBef>
                        <a:spcAft>
                          <a:spcPts val="1000"/>
                        </a:spcAft>
                      </a:pPr>
                      <a:r>
                        <a:rPr lang="en-CA" sz="1300" dirty="0">
                          <a:effectLst/>
                        </a:rPr>
                        <a:t>Task Assigned</a:t>
                      </a:r>
                      <a:endParaRPr lang="en-IN" sz="1300" dirty="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Resource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Start Date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End Date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Status</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758147508"/>
                  </a:ext>
                </a:extLst>
              </a:tr>
              <a:tr h="266824">
                <a:tc>
                  <a:txBody>
                    <a:bodyPr/>
                    <a:lstStyle/>
                    <a:p>
                      <a:pPr marL="0" marR="0" lvl="0" indent="0" algn="ctr">
                        <a:lnSpc>
                          <a:spcPct val="102000"/>
                        </a:lnSpc>
                        <a:spcBef>
                          <a:spcPts val="0"/>
                        </a:spcBef>
                        <a:spcAft>
                          <a:spcPts val="0"/>
                        </a:spcAft>
                        <a:buFont typeface="+mj-lt"/>
                        <a:buNone/>
                      </a:pPr>
                      <a:r>
                        <a:rPr lang="en-IN" sz="1500">
                          <a:effectLst/>
                        </a:rPr>
                        <a:t>Problem Selection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Sultan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08/01/2024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08/03/2024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3667537714"/>
                  </a:ext>
                </a:extLst>
              </a:tr>
              <a:tr h="266824">
                <a:tc>
                  <a:txBody>
                    <a:bodyPr/>
                    <a:lstStyle/>
                    <a:p>
                      <a:pPr marL="0" marR="0" lvl="0" indent="0" algn="ctr">
                        <a:lnSpc>
                          <a:spcPct val="102000"/>
                        </a:lnSpc>
                        <a:spcBef>
                          <a:spcPts val="0"/>
                        </a:spcBef>
                        <a:spcAft>
                          <a:spcPts val="0"/>
                        </a:spcAft>
                        <a:buFont typeface="+mj-lt"/>
                        <a:buNone/>
                      </a:pPr>
                      <a:r>
                        <a:rPr lang="en-IN" sz="1500">
                          <a:effectLst/>
                        </a:rPr>
                        <a:t>Data Cleaning</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Vash</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08/03/2024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08/04/2024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246069529"/>
                  </a:ext>
                </a:extLst>
              </a:tr>
              <a:tr h="288381">
                <a:tc>
                  <a:txBody>
                    <a:bodyPr/>
                    <a:lstStyle/>
                    <a:p>
                      <a:pPr marL="0" marR="0" lvl="0" indent="0" algn="ctr">
                        <a:lnSpc>
                          <a:spcPct val="115000"/>
                        </a:lnSpc>
                        <a:spcBef>
                          <a:spcPts val="0"/>
                        </a:spcBef>
                        <a:spcAft>
                          <a:spcPts val="0"/>
                        </a:spcAft>
                        <a:buFont typeface="+mj-lt"/>
                        <a:buNone/>
                      </a:pPr>
                      <a:r>
                        <a:rPr lang="en-IN" sz="1500">
                          <a:effectLst/>
                        </a:rPr>
                        <a:t>Understanding Data</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Everyone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04/08/2024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05/08/2024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1950702331"/>
                  </a:ext>
                </a:extLst>
              </a:tr>
              <a:tr h="266572">
                <a:tc>
                  <a:txBody>
                    <a:bodyPr/>
                    <a:lstStyle/>
                    <a:p>
                      <a:pPr marL="0" marR="0" lvl="0" indent="0" algn="ctr">
                        <a:lnSpc>
                          <a:spcPct val="115000"/>
                        </a:lnSpc>
                        <a:spcBef>
                          <a:spcPts val="0"/>
                        </a:spcBef>
                        <a:spcAft>
                          <a:spcPts val="0"/>
                        </a:spcAft>
                        <a:buFont typeface="+mj-lt"/>
                        <a:buNone/>
                      </a:pPr>
                      <a:r>
                        <a:rPr lang="en-IN" sz="1300">
                          <a:effectLst/>
                        </a:rPr>
                        <a:t>Age vs Income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Sultan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1359563864"/>
                  </a:ext>
                </a:extLst>
              </a:tr>
              <a:tr h="266572">
                <a:tc>
                  <a:txBody>
                    <a:bodyPr/>
                    <a:lstStyle/>
                    <a:p>
                      <a:pPr marL="0" marR="0" lvl="0" indent="0" algn="ctr">
                        <a:lnSpc>
                          <a:spcPct val="115000"/>
                        </a:lnSpc>
                        <a:spcBef>
                          <a:spcPts val="0"/>
                        </a:spcBef>
                        <a:spcAft>
                          <a:spcPts val="0"/>
                        </a:spcAft>
                        <a:buFont typeface="+mj-lt"/>
                        <a:buNone/>
                      </a:pPr>
                      <a:r>
                        <a:rPr lang="en-IN" sz="1300">
                          <a:effectLst/>
                        </a:rPr>
                        <a:t>Capital gain of different countries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Nayan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2894949400"/>
                  </a:ext>
                </a:extLst>
              </a:tr>
              <a:tr h="266572">
                <a:tc>
                  <a:txBody>
                    <a:bodyPr/>
                    <a:lstStyle/>
                    <a:p>
                      <a:pPr marL="0" marR="0" lvl="0" indent="0" algn="ctr">
                        <a:lnSpc>
                          <a:spcPct val="115000"/>
                        </a:lnSpc>
                        <a:spcBef>
                          <a:spcPts val="0"/>
                        </a:spcBef>
                        <a:spcAft>
                          <a:spcPts val="0"/>
                        </a:spcAft>
                        <a:buFont typeface="+mj-lt"/>
                        <a:buNone/>
                      </a:pPr>
                      <a:r>
                        <a:rPr lang="en-IN" sz="1300">
                          <a:effectLst/>
                        </a:rPr>
                        <a:t>Net Capital vs Occupation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Kavya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3089924241"/>
                  </a:ext>
                </a:extLst>
              </a:tr>
              <a:tr h="266572">
                <a:tc>
                  <a:txBody>
                    <a:bodyPr/>
                    <a:lstStyle/>
                    <a:p>
                      <a:pPr marL="0" marR="0" lvl="0" indent="0" algn="ctr">
                        <a:lnSpc>
                          <a:spcPct val="115000"/>
                        </a:lnSpc>
                        <a:spcBef>
                          <a:spcPts val="0"/>
                        </a:spcBef>
                        <a:spcAft>
                          <a:spcPts val="0"/>
                        </a:spcAft>
                        <a:buFont typeface="+mj-lt"/>
                        <a:buNone/>
                      </a:pPr>
                      <a:r>
                        <a:rPr lang="en-IN" sz="1300">
                          <a:effectLst/>
                        </a:rPr>
                        <a:t>Hours per week vs Marital Status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Vash</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06/08/2024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1776712103"/>
                  </a:ext>
                </a:extLst>
              </a:tr>
              <a:tr h="266572">
                <a:tc>
                  <a:txBody>
                    <a:bodyPr/>
                    <a:lstStyle/>
                    <a:p>
                      <a:pPr marL="0" marR="0" lvl="0" indent="0" algn="ctr">
                        <a:lnSpc>
                          <a:spcPct val="115000"/>
                        </a:lnSpc>
                        <a:spcBef>
                          <a:spcPts val="0"/>
                        </a:spcBef>
                        <a:spcAft>
                          <a:spcPts val="0"/>
                        </a:spcAft>
                        <a:buFont typeface="+mj-lt"/>
                        <a:buNone/>
                      </a:pPr>
                      <a:r>
                        <a:rPr lang="en-IN" sz="1300">
                          <a:effectLst/>
                        </a:rPr>
                        <a:t>Key Insights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dirty="0">
                          <a:effectLst/>
                        </a:rPr>
                        <a:t>Everyone </a:t>
                      </a:r>
                      <a:endParaRPr lang="en-IN" sz="1300" dirty="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07/08/2024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07/08/2024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2954318962"/>
                  </a:ext>
                </a:extLst>
              </a:tr>
              <a:tr h="266572">
                <a:tc>
                  <a:txBody>
                    <a:bodyPr/>
                    <a:lstStyle/>
                    <a:p>
                      <a:pPr marL="0" marR="0" lvl="0" indent="0" algn="ctr">
                        <a:lnSpc>
                          <a:spcPct val="115000"/>
                        </a:lnSpc>
                        <a:spcBef>
                          <a:spcPts val="0"/>
                        </a:spcBef>
                        <a:spcAft>
                          <a:spcPts val="0"/>
                        </a:spcAft>
                        <a:buFont typeface="+mj-lt"/>
                        <a:buNone/>
                      </a:pPr>
                      <a:r>
                        <a:rPr lang="en-IN" sz="1300">
                          <a:effectLst/>
                        </a:rPr>
                        <a:t>Dashboard Creation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Everyone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617510213"/>
                  </a:ext>
                </a:extLst>
              </a:tr>
              <a:tr h="266824">
                <a:tc>
                  <a:txBody>
                    <a:bodyPr/>
                    <a:lstStyle/>
                    <a:p>
                      <a:pPr marL="0" marR="0" lvl="0" indent="0" algn="ctr">
                        <a:lnSpc>
                          <a:spcPct val="102000"/>
                        </a:lnSpc>
                        <a:spcBef>
                          <a:spcPts val="0"/>
                        </a:spcBef>
                        <a:spcAft>
                          <a:spcPts val="0"/>
                        </a:spcAft>
                        <a:buFont typeface="+mj-lt"/>
                        <a:buNone/>
                      </a:pPr>
                      <a:r>
                        <a:rPr lang="en-IN" sz="1500">
                          <a:effectLst/>
                        </a:rPr>
                        <a:t> Recommendations</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Everyone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4200324789"/>
                  </a:ext>
                </a:extLst>
              </a:tr>
              <a:tr h="266572">
                <a:tc>
                  <a:txBody>
                    <a:bodyPr/>
                    <a:lstStyle/>
                    <a:p>
                      <a:pPr marL="0" marR="0" lvl="0" indent="0" algn="ctr">
                        <a:lnSpc>
                          <a:spcPct val="115000"/>
                        </a:lnSpc>
                        <a:spcBef>
                          <a:spcPts val="0"/>
                        </a:spcBef>
                        <a:spcAft>
                          <a:spcPts val="0"/>
                        </a:spcAft>
                        <a:buFont typeface="+mj-lt"/>
                        <a:buNone/>
                      </a:pPr>
                      <a:r>
                        <a:rPr lang="en-IN" sz="1300">
                          <a:effectLst/>
                        </a:rPr>
                        <a:t>Presentation Creation</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Everyone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Done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4020272487"/>
                  </a:ext>
                </a:extLst>
              </a:tr>
              <a:tr h="266572">
                <a:tc>
                  <a:txBody>
                    <a:bodyPr/>
                    <a:lstStyle/>
                    <a:p>
                      <a:pPr marL="0" marR="0" lvl="0" indent="0" algn="ctr">
                        <a:lnSpc>
                          <a:spcPct val="115000"/>
                        </a:lnSpc>
                        <a:spcBef>
                          <a:spcPts val="0"/>
                        </a:spcBef>
                        <a:spcAft>
                          <a:spcPts val="0"/>
                        </a:spcAft>
                        <a:buFont typeface="+mj-lt"/>
                        <a:buNone/>
                      </a:pPr>
                      <a:r>
                        <a:rPr lang="en-IN" sz="1300">
                          <a:effectLst/>
                        </a:rPr>
                        <a:t>Report Creation </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Everyone</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a:effectLst/>
                        </a:rPr>
                        <a:t>08/08/2024</a:t>
                      </a:r>
                      <a:endParaRPr lang="en-IN" sz="130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tc>
                  <a:txBody>
                    <a:bodyPr/>
                    <a:lstStyle/>
                    <a:p>
                      <a:pPr marL="0" marR="0" algn="ctr">
                        <a:lnSpc>
                          <a:spcPct val="115000"/>
                        </a:lnSpc>
                        <a:spcBef>
                          <a:spcPts val="0"/>
                        </a:spcBef>
                        <a:spcAft>
                          <a:spcPts val="1000"/>
                        </a:spcAft>
                      </a:pPr>
                      <a:r>
                        <a:rPr lang="en-CA" sz="1300" dirty="0">
                          <a:effectLst/>
                        </a:rPr>
                        <a:t>Done</a:t>
                      </a:r>
                      <a:endParaRPr lang="en-IN" sz="1300" dirty="0">
                        <a:effectLst/>
                        <a:latin typeface="Aptos" panose="020B0004020202020204" pitchFamily="34" charset="0"/>
                        <a:ea typeface="Aptos" panose="020B0004020202020204" pitchFamily="34" charset="0"/>
                        <a:cs typeface="Times New Roman" panose="02020603050405020304" pitchFamily="18" charset="0"/>
                      </a:endParaRPr>
                    </a:p>
                  </a:txBody>
                  <a:tcPr marL="80102" marR="80102" marT="0" marB="0" anchor="ctr"/>
                </a:tc>
                <a:extLst>
                  <a:ext uri="{0D108BD9-81ED-4DB2-BD59-A6C34878D82A}">
                    <a16:rowId xmlns:a16="http://schemas.microsoft.com/office/drawing/2014/main" val="2753382134"/>
                  </a:ext>
                </a:extLst>
              </a:tr>
            </a:tbl>
          </a:graphicData>
        </a:graphic>
      </p:graphicFrame>
    </p:spTree>
    <p:extLst>
      <p:ext uri="{BB962C8B-B14F-4D97-AF65-F5344CB8AC3E}">
        <p14:creationId xmlns:p14="http://schemas.microsoft.com/office/powerpoint/2010/main" val="318183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363</Words>
  <Application>Microsoft Office PowerPoint</Application>
  <PresentationFormat>Widescreen</PresentationFormat>
  <Paragraphs>114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Demographic Factors Influencing Income</vt:lpstr>
      <vt:lpstr>Agenda </vt:lpstr>
      <vt:lpstr>Introduction</vt:lpstr>
      <vt:lpstr>Analysis Approach</vt:lpstr>
      <vt:lpstr>Key Insights </vt:lpstr>
      <vt:lpstr>Key Insights </vt:lpstr>
      <vt:lpstr>Recommendations </vt:lpstr>
      <vt:lpstr>Appendix </vt:lpstr>
      <vt:lpstr>Resource Allocation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Priya Gopalswamy Varatharaj</dc:creator>
  <cp:lastModifiedBy>Vaishnavi Gopal Wadhwa</cp:lastModifiedBy>
  <cp:revision>3</cp:revision>
  <dcterms:created xsi:type="dcterms:W3CDTF">2024-08-09T03:23:37Z</dcterms:created>
  <dcterms:modified xsi:type="dcterms:W3CDTF">2024-08-09T13:38:12Z</dcterms:modified>
</cp:coreProperties>
</file>