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8" r:id="rId5"/>
    <p:sldId id="259" r:id="rId6"/>
    <p:sldId id="261" r:id="rId7"/>
    <p:sldId id="264" r:id="rId8"/>
    <p:sldId id="263" r:id="rId9"/>
    <p:sldId id="265" r:id="rId10"/>
    <p:sldId id="267"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48" autoAdjust="0"/>
  </p:normalViewPr>
  <p:slideViewPr>
    <p:cSldViewPr snapToGrid="0">
      <p:cViewPr>
        <p:scale>
          <a:sx n="63" d="100"/>
          <a:sy n="63" d="100"/>
        </p:scale>
        <p:origin x="142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ownloads\control-char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Z:\CONESTOGA\LEVEL%203\Operational%20Excellence%20and%20Transformation\Grp%20ppt\Ex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368326096884401E-2"/>
          <c:y val="5.1612984521459994E-2"/>
          <c:w val="0.8305090994175981"/>
          <c:h val="0.78064639088708243"/>
        </c:manualLayout>
      </c:layout>
      <c:lineChart>
        <c:grouping val="standard"/>
        <c:varyColors val="0"/>
        <c:ser>
          <c:idx val="0"/>
          <c:order val="0"/>
          <c:tx>
            <c:strRef>
              <c:f>XbarR!$B$57</c:f>
              <c:strCache>
                <c:ptCount val="1"/>
                <c:pt idx="0">
                  <c:v>X-bar</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XbarR!$A$58:$A$83</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XbarR!$B$58:$B$83</c:f>
              <c:numCache>
                <c:formatCode>General</c:formatCode>
                <c:ptCount val="26"/>
                <c:pt idx="0">
                  <c:v>35.6</c:v>
                </c:pt>
                <c:pt idx="1">
                  <c:v>33.799999999999997</c:v>
                </c:pt>
                <c:pt idx="2">
                  <c:v>34.4</c:v>
                </c:pt>
                <c:pt idx="3">
                  <c:v>35</c:v>
                </c:pt>
                <c:pt idx="4">
                  <c:v>35.6</c:v>
                </c:pt>
                <c:pt idx="5">
                  <c:v>33.4</c:v>
                </c:pt>
                <c:pt idx="6">
                  <c:v>33</c:v>
                </c:pt>
                <c:pt idx="7">
                  <c:v>34.4</c:v>
                </c:pt>
                <c:pt idx="8">
                  <c:v>36</c:v>
                </c:pt>
                <c:pt idx="9">
                  <c:v>34</c:v>
                </c:pt>
                <c:pt idx="10">
                  <c:v>35</c:v>
                </c:pt>
                <c:pt idx="11">
                  <c:v>35.6</c:v>
                </c:pt>
                <c:pt idx="12">
                  <c:v>33.4</c:v>
                </c:pt>
                <c:pt idx="13">
                  <c:v>35.200000000000003</c:v>
                </c:pt>
                <c:pt idx="14">
                  <c:v>36.799999999999997</c:v>
                </c:pt>
                <c:pt idx="15">
                  <c:v>35.200000000000003</c:v>
                </c:pt>
                <c:pt idx="16">
                  <c:v>33.200000000000003</c:v>
                </c:pt>
                <c:pt idx="17">
                  <c:v>36.4</c:v>
                </c:pt>
                <c:pt idx="18">
                  <c:v>34.200000000000003</c:v>
                </c:pt>
                <c:pt idx="19">
                  <c:v>36</c:v>
                </c:pt>
                <c:pt idx="20">
                  <c:v>35.799999999999997</c:v>
                </c:pt>
                <c:pt idx="21">
                  <c:v>32.6</c:v>
                </c:pt>
                <c:pt idx="22">
                  <c:v>37</c:v>
                </c:pt>
                <c:pt idx="23">
                  <c:v>34.799999999999997</c:v>
                </c:pt>
                <c:pt idx="24">
                  <c:v>34.6</c:v>
                </c:pt>
              </c:numCache>
            </c:numRef>
          </c:val>
          <c:smooth val="0"/>
          <c:extLst>
            <c:ext xmlns:c16="http://schemas.microsoft.com/office/drawing/2014/chart" uri="{C3380CC4-5D6E-409C-BE32-E72D297353CC}">
              <c16:uniqueId val="{00000000-F4A9-410C-9C8D-586030F2AEE4}"/>
            </c:ext>
          </c:extLst>
        </c:ser>
        <c:ser>
          <c:idx val="1"/>
          <c:order val="1"/>
          <c:tx>
            <c:strRef>
              <c:f>XbarR!$D$57</c:f>
              <c:strCache>
                <c:ptCount val="1"/>
                <c:pt idx="0">
                  <c:v>CL</c:v>
                </c:pt>
              </c:strCache>
            </c:strRef>
          </c:tx>
          <c:spPr>
            <a:ln w="12700">
              <a:solidFill>
                <a:srgbClr val="0000FF"/>
              </a:solidFill>
              <a:prstDash val="sysDash"/>
            </a:ln>
          </c:spPr>
          <c:marker>
            <c:symbol val="none"/>
          </c:marker>
          <c:dLbls>
            <c:dLbl>
              <c:idx val="24"/>
              <c:spPr>
                <a:noFill/>
                <a:ln w="25400">
                  <a:noFill/>
                </a:ln>
              </c:spPr>
              <c:txPr>
                <a:bodyPr/>
                <a:lstStyle/>
                <a:p>
                  <a:pPr>
                    <a:defRPr sz="875" b="0" i="0" u="none" strike="noStrike" baseline="0">
                      <a:solidFill>
                        <a:srgbClr val="000000"/>
                      </a:solidFill>
                      <a:latin typeface="Arial"/>
                      <a:ea typeface="Arial"/>
                      <a:cs typeface="Arial"/>
                    </a:defRPr>
                  </a:pPr>
                  <a:endParaRPr lang="en-US"/>
                </a:p>
              </c:txP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F4A9-410C-9C8D-586030F2AEE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XbarR!$A$58:$A$83</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XbarR!$D$58:$D$83</c:f>
              <c:numCache>
                <c:formatCode>0.000</c:formatCode>
                <c:ptCount val="26"/>
                <c:pt idx="0">
                  <c:v>34.840000000000003</c:v>
                </c:pt>
                <c:pt idx="1">
                  <c:v>34.840000000000003</c:v>
                </c:pt>
                <c:pt idx="2">
                  <c:v>34.840000000000003</c:v>
                </c:pt>
                <c:pt idx="3">
                  <c:v>34.840000000000003</c:v>
                </c:pt>
                <c:pt idx="4">
                  <c:v>34.840000000000003</c:v>
                </c:pt>
                <c:pt idx="5">
                  <c:v>34.840000000000003</c:v>
                </c:pt>
                <c:pt idx="6">
                  <c:v>34.840000000000003</c:v>
                </c:pt>
                <c:pt idx="7">
                  <c:v>34.840000000000003</c:v>
                </c:pt>
                <c:pt idx="8">
                  <c:v>34.840000000000003</c:v>
                </c:pt>
                <c:pt idx="9">
                  <c:v>34.840000000000003</c:v>
                </c:pt>
                <c:pt idx="10">
                  <c:v>34.840000000000003</c:v>
                </c:pt>
                <c:pt idx="11">
                  <c:v>34.840000000000003</c:v>
                </c:pt>
                <c:pt idx="12">
                  <c:v>34.840000000000003</c:v>
                </c:pt>
                <c:pt idx="13">
                  <c:v>34.840000000000003</c:v>
                </c:pt>
                <c:pt idx="14">
                  <c:v>34.840000000000003</c:v>
                </c:pt>
                <c:pt idx="15">
                  <c:v>34.840000000000003</c:v>
                </c:pt>
                <c:pt idx="16">
                  <c:v>34.840000000000003</c:v>
                </c:pt>
                <c:pt idx="17">
                  <c:v>34.840000000000003</c:v>
                </c:pt>
                <c:pt idx="18">
                  <c:v>34.840000000000003</c:v>
                </c:pt>
                <c:pt idx="19">
                  <c:v>34.840000000000003</c:v>
                </c:pt>
                <c:pt idx="20">
                  <c:v>34.840000000000003</c:v>
                </c:pt>
                <c:pt idx="21">
                  <c:v>34.840000000000003</c:v>
                </c:pt>
                <c:pt idx="22">
                  <c:v>34.840000000000003</c:v>
                </c:pt>
                <c:pt idx="23">
                  <c:v>34.840000000000003</c:v>
                </c:pt>
                <c:pt idx="24">
                  <c:v>34.840000000000003</c:v>
                </c:pt>
              </c:numCache>
            </c:numRef>
          </c:val>
          <c:smooth val="0"/>
          <c:extLst>
            <c:ext xmlns:c16="http://schemas.microsoft.com/office/drawing/2014/chart" uri="{C3380CC4-5D6E-409C-BE32-E72D297353CC}">
              <c16:uniqueId val="{00000002-F4A9-410C-9C8D-586030F2AEE4}"/>
            </c:ext>
          </c:extLst>
        </c:ser>
        <c:ser>
          <c:idx val="2"/>
          <c:order val="2"/>
          <c:tx>
            <c:strRef>
              <c:f>XbarR!$E$57</c:f>
              <c:strCache>
                <c:ptCount val="1"/>
                <c:pt idx="0">
                  <c:v>UCL</c:v>
                </c:pt>
              </c:strCache>
            </c:strRef>
          </c:tx>
          <c:spPr>
            <a:ln w="12700">
              <a:solidFill>
                <a:srgbClr val="FF0000"/>
              </a:solidFill>
              <a:prstDash val="solid"/>
            </a:ln>
          </c:spPr>
          <c:marker>
            <c:symbol val="none"/>
          </c:marker>
          <c:dLbls>
            <c:dLbl>
              <c:idx val="24"/>
              <c:spPr>
                <a:noFill/>
                <a:ln w="25400">
                  <a:noFill/>
                </a:ln>
              </c:spPr>
              <c:txPr>
                <a:bodyPr/>
                <a:lstStyle/>
                <a:p>
                  <a:pPr>
                    <a:defRPr sz="875" b="0" i="0" u="none" strike="noStrike" baseline="0">
                      <a:solidFill>
                        <a:srgbClr val="000000"/>
                      </a:solidFill>
                      <a:latin typeface="Arial"/>
                      <a:ea typeface="Arial"/>
                      <a:cs typeface="Arial"/>
                    </a:defRPr>
                  </a:pPr>
                  <a:endParaRPr lang="en-US"/>
                </a:p>
              </c:txP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F4A9-410C-9C8D-586030F2AEE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XbarR!$A$58:$A$83</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XbarR!$E$58:$E$83</c:f>
              <c:numCache>
                <c:formatCode>0.000</c:formatCode>
                <c:ptCount val="26"/>
                <c:pt idx="0">
                  <c:v>37.354855472544912</c:v>
                </c:pt>
                <c:pt idx="1">
                  <c:v>37.354855472544912</c:v>
                </c:pt>
                <c:pt idx="2">
                  <c:v>37.354855472544912</c:v>
                </c:pt>
                <c:pt idx="3">
                  <c:v>37.354855472544912</c:v>
                </c:pt>
                <c:pt idx="4">
                  <c:v>37.354855472544912</c:v>
                </c:pt>
                <c:pt idx="5">
                  <c:v>37.354855472544912</c:v>
                </c:pt>
                <c:pt idx="6">
                  <c:v>37.354855472544912</c:v>
                </c:pt>
                <c:pt idx="7">
                  <c:v>37.354855472544912</c:v>
                </c:pt>
                <c:pt idx="8">
                  <c:v>37.354855472544912</c:v>
                </c:pt>
                <c:pt idx="9">
                  <c:v>37.354855472544912</c:v>
                </c:pt>
                <c:pt idx="10">
                  <c:v>37.354855472544912</c:v>
                </c:pt>
                <c:pt idx="11">
                  <c:v>37.354855472544912</c:v>
                </c:pt>
                <c:pt idx="12">
                  <c:v>37.354855472544912</c:v>
                </c:pt>
                <c:pt idx="13">
                  <c:v>37.354855472544912</c:v>
                </c:pt>
                <c:pt idx="14">
                  <c:v>37.354855472544912</c:v>
                </c:pt>
                <c:pt idx="15">
                  <c:v>37.354855472544912</c:v>
                </c:pt>
                <c:pt idx="16">
                  <c:v>37.354855472544912</c:v>
                </c:pt>
                <c:pt idx="17">
                  <c:v>37.354855472544912</c:v>
                </c:pt>
                <c:pt idx="18">
                  <c:v>37.354855472544912</c:v>
                </c:pt>
                <c:pt idx="19">
                  <c:v>37.354855472544912</c:v>
                </c:pt>
                <c:pt idx="20">
                  <c:v>37.354855472544912</c:v>
                </c:pt>
                <c:pt idx="21">
                  <c:v>37.354855472544912</c:v>
                </c:pt>
                <c:pt idx="22">
                  <c:v>37.354855472544912</c:v>
                </c:pt>
                <c:pt idx="23">
                  <c:v>37.354855472544912</c:v>
                </c:pt>
                <c:pt idx="24">
                  <c:v>37.354855472544912</c:v>
                </c:pt>
              </c:numCache>
            </c:numRef>
          </c:val>
          <c:smooth val="0"/>
          <c:extLst>
            <c:ext xmlns:c16="http://schemas.microsoft.com/office/drawing/2014/chart" uri="{C3380CC4-5D6E-409C-BE32-E72D297353CC}">
              <c16:uniqueId val="{00000004-F4A9-410C-9C8D-586030F2AEE4}"/>
            </c:ext>
          </c:extLst>
        </c:ser>
        <c:ser>
          <c:idx val="3"/>
          <c:order val="3"/>
          <c:tx>
            <c:strRef>
              <c:f>XbarR!$F$57</c:f>
              <c:strCache>
                <c:ptCount val="1"/>
                <c:pt idx="0">
                  <c:v>LCL</c:v>
                </c:pt>
              </c:strCache>
            </c:strRef>
          </c:tx>
          <c:spPr>
            <a:ln w="12700">
              <a:solidFill>
                <a:srgbClr val="FF0000"/>
              </a:solidFill>
              <a:prstDash val="solid"/>
            </a:ln>
          </c:spPr>
          <c:marker>
            <c:symbol val="none"/>
          </c:marker>
          <c:dLbls>
            <c:dLbl>
              <c:idx val="24"/>
              <c:spPr>
                <a:noFill/>
                <a:ln w="25400">
                  <a:noFill/>
                </a:ln>
              </c:spPr>
              <c:txPr>
                <a:bodyPr/>
                <a:lstStyle/>
                <a:p>
                  <a:pPr>
                    <a:defRPr sz="875" b="0" i="0" u="none" strike="noStrike" baseline="0">
                      <a:solidFill>
                        <a:srgbClr val="000000"/>
                      </a:solidFill>
                      <a:latin typeface="Arial"/>
                      <a:ea typeface="Arial"/>
                      <a:cs typeface="Arial"/>
                    </a:defRPr>
                  </a:pPr>
                  <a:endParaRPr lang="en-US"/>
                </a:p>
              </c:txP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F4A9-410C-9C8D-586030F2AEE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XbarR!$A$58:$A$83</c:f>
              <c:numCache>
                <c:formatCode>General</c:formatCode>
                <c:ptCount val="2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XbarR!$F$58:$F$83</c:f>
              <c:numCache>
                <c:formatCode>0.000</c:formatCode>
                <c:ptCount val="26"/>
                <c:pt idx="0">
                  <c:v>32.325144527455095</c:v>
                </c:pt>
                <c:pt idx="1">
                  <c:v>32.325144527455095</c:v>
                </c:pt>
                <c:pt idx="2">
                  <c:v>32.325144527455095</c:v>
                </c:pt>
                <c:pt idx="3">
                  <c:v>32.325144527455095</c:v>
                </c:pt>
                <c:pt idx="4">
                  <c:v>32.325144527455095</c:v>
                </c:pt>
                <c:pt idx="5">
                  <c:v>32.325144527455095</c:v>
                </c:pt>
                <c:pt idx="6">
                  <c:v>32.325144527455095</c:v>
                </c:pt>
                <c:pt idx="7">
                  <c:v>32.325144527455095</c:v>
                </c:pt>
                <c:pt idx="8">
                  <c:v>32.325144527455095</c:v>
                </c:pt>
                <c:pt idx="9">
                  <c:v>32.325144527455095</c:v>
                </c:pt>
                <c:pt idx="10">
                  <c:v>32.325144527455095</c:v>
                </c:pt>
                <c:pt idx="11">
                  <c:v>32.325144527455095</c:v>
                </c:pt>
                <c:pt idx="12">
                  <c:v>32.325144527455095</c:v>
                </c:pt>
                <c:pt idx="13">
                  <c:v>32.325144527455095</c:v>
                </c:pt>
                <c:pt idx="14">
                  <c:v>32.325144527455095</c:v>
                </c:pt>
                <c:pt idx="15">
                  <c:v>32.325144527455095</c:v>
                </c:pt>
                <c:pt idx="16">
                  <c:v>32.325144527455095</c:v>
                </c:pt>
                <c:pt idx="17">
                  <c:v>32.325144527455095</c:v>
                </c:pt>
                <c:pt idx="18">
                  <c:v>32.325144527455095</c:v>
                </c:pt>
                <c:pt idx="19">
                  <c:v>32.325144527455095</c:v>
                </c:pt>
                <c:pt idx="20">
                  <c:v>32.325144527455095</c:v>
                </c:pt>
                <c:pt idx="21">
                  <c:v>32.325144527455095</c:v>
                </c:pt>
                <c:pt idx="22">
                  <c:v>32.325144527455095</c:v>
                </c:pt>
                <c:pt idx="23">
                  <c:v>32.325144527455095</c:v>
                </c:pt>
                <c:pt idx="24">
                  <c:v>32.325144527455095</c:v>
                </c:pt>
              </c:numCache>
            </c:numRef>
          </c:val>
          <c:smooth val="0"/>
          <c:extLst>
            <c:ext xmlns:c16="http://schemas.microsoft.com/office/drawing/2014/chart" uri="{C3380CC4-5D6E-409C-BE32-E72D297353CC}">
              <c16:uniqueId val="{00000006-F4A9-410C-9C8D-586030F2AEE4}"/>
            </c:ext>
          </c:extLst>
        </c:ser>
        <c:dLbls>
          <c:showLegendKey val="0"/>
          <c:showVal val="0"/>
          <c:showCatName val="0"/>
          <c:showSerName val="0"/>
          <c:showPercent val="0"/>
          <c:showBubbleSize val="0"/>
        </c:dLbls>
        <c:marker val="1"/>
        <c:smooth val="0"/>
        <c:axId val="198019328"/>
        <c:axId val="201098368"/>
      </c:lineChart>
      <c:catAx>
        <c:axId val="198019328"/>
        <c:scaling>
          <c:orientation val="minMax"/>
        </c:scaling>
        <c:delete val="0"/>
        <c:axPos val="b"/>
        <c:title>
          <c:tx>
            <c:rich>
              <a:bodyPr/>
              <a:lstStyle/>
              <a:p>
                <a:pPr>
                  <a:defRPr sz="875" b="0" i="0" u="none" strike="noStrike" baseline="0">
                    <a:solidFill>
                      <a:srgbClr val="000000"/>
                    </a:solidFill>
                    <a:latin typeface="Arial"/>
                    <a:ea typeface="Arial"/>
                    <a:cs typeface="Arial"/>
                  </a:defRPr>
                </a:pPr>
                <a:r>
                  <a:rPr lang="en-US"/>
                  <a:t>Sample </a:t>
                </a:r>
              </a:p>
            </c:rich>
          </c:tx>
          <c:layout>
            <c:manualLayout>
              <c:xMode val="edge"/>
              <c:yMode val="edge"/>
              <c:x val="0.45916829615295779"/>
              <c:y val="0.9161304752559149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75" b="0" i="0" u="none" strike="noStrike" baseline="0">
                <a:solidFill>
                  <a:srgbClr val="000000"/>
                </a:solidFill>
                <a:latin typeface="Arial"/>
                <a:ea typeface="Arial"/>
                <a:cs typeface="Arial"/>
              </a:defRPr>
            </a:pPr>
            <a:endParaRPr lang="en-US"/>
          </a:p>
        </c:txPr>
        <c:crossAx val="201098368"/>
        <c:crosses val="autoZero"/>
        <c:auto val="1"/>
        <c:lblAlgn val="ctr"/>
        <c:lblOffset val="100"/>
        <c:tickLblSkip val="1"/>
        <c:tickMarkSkip val="1"/>
        <c:noMultiLvlLbl val="0"/>
      </c:catAx>
      <c:valAx>
        <c:axId val="201098368"/>
        <c:scaling>
          <c:orientation val="minMax"/>
        </c:scaling>
        <c:delete val="0"/>
        <c:axPos val="l"/>
        <c:title>
          <c:tx>
            <c:strRef>
              <c:f>XbarR!$C$5</c:f>
              <c:strCache>
                <c:ptCount val="1"/>
                <c:pt idx="0">
                  <c:v>Average Thickness (mm), X-bar</c:v>
                </c:pt>
              </c:strCache>
            </c:strRef>
          </c:tx>
          <c:layout>
            <c:manualLayout>
              <c:xMode val="edge"/>
              <c:yMode val="edge"/>
              <c:x val="7.7041660428348625E-3"/>
              <c:y val="0.14516151896660623"/>
            </c:manualLayout>
          </c:layout>
          <c:overlay val="0"/>
          <c:spPr>
            <a:noFill/>
            <a:ln w="25400">
              <a:noFill/>
            </a:ln>
          </c:spPr>
          <c:txPr>
            <a:bodyPr/>
            <a:lstStyle/>
            <a:p>
              <a:pPr>
                <a:defRPr sz="875" b="1" i="0" u="none" strike="noStrike" baseline="0">
                  <a:solidFill>
                    <a:srgbClr val="000000"/>
                  </a:solidFill>
                  <a:latin typeface="Arial"/>
                  <a:ea typeface="Arial"/>
                  <a:cs typeface="Arial"/>
                </a:defRPr>
              </a:pPr>
              <a:endParaRPr lang="en-US"/>
            </a:p>
          </c:txPr>
        </c:title>
        <c:numFmt formatCode="General" sourceLinked="1"/>
        <c:majorTickMark val="out"/>
        <c:minorTickMark val="none"/>
        <c:tickLblPos val="nextTo"/>
        <c:spPr>
          <a:ln w="3175">
            <a:solidFill>
              <a:srgbClr val="000000"/>
            </a:solidFill>
            <a:prstDash val="solid"/>
          </a:ln>
        </c:spPr>
        <c:txPr>
          <a:bodyPr rot="0" vert="horz"/>
          <a:lstStyle/>
          <a:p>
            <a:pPr>
              <a:defRPr sz="875" b="0" i="0" u="none" strike="noStrike" baseline="0">
                <a:solidFill>
                  <a:srgbClr val="000000"/>
                </a:solidFill>
                <a:latin typeface="Arial"/>
                <a:ea typeface="Arial"/>
                <a:cs typeface="Arial"/>
              </a:defRPr>
            </a:pPr>
            <a:endParaRPr lang="en-US"/>
          </a:p>
        </c:txPr>
        <c:crossAx val="198019328"/>
        <c:crosses val="autoZero"/>
        <c:crossBetween val="between"/>
      </c:valAx>
      <c:spPr>
        <a:noFill/>
        <a:ln w="25400">
          <a:noFill/>
        </a:ln>
      </c:spPr>
    </c:plotArea>
    <c:plotVisOnly val="1"/>
    <c:dispBlanksAs val="gap"/>
    <c:showDLblsOverMax val="0"/>
  </c:chart>
  <c:spPr>
    <a:solidFill>
      <a:srgbClr val="FFFFFF"/>
    </a:solidFill>
    <a:ln w="6350">
      <a:noFill/>
    </a:ln>
  </c:spPr>
  <c:txPr>
    <a:bodyPr/>
    <a:lstStyle/>
    <a:p>
      <a:pPr>
        <a:defRPr sz="9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rPr>
              <a:t>Average distance of plane with different models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'Q4'!$U$2</c:f>
              <c:strCache>
                <c:ptCount val="1"/>
                <c:pt idx="0">
                  <c:v>Classic </c:v>
                </c:pt>
              </c:strCache>
            </c:strRef>
          </c:tx>
          <c:spPr>
            <a:ln w="28575" cap="rnd">
              <a:solidFill>
                <a:schemeClr val="accent2"/>
              </a:solidFill>
              <a:round/>
            </a:ln>
            <a:effectLst/>
          </c:spPr>
          <c:marker>
            <c:symbol val="none"/>
          </c:marker>
          <c:val>
            <c:numRef>
              <c:f>'Q4'!$U$3:$U$14</c:f>
              <c:numCache>
                <c:formatCode>0</c:formatCode>
                <c:ptCount val="12"/>
                <c:pt idx="0">
                  <c:v>17.8</c:v>
                </c:pt>
                <c:pt idx="1">
                  <c:v>16.8</c:v>
                </c:pt>
                <c:pt idx="2">
                  <c:v>17.8</c:v>
                </c:pt>
                <c:pt idx="3">
                  <c:v>14.8</c:v>
                </c:pt>
                <c:pt idx="4">
                  <c:v>15.4</c:v>
                </c:pt>
                <c:pt idx="5">
                  <c:v>16.600000000000001</c:v>
                </c:pt>
                <c:pt idx="6">
                  <c:v>18.2</c:v>
                </c:pt>
                <c:pt idx="7">
                  <c:v>16.8</c:v>
                </c:pt>
                <c:pt idx="8">
                  <c:v>18.399999999999999</c:v>
                </c:pt>
                <c:pt idx="9">
                  <c:v>16.2</c:v>
                </c:pt>
                <c:pt idx="10">
                  <c:v>17.2</c:v>
                </c:pt>
                <c:pt idx="11">
                  <c:v>18</c:v>
                </c:pt>
              </c:numCache>
            </c:numRef>
          </c:val>
          <c:smooth val="0"/>
          <c:extLst>
            <c:ext xmlns:c16="http://schemas.microsoft.com/office/drawing/2014/chart" uri="{C3380CC4-5D6E-409C-BE32-E72D297353CC}">
              <c16:uniqueId val="{00000000-2F7B-4671-A373-96579CC916C3}"/>
            </c:ext>
          </c:extLst>
        </c:ser>
        <c:ser>
          <c:idx val="2"/>
          <c:order val="1"/>
          <c:tx>
            <c:strRef>
              <c:f>'Q4'!$V$2</c:f>
              <c:strCache>
                <c:ptCount val="1"/>
                <c:pt idx="0">
                  <c:v>Step-up</c:v>
                </c:pt>
              </c:strCache>
            </c:strRef>
          </c:tx>
          <c:spPr>
            <a:ln w="28575" cap="rnd">
              <a:solidFill>
                <a:schemeClr val="accent3"/>
              </a:solidFill>
              <a:round/>
            </a:ln>
            <a:effectLst/>
          </c:spPr>
          <c:marker>
            <c:symbol val="none"/>
          </c:marker>
          <c:val>
            <c:numRef>
              <c:f>'Q4'!$V$3:$V$14</c:f>
              <c:numCache>
                <c:formatCode>0</c:formatCode>
                <c:ptCount val="12"/>
                <c:pt idx="0">
                  <c:v>12.4</c:v>
                </c:pt>
                <c:pt idx="1">
                  <c:v>12.6</c:v>
                </c:pt>
                <c:pt idx="2">
                  <c:v>12.4</c:v>
                </c:pt>
                <c:pt idx="3">
                  <c:v>11.8</c:v>
                </c:pt>
                <c:pt idx="4">
                  <c:v>12.2</c:v>
                </c:pt>
                <c:pt idx="5">
                  <c:v>11.8</c:v>
                </c:pt>
                <c:pt idx="6">
                  <c:v>13</c:v>
                </c:pt>
                <c:pt idx="7">
                  <c:v>12</c:v>
                </c:pt>
                <c:pt idx="8">
                  <c:v>11.4</c:v>
                </c:pt>
                <c:pt idx="9">
                  <c:v>13.2</c:v>
                </c:pt>
                <c:pt idx="10">
                  <c:v>12.8</c:v>
                </c:pt>
                <c:pt idx="11">
                  <c:v>13</c:v>
                </c:pt>
              </c:numCache>
            </c:numRef>
          </c:val>
          <c:smooth val="0"/>
          <c:extLst>
            <c:ext xmlns:c16="http://schemas.microsoft.com/office/drawing/2014/chart" uri="{C3380CC4-5D6E-409C-BE32-E72D297353CC}">
              <c16:uniqueId val="{00000001-2F7B-4671-A373-96579CC916C3}"/>
            </c:ext>
          </c:extLst>
        </c:ser>
        <c:dLbls>
          <c:showLegendKey val="0"/>
          <c:showVal val="0"/>
          <c:showCatName val="0"/>
          <c:showSerName val="0"/>
          <c:showPercent val="0"/>
          <c:showBubbleSize val="0"/>
        </c:dLbls>
        <c:smooth val="0"/>
        <c:axId val="340862431"/>
        <c:axId val="340859551"/>
      </c:lineChart>
      <c:catAx>
        <c:axId val="3408624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59551"/>
        <c:crosses val="autoZero"/>
        <c:auto val="1"/>
        <c:lblAlgn val="ctr"/>
        <c:lblOffset val="100"/>
        <c:noMultiLvlLbl val="0"/>
      </c:catAx>
      <c:valAx>
        <c:axId val="3408595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62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A634A-DEF7-4DB8-BB2A-747F709C9C52}"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94CAC-7925-44F0-BFC0-CAD3580993AF}" type="slidenum">
              <a:rPr lang="en-IN" smtClean="0"/>
              <a:t>‹#›</a:t>
            </a:fld>
            <a:endParaRPr lang="en-IN"/>
          </a:p>
        </p:txBody>
      </p:sp>
    </p:spTree>
    <p:extLst>
      <p:ext uri="{BB962C8B-B14F-4D97-AF65-F5344CB8AC3E}">
        <p14:creationId xmlns:p14="http://schemas.microsoft.com/office/powerpoint/2010/main" val="163709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Objective </a:t>
            </a:r>
            <a:br>
              <a:rPr lang="en-IN" dirty="0"/>
            </a:br>
            <a:r>
              <a:rPr lang="en-IN" dirty="0"/>
              <a:t>Goals </a:t>
            </a:r>
            <a:br>
              <a:rPr lang="en-IN" dirty="0"/>
            </a:br>
            <a:r>
              <a:rPr lang="en-IN" dirty="0"/>
              <a:t>Success Criteria </a:t>
            </a:r>
          </a:p>
        </p:txBody>
      </p:sp>
      <p:sp>
        <p:nvSpPr>
          <p:cNvPr id="4" name="Slide Number Placeholder 3"/>
          <p:cNvSpPr>
            <a:spLocks noGrp="1"/>
          </p:cNvSpPr>
          <p:nvPr>
            <p:ph type="sldNum" sz="quarter" idx="5"/>
          </p:nvPr>
        </p:nvSpPr>
        <p:spPr/>
        <p:txBody>
          <a:bodyPr/>
          <a:lstStyle/>
          <a:p>
            <a:fld id="{38C94CAC-7925-44F0-BFC0-CAD3580993AF}" type="slidenum">
              <a:rPr lang="en-IN" smtClean="0"/>
              <a:t>3</a:t>
            </a:fld>
            <a:endParaRPr lang="en-IN"/>
          </a:p>
        </p:txBody>
      </p:sp>
    </p:spTree>
    <p:extLst>
      <p:ext uri="{BB962C8B-B14F-4D97-AF65-F5344CB8AC3E}">
        <p14:creationId xmlns:p14="http://schemas.microsoft.com/office/powerpoint/2010/main" val="362943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a:t>
            </a:r>
            <a:br>
              <a:rPr lang="en-IN" dirty="0"/>
            </a:br>
            <a:br>
              <a:rPr lang="en-IN" dirty="0"/>
            </a:br>
            <a:r>
              <a:rPr lang="en-IN" sz="1800" kern="0" dirty="0">
                <a:effectLst/>
                <a:latin typeface="Times New Roman" panose="02020603050405020304" pitchFamily="18" charset="0"/>
                <a:ea typeface="Times New Roman" panose="02020603050405020304" pitchFamily="18" charset="0"/>
              </a:rPr>
              <a:t>significant quality issue and is perceived by customers as the major problem – DMAIC methodology is specifically designed to identify and eliminate variations in processes, ensuring consistent quality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routine monitoring and revised processes – Control chart - </a:t>
            </a:r>
            <a:r>
              <a:rPr lang="en-IN" sz="1800" dirty="0">
                <a:effectLst/>
                <a:latin typeface="Times New Roman" panose="02020603050405020304" pitchFamily="18" charset="0"/>
                <a:ea typeface="Aptos" panose="020B0004020202020204" pitchFamily="34" charset="0"/>
              </a:rPr>
              <a:t>Control charts are a fundamental tool used in quality control to monitor processes and ensure they remain within defined limits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Standard customer order form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sym typeface="Wingdings" panose="05000000000000000000" pitchFamily="2" charset="2"/>
              </a:rPr>
              <a:t> Digital order management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Sales and Service team and sent via inter-office mail to the Airplane Build Analyst manager – no tracking – no feedback mechanism – refine </a:t>
            </a:r>
            <a:r>
              <a:rPr lang="en-IN" sz="1800" kern="0">
                <a:effectLst/>
                <a:latin typeface="Times New Roman" panose="02020603050405020304" pitchFamily="18" charset="0"/>
                <a:ea typeface="Times New Roman" panose="02020603050405020304" pitchFamily="18" charset="0"/>
                <a:cs typeface="Times New Roman" panose="02020603050405020304" pitchFamily="18" charset="0"/>
              </a:rPr>
              <a:t>SOP accordingly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kern="0" dirty="0">
              <a:effectLst/>
              <a:latin typeface="Times New Roman" panose="02020603050405020304" pitchFamily="18" charset="0"/>
              <a:ea typeface="Times New Roman" panose="02020603050405020304" pitchFamily="18" charset="0"/>
            </a:endParaRPr>
          </a:p>
          <a:p>
            <a:br>
              <a:rPr lang="en-IN" sz="1800" kern="0" dirty="0">
                <a:effectLst/>
                <a:latin typeface="Times New Roman" panose="02020603050405020304" pitchFamily="18" charset="0"/>
                <a:ea typeface="Times New Roman" panose="02020603050405020304" pitchFamily="18" charset="0"/>
              </a:rPr>
            </a:br>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5</a:t>
            </a:fld>
            <a:endParaRPr lang="en-IN"/>
          </a:p>
        </p:txBody>
      </p:sp>
    </p:spTree>
    <p:extLst>
      <p:ext uri="{BB962C8B-B14F-4D97-AF65-F5344CB8AC3E}">
        <p14:creationId xmlns:p14="http://schemas.microsoft.com/office/powerpoint/2010/main" val="192001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0" dirty="0">
                <a:effectLst/>
                <a:latin typeface="Times New Roman" panose="02020603050405020304" pitchFamily="18" charset="0"/>
                <a:ea typeface="Times New Roman" panose="02020603050405020304" pitchFamily="18" charset="0"/>
              </a:rPr>
              <a:t>HOW?</a:t>
            </a:r>
            <a:br>
              <a:rPr lang="en-IN" sz="1800" kern="0" dirty="0">
                <a:effectLst/>
                <a:latin typeface="Times New Roman" panose="02020603050405020304" pitchFamily="18" charset="0"/>
                <a:ea typeface="Times New Roman" panose="02020603050405020304" pitchFamily="18" charset="0"/>
              </a:rPr>
            </a:br>
            <a:endParaRPr lang="en-IN" sz="1800" kern="0" dirty="0">
              <a:effectLst/>
              <a:latin typeface="Times New Roman" panose="02020603050405020304" pitchFamily="18" charset="0"/>
              <a:ea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Six Sigma's DMAIC (Define, Measure, </a:t>
            </a:r>
            <a:r>
              <a:rPr lang="en-IN" sz="1800" kern="0" dirty="0" err="1">
                <a:effectLst/>
                <a:latin typeface="Times New Roman" panose="02020603050405020304" pitchFamily="18" charset="0"/>
                <a:ea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rPr>
              <a:t>, Improve, Control) methodology is specifically designed to identify and eliminate variations in processes, ensuring consistent quality and performance</a:t>
            </a:r>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6</a:t>
            </a:fld>
            <a:endParaRPr lang="en-IN"/>
          </a:p>
        </p:txBody>
      </p:sp>
    </p:spTree>
    <p:extLst>
      <p:ext uri="{BB962C8B-B14F-4D97-AF65-F5344CB8AC3E}">
        <p14:creationId xmlns:p14="http://schemas.microsoft.com/office/powerpoint/2010/main" val="32131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Develop SOPs: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Based on the findings from the control charts, develop and document standard operating procedures that all analysts must follow. Include detailed instructions on folding, cutting, and assembly techniques.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Training: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Train all analysts on the new SOPs and the importance of following them to ensure consistency and quality.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Continuous Monitoring: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Continue using control charts to monitor the process and make adjustments to the SOPs as needed to maintain high-quality standards and consistency.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implementing control charts,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FlightByNight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can systematically reduce process variability, leading to more consistent and high-quality paper airplanes, thereby addressing the key issue of inconsistent quality and improving their competitive position in the marketplace.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7</a:t>
            </a:fld>
            <a:endParaRPr lang="en-IN"/>
          </a:p>
        </p:txBody>
      </p:sp>
    </p:spTree>
    <p:extLst>
      <p:ext uri="{BB962C8B-B14F-4D97-AF65-F5344CB8AC3E}">
        <p14:creationId xmlns:p14="http://schemas.microsoft.com/office/powerpoint/2010/main" val="86412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IN" sz="2800" b="0" i="0" dirty="0">
                <a:effectLst/>
                <a:highlight>
                  <a:srgbClr val="FFFFFF"/>
                </a:highlight>
                <a:latin typeface="Times New Roman" panose="02020603050405020304" pitchFamily="18" charset="0"/>
              </a:rPr>
              <a:t>SIPOC- Identify the process inputs supplied by the suppliers and the process outputs used by the customer help identify requirements for data collection</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pPr marL="0" marR="0">
              <a:lnSpc>
                <a:spcPct val="115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Benefits of SIPOC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Clarity: Gives a concise synopsis of the whole procedure,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emphasising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all important components.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Identification of Inefficiencies: Assists in locating order and inventory management process bottlenecks and inefficiencies.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Better Communication: By giving team members a common understanding of the procedure, this promotes improved 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 Process Improvement Foundation: Serves as a starting point for more thorough process analysis and improvement projects.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 Digital Order Management System (incorporating SIPOC)</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Reasoning:</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Implementing a digital order management system will streamline the order process, reduce errors, and improve communication between the Sales and Service team and the Airplane Build Analysts. Incorporating a SIPOC (Suppliers, Inputs, Process, Outputs, Customers) diagram will help map out the entire process and identify critical points that need attention.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Digital Order Management</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Automates the order handling process, reducing reliance on manual methods like sticky notes and inter-office mail.</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SIPOC</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Provides a high-level view of the process, ensuring that all aspects of order management are considered and optimized.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This approach will lead to faster, more accurate order </a:t>
            </a:r>
            <a:r>
              <a:rPr lang="en-IN"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fulfillment</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and improved customer satisfaction.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8</a:t>
            </a:fld>
            <a:endParaRPr lang="en-IN"/>
          </a:p>
        </p:txBody>
      </p:sp>
    </p:spTree>
    <p:extLst>
      <p:ext uri="{BB962C8B-B14F-4D97-AF65-F5344CB8AC3E}">
        <p14:creationId xmlns:p14="http://schemas.microsoft.com/office/powerpoint/2010/main" val="3288201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 Balanced Scorecard (BSC)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Reasoning: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Balanced Scorecard (BSC) is a strategic planning and management system that can track performance metrics and link them to the company's overall strategy. By using BSC,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FlightByNight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Track</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individual performance of Airplane Build Analysts.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key performance indicators (KPIs) related to quality, speed, and customer satisfaction.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Align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employee performance with company goals and customer expectations.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interpret feedback to identify areas for improvement.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BSC provides a structured approach to performance management, ensuring continuous improvement and alignment with strategic objectives.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9</a:t>
            </a:fld>
            <a:endParaRPr lang="en-IN"/>
          </a:p>
        </p:txBody>
      </p:sp>
    </p:spTree>
    <p:extLst>
      <p:ext uri="{BB962C8B-B14F-4D97-AF65-F5344CB8AC3E}">
        <p14:creationId xmlns:p14="http://schemas.microsoft.com/office/powerpoint/2010/main" val="184326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By implementing these updated processes,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FlightByNight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can ensure that all paper airplanes produced will match the recommended design, leading to reduced variability, consistent quality, and improved customer satisfaction.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8C94CAC-7925-44F0-BFC0-CAD3580993AF}" type="slidenum">
              <a:rPr lang="en-IN" smtClean="0"/>
              <a:t>13</a:t>
            </a:fld>
            <a:endParaRPr lang="en-IN"/>
          </a:p>
        </p:txBody>
      </p:sp>
    </p:spTree>
    <p:extLst>
      <p:ext uri="{BB962C8B-B14F-4D97-AF65-F5344CB8AC3E}">
        <p14:creationId xmlns:p14="http://schemas.microsoft.com/office/powerpoint/2010/main" val="363488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EFF6-45C9-5EAB-0BB7-189B85056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50882F-2B05-9A04-1D81-DF48A5C3B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EC973-D7C6-CE95-BED3-953731E0A83B}"/>
              </a:ext>
            </a:extLst>
          </p:cNvPr>
          <p:cNvSpPr>
            <a:spLocks noGrp="1"/>
          </p:cNvSpPr>
          <p:nvPr>
            <p:ph type="dt" sz="half" idx="10"/>
          </p:nvPr>
        </p:nvSpPr>
        <p:spPr/>
        <p:txBody>
          <a:bodyPr/>
          <a:lstStyle/>
          <a:p>
            <a:fld id="{EAA89B0B-CC8E-4A3D-85F4-08AC2134F290}" type="datetime1">
              <a:rPr lang="en-IN" smtClean="0"/>
              <a:t>01-08-2024</a:t>
            </a:fld>
            <a:endParaRPr lang="en-IN"/>
          </a:p>
        </p:txBody>
      </p:sp>
      <p:sp>
        <p:nvSpPr>
          <p:cNvPr id="5" name="Footer Placeholder 4">
            <a:extLst>
              <a:ext uri="{FF2B5EF4-FFF2-40B4-BE49-F238E27FC236}">
                <a16:creationId xmlns:a16="http://schemas.microsoft.com/office/drawing/2014/main" id="{160786FB-C8A0-9BA5-EA33-9FA6AB744C5C}"/>
              </a:ext>
            </a:extLst>
          </p:cNvPr>
          <p:cNvSpPr>
            <a:spLocks noGrp="1"/>
          </p:cNvSpPr>
          <p:nvPr>
            <p:ph type="ftr" sz="quarter" idx="11"/>
          </p:nvPr>
        </p:nvSpPr>
        <p:spPr/>
        <p:txBody>
          <a:bodyPr/>
          <a:lstStyle/>
          <a:p>
            <a:r>
              <a:rPr lang="en-IN"/>
              <a:t>S24-OPER8151  GROUP-1 </a:t>
            </a:r>
          </a:p>
        </p:txBody>
      </p:sp>
      <p:sp>
        <p:nvSpPr>
          <p:cNvPr id="6" name="Slide Number Placeholder 5">
            <a:extLst>
              <a:ext uri="{FF2B5EF4-FFF2-40B4-BE49-F238E27FC236}">
                <a16:creationId xmlns:a16="http://schemas.microsoft.com/office/drawing/2014/main" id="{1B9B4A9D-5CF9-F7E9-7702-24B519591DB9}"/>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82479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F884-6BD0-12D2-1FB1-66994CC868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8B37D1-9DDB-B50D-6414-E61B9DF43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58F8D-F615-77B7-2634-83EF45B57141}"/>
              </a:ext>
            </a:extLst>
          </p:cNvPr>
          <p:cNvSpPr>
            <a:spLocks noGrp="1"/>
          </p:cNvSpPr>
          <p:nvPr>
            <p:ph type="dt" sz="half" idx="10"/>
          </p:nvPr>
        </p:nvSpPr>
        <p:spPr/>
        <p:txBody>
          <a:bodyPr/>
          <a:lstStyle/>
          <a:p>
            <a:fld id="{CDC44DB0-624B-44E8-A05F-2E4269DD3850}" type="datetime1">
              <a:rPr lang="en-IN" smtClean="0"/>
              <a:t>01-08-2024</a:t>
            </a:fld>
            <a:endParaRPr lang="en-IN"/>
          </a:p>
        </p:txBody>
      </p:sp>
      <p:sp>
        <p:nvSpPr>
          <p:cNvPr id="5" name="Footer Placeholder 4">
            <a:extLst>
              <a:ext uri="{FF2B5EF4-FFF2-40B4-BE49-F238E27FC236}">
                <a16:creationId xmlns:a16="http://schemas.microsoft.com/office/drawing/2014/main" id="{17AFB5FB-92C4-14D7-9D26-AA4C84C48FE4}"/>
              </a:ext>
            </a:extLst>
          </p:cNvPr>
          <p:cNvSpPr>
            <a:spLocks noGrp="1"/>
          </p:cNvSpPr>
          <p:nvPr>
            <p:ph type="ftr" sz="quarter" idx="11"/>
          </p:nvPr>
        </p:nvSpPr>
        <p:spPr/>
        <p:txBody>
          <a:bodyPr/>
          <a:lstStyle/>
          <a:p>
            <a:r>
              <a:rPr lang="en-IN"/>
              <a:t>S24-OPER8151  GROUP-1 </a:t>
            </a:r>
          </a:p>
        </p:txBody>
      </p:sp>
      <p:sp>
        <p:nvSpPr>
          <p:cNvPr id="6" name="Slide Number Placeholder 5">
            <a:extLst>
              <a:ext uri="{FF2B5EF4-FFF2-40B4-BE49-F238E27FC236}">
                <a16:creationId xmlns:a16="http://schemas.microsoft.com/office/drawing/2014/main" id="{B294C0DA-7F09-7CC6-6E9D-43E6CA53A2A6}"/>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280795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619FB-DFA6-492D-B5B5-1BACE01BC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E7E805-DAB1-3CCF-1ABA-185932E25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98026-8B94-F1A6-444F-86D20DC06140}"/>
              </a:ext>
            </a:extLst>
          </p:cNvPr>
          <p:cNvSpPr>
            <a:spLocks noGrp="1"/>
          </p:cNvSpPr>
          <p:nvPr>
            <p:ph type="dt" sz="half" idx="10"/>
          </p:nvPr>
        </p:nvSpPr>
        <p:spPr/>
        <p:txBody>
          <a:bodyPr/>
          <a:lstStyle/>
          <a:p>
            <a:fld id="{7F2A26B8-5813-41B8-B7B0-6A300EA6B67A}" type="datetime1">
              <a:rPr lang="en-IN" smtClean="0"/>
              <a:t>01-08-2024</a:t>
            </a:fld>
            <a:endParaRPr lang="en-IN"/>
          </a:p>
        </p:txBody>
      </p:sp>
      <p:sp>
        <p:nvSpPr>
          <p:cNvPr id="5" name="Footer Placeholder 4">
            <a:extLst>
              <a:ext uri="{FF2B5EF4-FFF2-40B4-BE49-F238E27FC236}">
                <a16:creationId xmlns:a16="http://schemas.microsoft.com/office/drawing/2014/main" id="{A702349D-1BEA-0BFC-32CB-E39E6CF0DE91}"/>
              </a:ext>
            </a:extLst>
          </p:cNvPr>
          <p:cNvSpPr>
            <a:spLocks noGrp="1"/>
          </p:cNvSpPr>
          <p:nvPr>
            <p:ph type="ftr" sz="quarter" idx="11"/>
          </p:nvPr>
        </p:nvSpPr>
        <p:spPr/>
        <p:txBody>
          <a:bodyPr/>
          <a:lstStyle/>
          <a:p>
            <a:r>
              <a:rPr lang="en-IN"/>
              <a:t>S24-OPER8151  GROUP-1 </a:t>
            </a:r>
          </a:p>
        </p:txBody>
      </p:sp>
      <p:sp>
        <p:nvSpPr>
          <p:cNvPr id="6" name="Slide Number Placeholder 5">
            <a:extLst>
              <a:ext uri="{FF2B5EF4-FFF2-40B4-BE49-F238E27FC236}">
                <a16:creationId xmlns:a16="http://schemas.microsoft.com/office/drawing/2014/main" id="{021E0E0C-4469-2B2B-9BCD-EDE5E095658F}"/>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20593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75D3-1464-7663-63AF-C8F4E9E6F5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3A6FC-D6CC-3A5E-1F35-2379F6085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82B922-EED7-320E-DC92-580700F56C62}"/>
              </a:ext>
            </a:extLst>
          </p:cNvPr>
          <p:cNvSpPr>
            <a:spLocks noGrp="1"/>
          </p:cNvSpPr>
          <p:nvPr>
            <p:ph type="dt" sz="half" idx="10"/>
          </p:nvPr>
        </p:nvSpPr>
        <p:spPr/>
        <p:txBody>
          <a:bodyPr/>
          <a:lstStyle/>
          <a:p>
            <a:fld id="{899B5EAC-83A7-4FC3-B859-F082241AE5BD}" type="datetime1">
              <a:rPr lang="en-IN" smtClean="0"/>
              <a:t>01-08-2024</a:t>
            </a:fld>
            <a:endParaRPr lang="en-IN"/>
          </a:p>
        </p:txBody>
      </p:sp>
      <p:sp>
        <p:nvSpPr>
          <p:cNvPr id="5" name="Footer Placeholder 4">
            <a:extLst>
              <a:ext uri="{FF2B5EF4-FFF2-40B4-BE49-F238E27FC236}">
                <a16:creationId xmlns:a16="http://schemas.microsoft.com/office/drawing/2014/main" id="{3D63DE30-7ABC-F425-DDD0-CE63DA6F5680}"/>
              </a:ext>
            </a:extLst>
          </p:cNvPr>
          <p:cNvSpPr>
            <a:spLocks noGrp="1"/>
          </p:cNvSpPr>
          <p:nvPr>
            <p:ph type="ftr" sz="quarter" idx="11"/>
          </p:nvPr>
        </p:nvSpPr>
        <p:spPr/>
        <p:txBody>
          <a:bodyPr/>
          <a:lstStyle/>
          <a:p>
            <a:r>
              <a:rPr lang="en-IN"/>
              <a:t>S24-OPER8151  GROUP-1 </a:t>
            </a:r>
          </a:p>
        </p:txBody>
      </p:sp>
      <p:sp>
        <p:nvSpPr>
          <p:cNvPr id="6" name="Slide Number Placeholder 5">
            <a:extLst>
              <a:ext uri="{FF2B5EF4-FFF2-40B4-BE49-F238E27FC236}">
                <a16:creationId xmlns:a16="http://schemas.microsoft.com/office/drawing/2014/main" id="{C35AF7EA-B03D-C640-5713-32EC9C824C5B}"/>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24427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6F40-C434-5857-3462-71045DEEE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AFE924-DBA3-4A75-9C8C-1958698657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4E85F-EB66-8537-9628-3AECCE807365}"/>
              </a:ext>
            </a:extLst>
          </p:cNvPr>
          <p:cNvSpPr>
            <a:spLocks noGrp="1"/>
          </p:cNvSpPr>
          <p:nvPr>
            <p:ph type="dt" sz="half" idx="10"/>
          </p:nvPr>
        </p:nvSpPr>
        <p:spPr/>
        <p:txBody>
          <a:bodyPr/>
          <a:lstStyle/>
          <a:p>
            <a:fld id="{3430A586-AF37-4128-8E63-3D930A12F2B6}" type="datetime1">
              <a:rPr lang="en-IN" smtClean="0"/>
              <a:t>01-08-2024</a:t>
            </a:fld>
            <a:endParaRPr lang="en-IN"/>
          </a:p>
        </p:txBody>
      </p:sp>
      <p:sp>
        <p:nvSpPr>
          <p:cNvPr id="5" name="Footer Placeholder 4">
            <a:extLst>
              <a:ext uri="{FF2B5EF4-FFF2-40B4-BE49-F238E27FC236}">
                <a16:creationId xmlns:a16="http://schemas.microsoft.com/office/drawing/2014/main" id="{6BFE80E6-6A2E-F823-A6EE-0DA9A3D6CC34}"/>
              </a:ext>
            </a:extLst>
          </p:cNvPr>
          <p:cNvSpPr>
            <a:spLocks noGrp="1"/>
          </p:cNvSpPr>
          <p:nvPr>
            <p:ph type="ftr" sz="quarter" idx="11"/>
          </p:nvPr>
        </p:nvSpPr>
        <p:spPr/>
        <p:txBody>
          <a:bodyPr/>
          <a:lstStyle/>
          <a:p>
            <a:r>
              <a:rPr lang="en-IN"/>
              <a:t>S24-OPER8151  GROUP-1 </a:t>
            </a:r>
          </a:p>
        </p:txBody>
      </p:sp>
      <p:sp>
        <p:nvSpPr>
          <p:cNvPr id="6" name="Slide Number Placeholder 5">
            <a:extLst>
              <a:ext uri="{FF2B5EF4-FFF2-40B4-BE49-F238E27FC236}">
                <a16:creationId xmlns:a16="http://schemas.microsoft.com/office/drawing/2014/main" id="{DFCBA082-3EC0-5423-14E2-5A794043106A}"/>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44829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491B-E26B-DEF8-E6C3-FF4D73F254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43B3CE-E872-2C4C-2B81-147AE44AF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D4CAAD-5101-20AA-5664-7CFD1DFDC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ACDEA-D181-FE97-8433-CE7F940F485E}"/>
              </a:ext>
            </a:extLst>
          </p:cNvPr>
          <p:cNvSpPr>
            <a:spLocks noGrp="1"/>
          </p:cNvSpPr>
          <p:nvPr>
            <p:ph type="dt" sz="half" idx="10"/>
          </p:nvPr>
        </p:nvSpPr>
        <p:spPr/>
        <p:txBody>
          <a:bodyPr/>
          <a:lstStyle/>
          <a:p>
            <a:fld id="{D5D6679C-129C-448B-82F2-3B6B4BECE925}" type="datetime1">
              <a:rPr lang="en-IN" smtClean="0"/>
              <a:t>01-08-2024</a:t>
            </a:fld>
            <a:endParaRPr lang="en-IN"/>
          </a:p>
        </p:txBody>
      </p:sp>
      <p:sp>
        <p:nvSpPr>
          <p:cNvPr id="6" name="Footer Placeholder 5">
            <a:extLst>
              <a:ext uri="{FF2B5EF4-FFF2-40B4-BE49-F238E27FC236}">
                <a16:creationId xmlns:a16="http://schemas.microsoft.com/office/drawing/2014/main" id="{A3A30E82-6F29-8E42-5DE6-569E76DB6A09}"/>
              </a:ext>
            </a:extLst>
          </p:cNvPr>
          <p:cNvSpPr>
            <a:spLocks noGrp="1"/>
          </p:cNvSpPr>
          <p:nvPr>
            <p:ph type="ftr" sz="quarter" idx="11"/>
          </p:nvPr>
        </p:nvSpPr>
        <p:spPr/>
        <p:txBody>
          <a:bodyPr/>
          <a:lstStyle/>
          <a:p>
            <a:r>
              <a:rPr lang="en-IN"/>
              <a:t>S24-OPER8151  GROUP-1 </a:t>
            </a:r>
          </a:p>
        </p:txBody>
      </p:sp>
      <p:sp>
        <p:nvSpPr>
          <p:cNvPr id="7" name="Slide Number Placeholder 6">
            <a:extLst>
              <a:ext uri="{FF2B5EF4-FFF2-40B4-BE49-F238E27FC236}">
                <a16:creationId xmlns:a16="http://schemas.microsoft.com/office/drawing/2014/main" id="{A55837E7-B45C-5C4C-0863-4220D51FABFE}"/>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219008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0CF7-0B26-3243-680F-2B0FDA3A8F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60487-09CC-549E-886E-085DD0C52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3C212-DC84-6D2A-4B16-EE955D7CD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F9241E-3A9C-691B-CB11-C7E8DD7FC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FA3D6-0D6D-87AE-6D7D-7CEEC63B7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427080-852A-F492-277A-02074A8E1990}"/>
              </a:ext>
            </a:extLst>
          </p:cNvPr>
          <p:cNvSpPr>
            <a:spLocks noGrp="1"/>
          </p:cNvSpPr>
          <p:nvPr>
            <p:ph type="dt" sz="half" idx="10"/>
          </p:nvPr>
        </p:nvSpPr>
        <p:spPr/>
        <p:txBody>
          <a:bodyPr/>
          <a:lstStyle/>
          <a:p>
            <a:fld id="{EC93ABE8-1E94-46DC-8327-9DD0C627D866}" type="datetime1">
              <a:rPr lang="en-IN" smtClean="0"/>
              <a:t>01-08-2024</a:t>
            </a:fld>
            <a:endParaRPr lang="en-IN"/>
          </a:p>
        </p:txBody>
      </p:sp>
      <p:sp>
        <p:nvSpPr>
          <p:cNvPr id="8" name="Footer Placeholder 7">
            <a:extLst>
              <a:ext uri="{FF2B5EF4-FFF2-40B4-BE49-F238E27FC236}">
                <a16:creationId xmlns:a16="http://schemas.microsoft.com/office/drawing/2014/main" id="{A10300BB-80F9-3E54-E79D-0805AF445DFA}"/>
              </a:ext>
            </a:extLst>
          </p:cNvPr>
          <p:cNvSpPr>
            <a:spLocks noGrp="1"/>
          </p:cNvSpPr>
          <p:nvPr>
            <p:ph type="ftr" sz="quarter" idx="11"/>
          </p:nvPr>
        </p:nvSpPr>
        <p:spPr/>
        <p:txBody>
          <a:bodyPr/>
          <a:lstStyle/>
          <a:p>
            <a:r>
              <a:rPr lang="en-IN"/>
              <a:t>S24-OPER8151  GROUP-1 </a:t>
            </a:r>
          </a:p>
        </p:txBody>
      </p:sp>
      <p:sp>
        <p:nvSpPr>
          <p:cNvPr id="9" name="Slide Number Placeholder 8">
            <a:extLst>
              <a:ext uri="{FF2B5EF4-FFF2-40B4-BE49-F238E27FC236}">
                <a16:creationId xmlns:a16="http://schemas.microsoft.com/office/drawing/2014/main" id="{B5936B56-EA89-FFEA-94A1-B81928559053}"/>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6252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E723-9F4A-3108-8978-ABB7966B4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37F552-EE5B-7BE5-AF9E-8EA3AB82A864}"/>
              </a:ext>
            </a:extLst>
          </p:cNvPr>
          <p:cNvSpPr>
            <a:spLocks noGrp="1"/>
          </p:cNvSpPr>
          <p:nvPr>
            <p:ph type="dt" sz="half" idx="10"/>
          </p:nvPr>
        </p:nvSpPr>
        <p:spPr/>
        <p:txBody>
          <a:bodyPr/>
          <a:lstStyle/>
          <a:p>
            <a:fld id="{A807AB15-3571-46F0-9049-691FE6E97736}" type="datetime1">
              <a:rPr lang="en-IN" smtClean="0"/>
              <a:t>01-08-2024</a:t>
            </a:fld>
            <a:endParaRPr lang="en-IN"/>
          </a:p>
        </p:txBody>
      </p:sp>
      <p:sp>
        <p:nvSpPr>
          <p:cNvPr id="4" name="Footer Placeholder 3">
            <a:extLst>
              <a:ext uri="{FF2B5EF4-FFF2-40B4-BE49-F238E27FC236}">
                <a16:creationId xmlns:a16="http://schemas.microsoft.com/office/drawing/2014/main" id="{400AE056-1C8C-F5C8-7AEE-549B63DDBD0B}"/>
              </a:ext>
            </a:extLst>
          </p:cNvPr>
          <p:cNvSpPr>
            <a:spLocks noGrp="1"/>
          </p:cNvSpPr>
          <p:nvPr>
            <p:ph type="ftr" sz="quarter" idx="11"/>
          </p:nvPr>
        </p:nvSpPr>
        <p:spPr/>
        <p:txBody>
          <a:bodyPr/>
          <a:lstStyle/>
          <a:p>
            <a:r>
              <a:rPr lang="en-IN"/>
              <a:t>S24-OPER8151  GROUP-1 </a:t>
            </a:r>
          </a:p>
        </p:txBody>
      </p:sp>
      <p:sp>
        <p:nvSpPr>
          <p:cNvPr id="5" name="Slide Number Placeholder 4">
            <a:extLst>
              <a:ext uri="{FF2B5EF4-FFF2-40B4-BE49-F238E27FC236}">
                <a16:creationId xmlns:a16="http://schemas.microsoft.com/office/drawing/2014/main" id="{517F4FE0-923D-541E-7B51-DF2C699ECC2E}"/>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60495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D30B1-79D4-CF6B-0E52-043046531C29}"/>
              </a:ext>
            </a:extLst>
          </p:cNvPr>
          <p:cNvSpPr>
            <a:spLocks noGrp="1"/>
          </p:cNvSpPr>
          <p:nvPr>
            <p:ph type="dt" sz="half" idx="10"/>
          </p:nvPr>
        </p:nvSpPr>
        <p:spPr/>
        <p:txBody>
          <a:bodyPr/>
          <a:lstStyle/>
          <a:p>
            <a:fld id="{29831AB4-D159-4475-BF2C-0742B1169180}" type="datetime1">
              <a:rPr lang="en-IN" smtClean="0"/>
              <a:t>01-08-2024</a:t>
            </a:fld>
            <a:endParaRPr lang="en-IN"/>
          </a:p>
        </p:txBody>
      </p:sp>
      <p:sp>
        <p:nvSpPr>
          <p:cNvPr id="3" name="Footer Placeholder 2">
            <a:extLst>
              <a:ext uri="{FF2B5EF4-FFF2-40B4-BE49-F238E27FC236}">
                <a16:creationId xmlns:a16="http://schemas.microsoft.com/office/drawing/2014/main" id="{348A867D-889F-73D6-FA8F-F74B24C81587}"/>
              </a:ext>
            </a:extLst>
          </p:cNvPr>
          <p:cNvSpPr>
            <a:spLocks noGrp="1"/>
          </p:cNvSpPr>
          <p:nvPr>
            <p:ph type="ftr" sz="quarter" idx="11"/>
          </p:nvPr>
        </p:nvSpPr>
        <p:spPr/>
        <p:txBody>
          <a:bodyPr/>
          <a:lstStyle/>
          <a:p>
            <a:r>
              <a:rPr lang="en-IN"/>
              <a:t>S24-OPER8151  GROUP-1 </a:t>
            </a:r>
          </a:p>
        </p:txBody>
      </p:sp>
      <p:sp>
        <p:nvSpPr>
          <p:cNvPr id="4" name="Slide Number Placeholder 3">
            <a:extLst>
              <a:ext uri="{FF2B5EF4-FFF2-40B4-BE49-F238E27FC236}">
                <a16:creationId xmlns:a16="http://schemas.microsoft.com/office/drawing/2014/main" id="{F64FC725-E300-320F-3BCB-DCD6356DF8C9}"/>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42920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510D-3396-FFA1-52C3-2597916AB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40BBC9-C65A-E043-BC17-3F82BA3CD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6EDCDC-9B63-F374-13CF-4EFA47C24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6780-5734-1178-4DCE-1C2E2AC84BCA}"/>
              </a:ext>
            </a:extLst>
          </p:cNvPr>
          <p:cNvSpPr>
            <a:spLocks noGrp="1"/>
          </p:cNvSpPr>
          <p:nvPr>
            <p:ph type="dt" sz="half" idx="10"/>
          </p:nvPr>
        </p:nvSpPr>
        <p:spPr/>
        <p:txBody>
          <a:bodyPr/>
          <a:lstStyle/>
          <a:p>
            <a:fld id="{038D519C-999D-43E9-86B3-D645C9FA6C3E}" type="datetime1">
              <a:rPr lang="en-IN" smtClean="0"/>
              <a:t>01-08-2024</a:t>
            </a:fld>
            <a:endParaRPr lang="en-IN"/>
          </a:p>
        </p:txBody>
      </p:sp>
      <p:sp>
        <p:nvSpPr>
          <p:cNvPr id="6" name="Footer Placeholder 5">
            <a:extLst>
              <a:ext uri="{FF2B5EF4-FFF2-40B4-BE49-F238E27FC236}">
                <a16:creationId xmlns:a16="http://schemas.microsoft.com/office/drawing/2014/main" id="{DCFD1A64-95F2-EEB0-8205-4C64C9829EA8}"/>
              </a:ext>
            </a:extLst>
          </p:cNvPr>
          <p:cNvSpPr>
            <a:spLocks noGrp="1"/>
          </p:cNvSpPr>
          <p:nvPr>
            <p:ph type="ftr" sz="quarter" idx="11"/>
          </p:nvPr>
        </p:nvSpPr>
        <p:spPr/>
        <p:txBody>
          <a:bodyPr/>
          <a:lstStyle/>
          <a:p>
            <a:r>
              <a:rPr lang="en-IN"/>
              <a:t>S24-OPER8151  GROUP-1 </a:t>
            </a:r>
          </a:p>
        </p:txBody>
      </p:sp>
      <p:sp>
        <p:nvSpPr>
          <p:cNvPr id="7" name="Slide Number Placeholder 6">
            <a:extLst>
              <a:ext uri="{FF2B5EF4-FFF2-40B4-BE49-F238E27FC236}">
                <a16:creationId xmlns:a16="http://schemas.microsoft.com/office/drawing/2014/main" id="{9E1C1062-651A-5FC2-4D43-A88B1D6DB122}"/>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257299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DDBC-31AB-3F73-F4D6-FFD7C9830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78A8A0-1EB7-3FF3-B8CF-098AC2D04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785C7E-E047-EA6F-75C9-B6C3985C1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B5595-AB56-717F-96AE-3ABB74D99FE4}"/>
              </a:ext>
            </a:extLst>
          </p:cNvPr>
          <p:cNvSpPr>
            <a:spLocks noGrp="1"/>
          </p:cNvSpPr>
          <p:nvPr>
            <p:ph type="dt" sz="half" idx="10"/>
          </p:nvPr>
        </p:nvSpPr>
        <p:spPr/>
        <p:txBody>
          <a:bodyPr/>
          <a:lstStyle/>
          <a:p>
            <a:fld id="{9868CD34-78A7-42C8-BD1A-808A4356CD70}" type="datetime1">
              <a:rPr lang="en-IN" smtClean="0"/>
              <a:t>01-08-2024</a:t>
            </a:fld>
            <a:endParaRPr lang="en-IN"/>
          </a:p>
        </p:txBody>
      </p:sp>
      <p:sp>
        <p:nvSpPr>
          <p:cNvPr id="6" name="Footer Placeholder 5">
            <a:extLst>
              <a:ext uri="{FF2B5EF4-FFF2-40B4-BE49-F238E27FC236}">
                <a16:creationId xmlns:a16="http://schemas.microsoft.com/office/drawing/2014/main" id="{1A398C03-B334-88BF-5B74-1A092BBCF35D}"/>
              </a:ext>
            </a:extLst>
          </p:cNvPr>
          <p:cNvSpPr>
            <a:spLocks noGrp="1"/>
          </p:cNvSpPr>
          <p:nvPr>
            <p:ph type="ftr" sz="quarter" idx="11"/>
          </p:nvPr>
        </p:nvSpPr>
        <p:spPr/>
        <p:txBody>
          <a:bodyPr/>
          <a:lstStyle/>
          <a:p>
            <a:r>
              <a:rPr lang="en-IN"/>
              <a:t>S24-OPER8151  GROUP-1 </a:t>
            </a:r>
          </a:p>
        </p:txBody>
      </p:sp>
      <p:sp>
        <p:nvSpPr>
          <p:cNvPr id="7" name="Slide Number Placeholder 6">
            <a:extLst>
              <a:ext uri="{FF2B5EF4-FFF2-40B4-BE49-F238E27FC236}">
                <a16:creationId xmlns:a16="http://schemas.microsoft.com/office/drawing/2014/main" id="{63782C20-3583-1C5A-C479-B92E0C694FAB}"/>
              </a:ext>
            </a:extLst>
          </p:cNvPr>
          <p:cNvSpPr>
            <a:spLocks noGrp="1"/>
          </p:cNvSpPr>
          <p:nvPr>
            <p:ph type="sldNum" sz="quarter" idx="12"/>
          </p:nvPr>
        </p:nvSpPr>
        <p:spPr/>
        <p:txBody>
          <a:bodyPr/>
          <a:lstStyle/>
          <a:p>
            <a:fld id="{BAA483E2-A719-446A-BF7D-4A86CBA03F12}" type="slidenum">
              <a:rPr lang="en-IN" smtClean="0"/>
              <a:t>‹#›</a:t>
            </a:fld>
            <a:endParaRPr lang="en-IN"/>
          </a:p>
        </p:txBody>
      </p:sp>
    </p:spTree>
    <p:extLst>
      <p:ext uri="{BB962C8B-B14F-4D97-AF65-F5344CB8AC3E}">
        <p14:creationId xmlns:p14="http://schemas.microsoft.com/office/powerpoint/2010/main" val="14100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7AC02-032A-CCD7-AD66-B52D479E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12D439-E8E3-1C88-6660-8E37D588E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5DF95D-C274-8F04-E2B7-2791F3973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118015-AEC3-4C5F-9B10-0584995F13A2}" type="datetime1">
              <a:rPr lang="en-IN" smtClean="0"/>
              <a:t>01-08-2024</a:t>
            </a:fld>
            <a:endParaRPr lang="en-IN"/>
          </a:p>
        </p:txBody>
      </p:sp>
      <p:sp>
        <p:nvSpPr>
          <p:cNvPr id="5" name="Footer Placeholder 4">
            <a:extLst>
              <a:ext uri="{FF2B5EF4-FFF2-40B4-BE49-F238E27FC236}">
                <a16:creationId xmlns:a16="http://schemas.microsoft.com/office/drawing/2014/main" id="{AF614C18-9858-0CEB-B726-07DD9A707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S24-OPER8151  GROUP-1 </a:t>
            </a:r>
          </a:p>
        </p:txBody>
      </p:sp>
      <p:sp>
        <p:nvSpPr>
          <p:cNvPr id="6" name="Slide Number Placeholder 5">
            <a:extLst>
              <a:ext uri="{FF2B5EF4-FFF2-40B4-BE49-F238E27FC236}">
                <a16:creationId xmlns:a16="http://schemas.microsoft.com/office/drawing/2014/main" id="{BA385347-57AE-CDFF-FC13-048224355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A483E2-A719-446A-BF7D-4A86CBA03F12}" type="slidenum">
              <a:rPr lang="en-IN" smtClean="0"/>
              <a:t>‹#›</a:t>
            </a:fld>
            <a:endParaRPr lang="en-IN"/>
          </a:p>
        </p:txBody>
      </p:sp>
    </p:spTree>
    <p:extLst>
      <p:ext uri="{BB962C8B-B14F-4D97-AF65-F5344CB8AC3E}">
        <p14:creationId xmlns:p14="http://schemas.microsoft.com/office/powerpoint/2010/main" val="398231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conestoga.desire2learn.com/d2l/le/content/1124521/viewContent/23817797/View" TargetMode="External"/><Relationship Id="rId3" Type="http://schemas.openxmlformats.org/officeDocument/2006/relationships/hyperlink" Target="https://www.microsoft.com/en-ca/microsoft-365/visio" TargetMode="External"/><Relationship Id="rId7" Type="http://schemas.openxmlformats.org/officeDocument/2006/relationships/hyperlink" Target="https://www.vertex42.com/ExcelTemplates/control-chart.html" TargetMode="External"/><Relationship Id="rId2" Type="http://schemas.openxmlformats.org/officeDocument/2006/relationships/hyperlink" Target="https://www.stakeholdermap.com/project-templates/team-charter-template.html" TargetMode="External"/><Relationship Id="rId1" Type="http://schemas.openxmlformats.org/officeDocument/2006/relationships/slideLayout" Target="../slideLayouts/slideLayout2.xml"/><Relationship Id="rId6" Type="http://schemas.openxmlformats.org/officeDocument/2006/relationships/hyperlink" Target="https://conestoga.desire2learn.com/d2l/le/content/1124521/viewContent/23817796/View" TargetMode="External"/><Relationship Id="rId5" Type="http://schemas.openxmlformats.org/officeDocument/2006/relationships/hyperlink" Target="https://conestoga.desire2learn.com/d2l/le/content/1124521/viewContent/23817758/View" TargetMode="External"/><Relationship Id="rId10" Type="http://schemas.openxmlformats.org/officeDocument/2006/relationships/hyperlink" Target="https://stuconestogacon-my.sharepoint.com/:x:/g/personal/vwadhwa9083_conestogac_on_ca/ETX7kwDv4AZFsHAN5Ws-ZUQBY-W4XW6tARAchKXStT0VJg?e=Dpgw34" TargetMode="External"/><Relationship Id="rId4" Type="http://schemas.openxmlformats.org/officeDocument/2006/relationships/hyperlink" Target="https://conestoga.desire2learn.com/d2l/common/viewFile.d2lfile/Database/MTU1MjMyNTUz/OPER8151%20Group%20PresentationV6.docx?ou=1124521" TargetMode="External"/><Relationship Id="rId9" Type="http://schemas.openxmlformats.org/officeDocument/2006/relationships/hyperlink" Target="https://conestoga.desire2learn.com/d2l/le/content/1002388/viewContent/21970587/Vie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A paper airplane flying in the sky&#10;&#10;Description automatically generated">
            <a:extLst>
              <a:ext uri="{FF2B5EF4-FFF2-40B4-BE49-F238E27FC236}">
                <a16:creationId xmlns:a16="http://schemas.microsoft.com/office/drawing/2014/main" id="{03559F43-7040-31D4-439B-1C80F728F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815" r="27343" b="58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8" name="Rectangle 308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817EA4-C31A-5AC0-E509-2383EEB46B98}"/>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FlightByNight </a:t>
            </a:r>
          </a:p>
        </p:txBody>
      </p:sp>
      <p:sp>
        <p:nvSpPr>
          <p:cNvPr id="3090" name="Rectangle 308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2" name="Rectangle 309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E72759A-26D2-5CD2-43CF-A1600D90C0E6}"/>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algn="l"/>
            <a:r>
              <a:rPr lang="en-US" sz="1700" dirty="0"/>
              <a:t>GROUP-1</a:t>
            </a:r>
          </a:p>
          <a:p>
            <a:pPr indent="-228600" algn="l">
              <a:buFont typeface="Arial" panose="020B0604020202020204" pitchFamily="34" charset="0"/>
              <a:buChar char="•"/>
            </a:pPr>
            <a:r>
              <a:rPr lang="en-US" sz="1700" dirty="0"/>
              <a:t>Neha Singh - 8920238</a:t>
            </a:r>
          </a:p>
          <a:p>
            <a:pPr indent="-228600" algn="l">
              <a:buFont typeface="Arial" panose="020B0604020202020204" pitchFamily="34" charset="0"/>
              <a:buChar char="•"/>
            </a:pPr>
            <a:r>
              <a:rPr lang="en-US" sz="1700" dirty="0"/>
              <a:t>Vaishnavi Wadhwa - 8939083</a:t>
            </a:r>
          </a:p>
          <a:p>
            <a:pPr indent="-228600" algn="l">
              <a:buFont typeface="Arial" panose="020B0604020202020204" pitchFamily="34" charset="0"/>
              <a:buChar char="•"/>
            </a:pPr>
            <a:r>
              <a:rPr lang="en-US" sz="1700" dirty="0"/>
              <a:t>Aniket </a:t>
            </a:r>
            <a:r>
              <a:rPr lang="en-US" sz="1700" dirty="0" err="1"/>
              <a:t>Shingala</a:t>
            </a:r>
            <a:r>
              <a:rPr lang="en-US" sz="1700" dirty="0"/>
              <a:t> – 8926127</a:t>
            </a:r>
          </a:p>
          <a:p>
            <a:pPr indent="-228600" algn="l">
              <a:buFont typeface="Arial" panose="020B0604020202020204" pitchFamily="34" charset="0"/>
              <a:buChar char="•"/>
            </a:pPr>
            <a:r>
              <a:rPr lang="en-US" sz="1700" dirty="0"/>
              <a:t>Gaurav Saraswat – 8946127</a:t>
            </a:r>
          </a:p>
          <a:p>
            <a:pPr indent="-228600" algn="l">
              <a:buFont typeface="Arial" panose="020B0604020202020204" pitchFamily="34" charset="0"/>
              <a:buChar char="•"/>
            </a:pPr>
            <a:endParaRPr lang="en-US" sz="1700" dirty="0"/>
          </a:p>
        </p:txBody>
      </p:sp>
      <p:sp>
        <p:nvSpPr>
          <p:cNvPr id="4" name="Footer Placeholder 3">
            <a:extLst>
              <a:ext uri="{FF2B5EF4-FFF2-40B4-BE49-F238E27FC236}">
                <a16:creationId xmlns:a16="http://schemas.microsoft.com/office/drawing/2014/main" id="{B6C3556E-2CFF-1BF7-5AB3-7678B84F28D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lumMod val="50000"/>
                    <a:lumOff val="50000"/>
                  </a:schemeClr>
                </a:solidFill>
                <a:latin typeface="Calibri" panose="020F0502020204030204"/>
                <a:ea typeface="+mn-ea"/>
                <a:cs typeface="+mn-cs"/>
              </a:rPr>
              <a:t>S24-OPER8151	 GROUP-1 </a:t>
            </a:r>
          </a:p>
        </p:txBody>
      </p:sp>
    </p:spTree>
    <p:extLst>
      <p:ext uri="{BB962C8B-B14F-4D97-AF65-F5344CB8AC3E}">
        <p14:creationId xmlns:p14="http://schemas.microsoft.com/office/powerpoint/2010/main" val="15680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F7EA6-C7B1-7A15-B71E-2A46DDA0109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Fishbone diagram </a:t>
            </a:r>
          </a:p>
        </p:txBody>
      </p:sp>
      <p:pic>
        <p:nvPicPr>
          <p:cNvPr id="9" name="Content Placeholder 8" descr="A diagram of a fishhook diagram&#10;&#10;Description automatically generated">
            <a:extLst>
              <a:ext uri="{FF2B5EF4-FFF2-40B4-BE49-F238E27FC236}">
                <a16:creationId xmlns:a16="http://schemas.microsoft.com/office/drawing/2014/main" id="{C690F46A-C2F4-B10A-0D89-D05F10F38A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127"/>
          <a:stretch/>
        </p:blipFill>
        <p:spPr>
          <a:xfrm>
            <a:off x="3522218" y="1062681"/>
            <a:ext cx="8534853" cy="4703766"/>
          </a:xfrm>
          <a:prstGeom prst="rect">
            <a:avLst/>
          </a:prstGeom>
        </p:spPr>
      </p:pic>
      <p:sp>
        <p:nvSpPr>
          <p:cNvPr id="5" name="Footer Placeholder 4">
            <a:extLst>
              <a:ext uri="{FF2B5EF4-FFF2-40B4-BE49-F238E27FC236}">
                <a16:creationId xmlns:a16="http://schemas.microsoft.com/office/drawing/2014/main" id="{5E32CEBE-5085-52D6-E431-73E4CCDB8433}"/>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S24-OPER8151  	GROUP-1 </a:t>
            </a:r>
          </a:p>
        </p:txBody>
      </p:sp>
      <p:sp>
        <p:nvSpPr>
          <p:cNvPr id="3" name="TextBox 2">
            <a:extLst>
              <a:ext uri="{FF2B5EF4-FFF2-40B4-BE49-F238E27FC236}">
                <a16:creationId xmlns:a16="http://schemas.microsoft.com/office/drawing/2014/main" id="{FA788B7D-2094-AA16-FCCA-BB8F6D4A77DC}"/>
              </a:ext>
            </a:extLst>
          </p:cNvPr>
          <p:cNvSpPr txBox="1"/>
          <p:nvPr/>
        </p:nvSpPr>
        <p:spPr>
          <a:xfrm>
            <a:off x="2013557" y="6413352"/>
            <a:ext cx="3513323" cy="376385"/>
          </a:xfrm>
          <a:prstGeom prst="rect">
            <a:avLst/>
          </a:prstGeom>
          <a:noFill/>
        </p:spPr>
        <p:txBody>
          <a:bodyPr wrap="square" rtlCol="0">
            <a:spAutoFit/>
          </a:bodyPr>
          <a:lstStyle/>
          <a:p>
            <a:pPr marL="0" marR="0" algn="just">
              <a:lnSpc>
                <a:spcPct val="107000"/>
              </a:lnSpc>
              <a:spcBef>
                <a:spcPts val="0"/>
              </a:spcBef>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(Conestoga College, 2024c, p. </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28</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0856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69AE3-F224-DDD4-7F4C-8CE029C7BDF7}"/>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b="1" kern="1200" dirty="0">
                <a:solidFill>
                  <a:schemeClr val="tx1"/>
                </a:solidFill>
                <a:latin typeface="+mj-lt"/>
                <a:ea typeface="+mj-ea"/>
                <a:cs typeface="+mj-cs"/>
              </a:rPr>
              <a:t>Deciding airplane model </a:t>
            </a:r>
          </a:p>
        </p:txBody>
      </p:sp>
      <p:pic>
        <p:nvPicPr>
          <p:cNvPr id="13" name="Content Placeholder 12">
            <a:extLst>
              <a:ext uri="{FF2B5EF4-FFF2-40B4-BE49-F238E27FC236}">
                <a16:creationId xmlns:a16="http://schemas.microsoft.com/office/drawing/2014/main" id="{24AFDA9B-125A-DB02-EBF3-B67146155BAF}"/>
              </a:ext>
            </a:extLst>
          </p:cNvPr>
          <p:cNvPicPr>
            <a:picLocks noChangeAspect="1"/>
          </p:cNvPicPr>
          <p:nvPr/>
        </p:nvPicPr>
        <p:blipFill>
          <a:blip r:embed="rId2"/>
          <a:stretch>
            <a:fillRect/>
          </a:stretch>
        </p:blipFill>
        <p:spPr>
          <a:xfrm>
            <a:off x="1006183" y="2141516"/>
            <a:ext cx="4496855" cy="1421885"/>
          </a:xfrm>
          <a:prstGeom prst="rect">
            <a:avLst/>
          </a:prstGeom>
        </p:spPr>
      </p:pic>
      <p:graphicFrame>
        <p:nvGraphicFramePr>
          <p:cNvPr id="7" name="Content Placeholder 6">
            <a:extLst>
              <a:ext uri="{FF2B5EF4-FFF2-40B4-BE49-F238E27FC236}">
                <a16:creationId xmlns:a16="http://schemas.microsoft.com/office/drawing/2014/main" id="{2812B377-4D1C-F5EC-1FB8-E6C5513AD4B9}"/>
              </a:ext>
            </a:extLst>
          </p:cNvPr>
          <p:cNvGraphicFramePr>
            <a:graphicFrameLocks/>
          </p:cNvGraphicFramePr>
          <p:nvPr>
            <p:extLst>
              <p:ext uri="{D42A27DB-BD31-4B8C-83A1-F6EECF244321}">
                <p14:modId xmlns:p14="http://schemas.microsoft.com/office/powerpoint/2010/main" val="3345120351"/>
              </p:ext>
            </p:extLst>
          </p:nvPr>
        </p:nvGraphicFramePr>
        <p:xfrm>
          <a:off x="5671025" y="1690688"/>
          <a:ext cx="5682775" cy="400232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4B734E0C-C3A3-F118-E364-FAF774372C9A}"/>
              </a:ext>
            </a:extLst>
          </p:cNvPr>
          <p:cNvSpPr txBox="1"/>
          <p:nvPr/>
        </p:nvSpPr>
        <p:spPr>
          <a:xfrm>
            <a:off x="1006183" y="3979734"/>
            <a:ext cx="4496855" cy="923330"/>
          </a:xfrm>
          <a:prstGeom prst="rect">
            <a:avLst/>
          </a:prstGeom>
          <a:noFill/>
        </p:spPr>
        <p:txBody>
          <a:bodyPr wrap="square" rtlCol="0">
            <a:spAutoFit/>
          </a:bodyPr>
          <a:lstStyle/>
          <a:p>
            <a:pPr algn="just"/>
            <a:r>
              <a:rPr lang="en-IN" b="1" dirty="0">
                <a:solidFill>
                  <a:schemeClr val="accent2"/>
                </a:solidFill>
              </a:rPr>
              <a:t>Classic model </a:t>
            </a:r>
            <a:r>
              <a:rPr lang="en-IN" dirty="0">
                <a:solidFill>
                  <a:srgbClr val="00B0F0"/>
                </a:solidFill>
              </a:rPr>
              <a:t>travels longer distance with less variance and standard deviation compared to </a:t>
            </a:r>
            <a:r>
              <a:rPr lang="en-IN" dirty="0">
                <a:solidFill>
                  <a:srgbClr val="00B050"/>
                </a:solidFill>
              </a:rPr>
              <a:t>Step up model</a:t>
            </a:r>
            <a:r>
              <a:rPr lang="en-IN" dirty="0">
                <a:solidFill>
                  <a:srgbClr val="FF0000"/>
                </a:solidFill>
              </a:rPr>
              <a:t>. </a:t>
            </a:r>
          </a:p>
        </p:txBody>
      </p:sp>
      <p:sp>
        <p:nvSpPr>
          <p:cNvPr id="15" name="Footer Placeholder 14">
            <a:extLst>
              <a:ext uri="{FF2B5EF4-FFF2-40B4-BE49-F238E27FC236}">
                <a16:creationId xmlns:a16="http://schemas.microsoft.com/office/drawing/2014/main" id="{0C9D0647-1055-E78F-DA0C-FB60C1ADF300}"/>
              </a:ext>
            </a:extLst>
          </p:cNvPr>
          <p:cNvSpPr>
            <a:spLocks noGrp="1"/>
          </p:cNvSpPr>
          <p:nvPr>
            <p:ph type="ftr" sz="quarter" idx="11"/>
          </p:nvPr>
        </p:nvSpPr>
        <p:spPr/>
        <p:txBody>
          <a:bodyPr/>
          <a:lstStyle/>
          <a:p>
            <a:r>
              <a:rPr lang="en-IN" dirty="0"/>
              <a:t>S24-OPER8151  	GROUP-1 </a:t>
            </a:r>
          </a:p>
        </p:txBody>
      </p:sp>
    </p:spTree>
    <p:extLst>
      <p:ext uri="{BB962C8B-B14F-4D97-AF65-F5344CB8AC3E}">
        <p14:creationId xmlns:p14="http://schemas.microsoft.com/office/powerpoint/2010/main" val="303000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6F7B-1BD6-E872-9196-858F26FDB5B2}"/>
              </a:ext>
            </a:extLst>
          </p:cNvPr>
          <p:cNvSpPr>
            <a:spLocks noGrp="1"/>
          </p:cNvSpPr>
          <p:nvPr>
            <p:ph type="title"/>
          </p:nvPr>
        </p:nvSpPr>
        <p:spPr>
          <a:xfrm>
            <a:off x="761840" y="1138265"/>
            <a:ext cx="4544762" cy="1401183"/>
          </a:xfrm>
        </p:spPr>
        <p:txBody>
          <a:bodyPr anchor="t">
            <a:normAutofit/>
          </a:bodyPr>
          <a:lstStyle/>
          <a:p>
            <a:r>
              <a:rPr lang="en-IN" sz="3200" b="1" dirty="0"/>
              <a:t>Documenting the Design Features</a:t>
            </a:r>
          </a:p>
        </p:txBody>
      </p:sp>
      <p:cxnSp>
        <p:nvCxnSpPr>
          <p:cNvPr id="1034" name="Straight Connector 103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8083D775-B239-1CEB-DA9F-FF4E84809140}"/>
              </a:ext>
            </a:extLst>
          </p:cNvPr>
          <p:cNvSpPr>
            <a:spLocks noGrp="1" noChangeArrowheads="1"/>
          </p:cNvSpPr>
          <p:nvPr>
            <p:ph idx="1"/>
          </p:nvPr>
        </p:nvSpPr>
        <p:spPr bwMode="auto">
          <a:xfrm>
            <a:off x="761840" y="2551176"/>
            <a:ext cx="4544762" cy="36029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Aniket’s Classic design chosen for its lowest standard deviation in flight distances</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Key differentiators: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Precision in folding</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Symmetrical wing design</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Reinforced and sharp nose</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Balanced body structure</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Small, consistent tail folds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High-quality, uniform paper</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Standardizing these features will help </a:t>
            </a:r>
            <a:r>
              <a:rPr kumimoji="0" lang="en-US" altLang="en-US" sz="1400" b="0" i="0" u="none" strike="noStrike" cap="none" normalizeH="0" baseline="0" dirty="0" err="1">
                <a:ln>
                  <a:noFill/>
                </a:ln>
                <a:effectLst/>
                <a:latin typeface="Arial" panose="020B0604020202020204" pitchFamily="34" charset="0"/>
              </a:rPr>
              <a:t>FlightByNight</a:t>
            </a:r>
            <a:r>
              <a:rPr kumimoji="0" lang="en-US" altLang="en-US" sz="1400" b="0" i="0" u="none" strike="noStrike" cap="none" normalizeH="0" baseline="0" dirty="0">
                <a:ln>
                  <a:noFill/>
                </a:ln>
                <a:effectLst/>
                <a:latin typeface="Arial" panose="020B0604020202020204" pitchFamily="34" charset="0"/>
              </a:rPr>
              <a:t> achieve consistent quality and meet customer expectations effectively.</a:t>
            </a:r>
          </a:p>
        </p:txBody>
      </p:sp>
      <p:pic>
        <p:nvPicPr>
          <p:cNvPr id="1029" name="Picture 5" descr="A person and person flying on paper planes&#10;&#10;Description automatically generated">
            <a:extLst>
              <a:ext uri="{FF2B5EF4-FFF2-40B4-BE49-F238E27FC236}">
                <a16:creationId xmlns:a16="http://schemas.microsoft.com/office/drawing/2014/main" id="{753B301E-11AE-BA7B-2A95-50F838F87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429490"/>
            <a:ext cx="5334160" cy="40006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824464F-0051-9307-C8D1-44518328967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t>S24-OPER8151  	GROUP-1 </a:t>
            </a:r>
          </a:p>
        </p:txBody>
      </p:sp>
    </p:spTree>
    <p:extLst>
      <p:ext uri="{BB962C8B-B14F-4D97-AF65-F5344CB8AC3E}">
        <p14:creationId xmlns:p14="http://schemas.microsoft.com/office/powerpoint/2010/main" val="412508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3CE7B-115E-4002-7A55-7F824C0AE17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Updated business process</a:t>
            </a:r>
          </a:p>
        </p:txBody>
      </p:sp>
      <p:pic>
        <p:nvPicPr>
          <p:cNvPr id="8" name="Content Placeholder 7">
            <a:extLst>
              <a:ext uri="{FF2B5EF4-FFF2-40B4-BE49-F238E27FC236}">
                <a16:creationId xmlns:a16="http://schemas.microsoft.com/office/drawing/2014/main" id="{A1D89877-658D-5A13-1B11-196696A6D1EC}"/>
              </a:ext>
            </a:extLst>
          </p:cNvPr>
          <p:cNvPicPr>
            <a:picLocks noGrp="1" noChangeAspect="1"/>
          </p:cNvPicPr>
          <p:nvPr>
            <p:ph idx="1"/>
          </p:nvPr>
        </p:nvPicPr>
        <p:blipFill>
          <a:blip r:embed="rId3"/>
          <a:stretch>
            <a:fillRect/>
          </a:stretch>
        </p:blipFill>
        <p:spPr>
          <a:xfrm>
            <a:off x="5151250" y="97859"/>
            <a:ext cx="5205324" cy="6362575"/>
          </a:xfrm>
          <a:prstGeom prst="rect">
            <a:avLst/>
          </a:prstGeom>
        </p:spPr>
      </p:pic>
      <p:sp>
        <p:nvSpPr>
          <p:cNvPr id="4" name="Footer Placeholder 3">
            <a:extLst>
              <a:ext uri="{FF2B5EF4-FFF2-40B4-BE49-F238E27FC236}">
                <a16:creationId xmlns:a16="http://schemas.microsoft.com/office/drawing/2014/main" id="{DCC5BFDB-DDAE-DA3C-A776-8ACA7548A1C0}"/>
              </a:ext>
            </a:extLst>
          </p:cNvPr>
          <p:cNvSpPr>
            <a:spLocks noGrp="1"/>
          </p:cNvSpPr>
          <p:nvPr>
            <p:ph type="ftr" sz="quarter" idx="11"/>
          </p:nvPr>
        </p:nvSpPr>
        <p:spPr>
          <a:xfrm>
            <a:off x="4183161" y="6509095"/>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S24-OPER8151  	GROUP-1 </a:t>
            </a:r>
          </a:p>
        </p:txBody>
      </p:sp>
    </p:spTree>
    <p:extLst>
      <p:ext uri="{BB962C8B-B14F-4D97-AF65-F5344CB8AC3E}">
        <p14:creationId xmlns:p14="http://schemas.microsoft.com/office/powerpoint/2010/main" val="362116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58" name="Rectangle 205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984DA-389C-C983-B632-9F7E7162077F}"/>
              </a:ext>
            </a:extLst>
          </p:cNvPr>
          <p:cNvSpPr>
            <a:spLocks noGrp="1"/>
          </p:cNvSpPr>
          <p:nvPr>
            <p:ph type="title"/>
          </p:nvPr>
        </p:nvSpPr>
        <p:spPr>
          <a:xfrm>
            <a:off x="761803" y="350196"/>
            <a:ext cx="4646904" cy="1624520"/>
          </a:xfrm>
        </p:spPr>
        <p:txBody>
          <a:bodyPr anchor="ctr">
            <a:normAutofit/>
          </a:bodyPr>
          <a:lstStyle/>
          <a:p>
            <a:r>
              <a:rPr lang="en-IN" sz="4000" b="1"/>
              <a:t>Future</a:t>
            </a:r>
            <a:r>
              <a:rPr lang="en-IN" sz="4000"/>
              <a:t> </a:t>
            </a:r>
            <a:r>
              <a:rPr lang="en-IN" sz="4000" b="1"/>
              <a:t>recommendations</a:t>
            </a:r>
            <a:r>
              <a:rPr lang="en-IN" sz="4000"/>
              <a:t> </a:t>
            </a:r>
          </a:p>
        </p:txBody>
      </p:sp>
      <p:sp>
        <p:nvSpPr>
          <p:cNvPr id="5" name="Rectangle 1">
            <a:extLst>
              <a:ext uri="{FF2B5EF4-FFF2-40B4-BE49-F238E27FC236}">
                <a16:creationId xmlns:a16="http://schemas.microsoft.com/office/drawing/2014/main" id="{CDCBC9E8-61A5-B8C0-A337-021011E2A903}"/>
              </a:ext>
            </a:extLst>
          </p:cNvPr>
          <p:cNvSpPr>
            <a:spLocks noGrp="1" noChangeArrowheads="1"/>
          </p:cNvSpPr>
          <p:nvPr>
            <p:ph idx="1"/>
          </p:nvPr>
        </p:nvSpPr>
        <p:spPr bwMode="auto">
          <a:xfrm>
            <a:off x="761802" y="2485016"/>
            <a:ext cx="5036570" cy="42364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Enhance Product Consistency and Quality</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Digital Transformation</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Strengthen Quality Control</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Invest in Employee Training</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Improve Customer Engagement</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Conduct Regular Competitive Analysis</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Foster Innovation and Product Expansion</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Develop Customer Loyalty Programs</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Optimize Operational Efficiency</a:t>
            </a:r>
          </a:p>
          <a:p>
            <a:pPr marL="0" marR="0" lvl="0" indent="0" algn="just"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effectLst/>
                <a:latin typeface="Arial" panose="020B0604020202020204" pitchFamily="34" charset="0"/>
              </a:rPr>
              <a:t>Enhance Marketing and Brand Awareness</a:t>
            </a:r>
          </a:p>
        </p:txBody>
      </p:sp>
      <p:pic>
        <p:nvPicPr>
          <p:cNvPr id="2051" name="Picture 3">
            <a:extLst>
              <a:ext uri="{FF2B5EF4-FFF2-40B4-BE49-F238E27FC236}">
                <a16:creationId xmlns:a16="http://schemas.microsoft.com/office/drawing/2014/main" id="{3944BE87-9FB6-8692-4577-FDADB8DFE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27" r="2184"/>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CD3DB9A-2DFA-58ED-E169-7B2D41E2E935}"/>
              </a:ext>
            </a:extLst>
          </p:cNvPr>
          <p:cNvSpPr>
            <a:spLocks noGrp="1"/>
          </p:cNvSpPr>
          <p:nvPr>
            <p:ph type="ftr" sz="quarter" idx="11"/>
          </p:nvPr>
        </p:nvSpPr>
        <p:spPr>
          <a:xfrm>
            <a:off x="6478073" y="6356350"/>
            <a:ext cx="3303431" cy="365125"/>
          </a:xfrm>
        </p:spPr>
        <p:txBody>
          <a:bodyPr>
            <a:normAutofit/>
          </a:bodyPr>
          <a:lstStyle/>
          <a:p>
            <a:pPr algn="l">
              <a:spcAft>
                <a:spcPts val="600"/>
              </a:spcAft>
            </a:pPr>
            <a:r>
              <a:rPr lang="en-IN" dirty="0">
                <a:solidFill>
                  <a:srgbClr val="FFFFFF"/>
                </a:solidFill>
              </a:rPr>
              <a:t>S24-OPER8151  	GROUP-1 </a:t>
            </a:r>
          </a:p>
        </p:txBody>
      </p:sp>
    </p:spTree>
    <p:extLst>
      <p:ext uri="{BB962C8B-B14F-4D97-AF65-F5344CB8AC3E}">
        <p14:creationId xmlns:p14="http://schemas.microsoft.com/office/powerpoint/2010/main" val="116638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81" name="Rectangle 3080">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1B836-9B18-0F90-E229-1804041FB997}"/>
              </a:ext>
            </a:extLst>
          </p:cNvPr>
          <p:cNvSpPr>
            <a:spLocks noGrp="1"/>
          </p:cNvSpPr>
          <p:nvPr>
            <p:ph type="title"/>
          </p:nvPr>
        </p:nvSpPr>
        <p:spPr>
          <a:xfrm>
            <a:off x="761995" y="307447"/>
            <a:ext cx="10693884" cy="1109932"/>
          </a:xfrm>
        </p:spPr>
        <p:txBody>
          <a:bodyPr>
            <a:normAutofit/>
          </a:bodyPr>
          <a:lstStyle/>
          <a:p>
            <a:r>
              <a:rPr kumimoji="0" lang="en-IN" altLang="en-US" sz="4000" b="1" i="0" u="none" strike="noStrike" cap="none" normalizeH="0" baseline="0" dirty="0">
                <a:ln>
                  <a:noFill/>
                </a:ln>
                <a:effectLst/>
                <a:latin typeface="Arial" panose="020B0604020202020204" pitchFamily="34" charset="0"/>
              </a:rPr>
              <a:t>Conclusion</a:t>
            </a:r>
            <a:endParaRPr lang="en-IN" sz="4000" dirty="0"/>
          </a:p>
        </p:txBody>
      </p:sp>
      <p:pic>
        <p:nvPicPr>
          <p:cNvPr id="3074" name="Picture 2" descr="A group of people in paper planes&#10;&#10;Description automatically generated">
            <a:extLst>
              <a:ext uri="{FF2B5EF4-FFF2-40B4-BE49-F238E27FC236}">
                <a16:creationId xmlns:a16="http://schemas.microsoft.com/office/drawing/2014/main" id="{0842DE29-D6FF-0015-4582-D19AB6A3E4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501" y="2357888"/>
            <a:ext cx="5786197" cy="3775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3063477-8DB0-4ED0-6456-EE87BF1C3CBD}"/>
              </a:ext>
            </a:extLst>
          </p:cNvPr>
          <p:cNvSpPr>
            <a:spLocks noGrp="1"/>
          </p:cNvSpPr>
          <p:nvPr>
            <p:ph idx="1"/>
          </p:nvPr>
        </p:nvSpPr>
        <p:spPr>
          <a:xfrm>
            <a:off x="7190509" y="2357888"/>
            <a:ext cx="4265370" cy="3902635"/>
          </a:xfrm>
        </p:spPr>
        <p:txBody>
          <a:bodyPr anchor="ctr">
            <a:normAutofit/>
          </a:bodyPr>
          <a:lstStyle/>
          <a:p>
            <a:pPr marL="0" marR="0" lvl="0" indent="0" algn="just" defTabSz="914400" rtl="0" eaLnBrk="0" fontAlgn="base" latinLnBrk="0" hangingPunct="0">
              <a:spcBef>
                <a:spcPct val="0"/>
              </a:spcBef>
              <a:spcAft>
                <a:spcPts val="600"/>
              </a:spcAft>
              <a:buClrTx/>
              <a:buSzTx/>
              <a:buNone/>
              <a:tabLst/>
            </a:pPr>
            <a:r>
              <a:rPr kumimoji="0" lang="en-IN" altLang="en-US" sz="2000" i="0" u="none" strike="noStrike" cap="none" normalizeH="0" baseline="0" dirty="0">
                <a:ln>
                  <a:noFill/>
                </a:ln>
                <a:effectLst/>
                <a:latin typeface="Arial" panose="020B0604020202020204" pitchFamily="34" charset="0"/>
              </a:rPr>
              <a:t>By implementing these recommendations, </a:t>
            </a:r>
            <a:r>
              <a:rPr kumimoji="0" lang="en-IN" altLang="en-US" sz="2000" i="0" u="none" strike="noStrike" cap="none" normalizeH="0" baseline="0" dirty="0" err="1">
                <a:ln>
                  <a:noFill/>
                </a:ln>
                <a:effectLst/>
                <a:latin typeface="Arial" panose="020B0604020202020204" pitchFamily="34" charset="0"/>
              </a:rPr>
              <a:t>FlightByNight</a:t>
            </a:r>
            <a:r>
              <a:rPr kumimoji="0" lang="en-IN" altLang="en-US" sz="2000" i="0" u="none" strike="noStrike" cap="none" normalizeH="0" baseline="0" dirty="0">
                <a:ln>
                  <a:noFill/>
                </a:ln>
                <a:effectLst/>
                <a:latin typeface="Arial" panose="020B0604020202020204" pitchFamily="34" charset="0"/>
              </a:rPr>
              <a:t> can ensure </a:t>
            </a:r>
            <a:r>
              <a:rPr kumimoji="0" lang="en-IN" altLang="en-US" sz="2000" b="1" i="0" u="none" strike="noStrike" cap="none" normalizeH="0" baseline="0" dirty="0">
                <a:ln>
                  <a:noFill/>
                </a:ln>
                <a:effectLst/>
                <a:latin typeface="Arial" panose="020B0604020202020204" pitchFamily="34" charset="0"/>
              </a:rPr>
              <a:t>consistent product quality</a:t>
            </a:r>
            <a:r>
              <a:rPr kumimoji="0" lang="en-IN" altLang="en-US" sz="2000" i="0" u="none" strike="noStrike" cap="none" normalizeH="0" baseline="0" dirty="0">
                <a:ln>
                  <a:noFill/>
                </a:ln>
                <a:effectLst/>
                <a:latin typeface="Arial" panose="020B0604020202020204" pitchFamily="34" charset="0"/>
              </a:rPr>
              <a:t>, </a:t>
            </a:r>
            <a:r>
              <a:rPr kumimoji="0" lang="en-IN" altLang="en-US" sz="2000" b="1" i="0" u="none" strike="noStrike" cap="none" normalizeH="0" baseline="0" dirty="0">
                <a:ln>
                  <a:noFill/>
                </a:ln>
                <a:effectLst/>
                <a:latin typeface="Arial" panose="020B0604020202020204" pitchFamily="34" charset="0"/>
              </a:rPr>
              <a:t>enhance operational efficiency</a:t>
            </a:r>
            <a:r>
              <a:rPr kumimoji="0" lang="en-IN" altLang="en-US" sz="2000" i="0" u="none" strike="noStrike" cap="none" normalizeH="0" baseline="0" dirty="0">
                <a:ln>
                  <a:noFill/>
                </a:ln>
                <a:effectLst/>
                <a:latin typeface="Arial" panose="020B0604020202020204" pitchFamily="34" charset="0"/>
              </a:rPr>
              <a:t>, and </a:t>
            </a:r>
            <a:r>
              <a:rPr kumimoji="0" lang="en-IN" altLang="en-US" sz="2000" b="1" i="0" u="none" strike="noStrike" cap="none" normalizeH="0" baseline="0" dirty="0">
                <a:ln>
                  <a:noFill/>
                </a:ln>
                <a:effectLst/>
                <a:latin typeface="Arial" panose="020B0604020202020204" pitchFamily="34" charset="0"/>
              </a:rPr>
              <a:t>improve customer satisfaction</a:t>
            </a:r>
            <a:r>
              <a:rPr kumimoji="0" lang="en-IN" altLang="en-US" sz="2000" i="0" u="none" strike="noStrike" cap="none" normalizeH="0" baseline="0" dirty="0">
                <a:ln>
                  <a:noFill/>
                </a:ln>
                <a:effectLst/>
                <a:latin typeface="Arial" panose="020B0604020202020204" pitchFamily="34" charset="0"/>
              </a:rPr>
              <a:t>. Embracing digital transformation, continuous improvement, and innovation will position the company for sustainable growth and success in the competitive paper airplane industry.</a:t>
            </a:r>
            <a:r>
              <a:rPr kumimoji="0" lang="en-US" altLang="en-US" sz="2000" i="0" u="none" strike="noStrike" cap="none" normalizeH="0" baseline="0" dirty="0">
                <a:ln>
                  <a:noFill/>
                </a:ln>
                <a:effectLst/>
                <a:latin typeface="Arial" panose="020B0604020202020204" pitchFamily="34" charset="0"/>
              </a:rPr>
              <a:t> </a:t>
            </a:r>
          </a:p>
          <a:p>
            <a:endParaRPr lang="en-IN" sz="2000" dirty="0"/>
          </a:p>
        </p:txBody>
      </p:sp>
      <p:sp>
        <p:nvSpPr>
          <p:cNvPr id="4" name="Footer Placeholder 3">
            <a:extLst>
              <a:ext uri="{FF2B5EF4-FFF2-40B4-BE49-F238E27FC236}">
                <a16:creationId xmlns:a16="http://schemas.microsoft.com/office/drawing/2014/main" id="{E82D4E13-1A55-CE7D-B6D7-F9B464124DD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solidFill>
                  <a:schemeClr val="tx1"/>
                </a:solidFill>
              </a:rPr>
              <a:t>S24-OPER8151  	GROUP-1 </a:t>
            </a:r>
          </a:p>
        </p:txBody>
      </p:sp>
    </p:spTree>
    <p:extLst>
      <p:ext uri="{BB962C8B-B14F-4D97-AF65-F5344CB8AC3E}">
        <p14:creationId xmlns:p14="http://schemas.microsoft.com/office/powerpoint/2010/main" val="286058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9749-93AB-4225-1024-C092046D1E1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DC2A3F7-4871-0E45-90DD-AA23FE6B65A5}"/>
              </a:ext>
            </a:extLst>
          </p:cNvPr>
          <p:cNvSpPr>
            <a:spLocks noGrp="1"/>
          </p:cNvSpPr>
          <p:nvPr>
            <p:ph idx="1"/>
          </p:nvPr>
        </p:nvSpPr>
        <p:spPr/>
        <p:txBody>
          <a:bodyPr>
            <a:normAutofit fontScale="85000" lnSpcReduction="20000"/>
          </a:bodyPr>
          <a:lstStyle/>
          <a:p>
            <a:r>
              <a:rPr lang="en-IN" sz="1200" dirty="0"/>
              <a:t>Tam, M. (2021, Feb 13). </a:t>
            </a:r>
            <a:r>
              <a:rPr lang="en-IN" sz="1200" i="1" dirty="0"/>
              <a:t>Team Charter Template</a:t>
            </a:r>
            <a:r>
              <a:rPr lang="en-IN" sz="1200" dirty="0"/>
              <a:t>. Stakeholdermap.com </a:t>
            </a:r>
          </a:p>
          <a:p>
            <a:pPr marL="0" indent="0">
              <a:buNone/>
            </a:pPr>
            <a:r>
              <a:rPr lang="en-IN" sz="1200" dirty="0"/>
              <a:t>	</a:t>
            </a:r>
            <a:r>
              <a:rPr lang="en-IN" sz="1200" dirty="0">
                <a:hlinkClick r:id="rId2"/>
              </a:rPr>
              <a:t>https://www.stakeholdermap.com/project-templates/team-charter-template.html</a:t>
            </a:r>
            <a:r>
              <a:rPr lang="en-IN" sz="1200" dirty="0"/>
              <a:t> </a:t>
            </a:r>
          </a:p>
          <a:p>
            <a:r>
              <a:rPr lang="en-IN" sz="1200" dirty="0"/>
              <a:t>Microsoft. (2024). </a:t>
            </a:r>
            <a:r>
              <a:rPr lang="en-IN" sz="1200" i="1" dirty="0"/>
              <a:t>Microsoft Visio</a:t>
            </a:r>
            <a:r>
              <a:rPr lang="en-IN" sz="1200" dirty="0"/>
              <a:t>. Software</a:t>
            </a:r>
          </a:p>
          <a:p>
            <a:pPr marL="0" indent="0">
              <a:buNone/>
            </a:pPr>
            <a:r>
              <a:rPr lang="en-IN" sz="1200" dirty="0"/>
              <a:t>	</a:t>
            </a:r>
            <a:r>
              <a:rPr lang="en-IN" sz="1200" dirty="0">
                <a:hlinkClick r:id="rId3"/>
              </a:rPr>
              <a:t>https://www.microsoft.com/en-ca/microsoft-365/visio</a:t>
            </a:r>
            <a:r>
              <a:rPr lang="en-IN" sz="1200" dirty="0"/>
              <a:t> </a:t>
            </a:r>
          </a:p>
          <a:p>
            <a:r>
              <a:rPr lang="en-IN" sz="1200" dirty="0"/>
              <a:t>Conestoga College. (2024a). </a:t>
            </a:r>
            <a:r>
              <a:rPr lang="en-IN" sz="1200" i="1" dirty="0"/>
              <a:t>OPER8151 Group PresentationV6. Docx</a:t>
            </a:r>
            <a:r>
              <a:rPr lang="en-IN" sz="1200" dirty="0"/>
              <a:t>. Case Study</a:t>
            </a:r>
          </a:p>
          <a:p>
            <a:pPr marL="0" indent="0">
              <a:buNone/>
            </a:pPr>
            <a:r>
              <a:rPr lang="en-IN" sz="1200" dirty="0"/>
              <a:t>	</a:t>
            </a:r>
            <a:r>
              <a:rPr lang="en-IN" sz="1200" dirty="0">
                <a:hlinkClick r:id="rId4"/>
              </a:rPr>
              <a:t>https://conestoga.desire2learn.com/d2l/common/viewFile.d2lfile/Database/MTU1MjMyNTUz/OPER8151%20Group%20PresentationV6.docx?ou=1124521</a:t>
            </a:r>
            <a:r>
              <a:rPr lang="en-IN" sz="1200" dirty="0"/>
              <a:t>  </a:t>
            </a:r>
          </a:p>
          <a:p>
            <a:r>
              <a:rPr lang="en-IN" sz="1200" dirty="0"/>
              <a:t>Conestoga College. (2024b). </a:t>
            </a:r>
            <a:r>
              <a:rPr lang="en-IN" sz="1200" i="1" dirty="0"/>
              <a:t>W-5 Ch: 5 Strategic Management for Performance Excellence</a:t>
            </a:r>
            <a:r>
              <a:rPr lang="en-IN" sz="1200" dirty="0"/>
              <a:t>. PPT </a:t>
            </a:r>
          </a:p>
          <a:p>
            <a:pPr marL="0" indent="0">
              <a:buNone/>
            </a:pPr>
            <a:r>
              <a:rPr lang="en-IN" sz="1200" dirty="0"/>
              <a:t>	</a:t>
            </a:r>
            <a:r>
              <a:rPr lang="en-IN" sz="1200" dirty="0">
                <a:hlinkClick r:id="rId5"/>
              </a:rPr>
              <a:t>https://conestoga.desire2learn.com/d2l/le/content/1124521/viewContent/23817758/View</a:t>
            </a:r>
            <a:r>
              <a:rPr lang="en-IN" sz="1200" dirty="0"/>
              <a:t>  </a:t>
            </a:r>
          </a:p>
          <a:p>
            <a:r>
              <a:rPr lang="en-IN" sz="1200" dirty="0"/>
              <a:t>Conestoga College. (2024c). </a:t>
            </a:r>
            <a:r>
              <a:rPr lang="en-IN" sz="1200" i="1" dirty="0"/>
              <a:t>W-9 Ch: 2, 4, 5 Tools and Techniques Together with Case Studies</a:t>
            </a:r>
            <a:r>
              <a:rPr lang="en-IN" sz="1200" dirty="0"/>
              <a:t>. PPT </a:t>
            </a:r>
          </a:p>
          <a:p>
            <a:pPr marL="0" indent="0">
              <a:buNone/>
            </a:pPr>
            <a:r>
              <a:rPr lang="en-IN" sz="1200" dirty="0"/>
              <a:t>	</a:t>
            </a:r>
            <a:r>
              <a:rPr lang="en-IN" sz="1200" dirty="0">
                <a:hlinkClick r:id="rId6"/>
              </a:rPr>
              <a:t>https://conestoga.desire2learn.com/d2l/le/content/1124521/viewContent/23817796/View</a:t>
            </a:r>
            <a:r>
              <a:rPr lang="en-IN" sz="1200" dirty="0"/>
              <a:t> </a:t>
            </a:r>
          </a:p>
          <a:p>
            <a:r>
              <a:rPr lang="en-IN" sz="1200" dirty="0"/>
              <a:t>Vertex42.com. (2024). </a:t>
            </a:r>
            <a:r>
              <a:rPr lang="en-IN" sz="1200" i="1" dirty="0"/>
              <a:t>Control Chart Template</a:t>
            </a:r>
          </a:p>
          <a:p>
            <a:pPr marL="0" indent="0">
              <a:buNone/>
            </a:pPr>
            <a:r>
              <a:rPr lang="en-IN" sz="1200" dirty="0"/>
              <a:t>	 </a:t>
            </a:r>
            <a:r>
              <a:rPr lang="en-IN" sz="1200" dirty="0">
                <a:hlinkClick r:id="rId7"/>
              </a:rPr>
              <a:t>https://www.vertex42.com/ExcelTemplates/control-chart.html</a:t>
            </a:r>
            <a:r>
              <a:rPr lang="en-IN" sz="1200" dirty="0"/>
              <a:t> </a:t>
            </a:r>
          </a:p>
          <a:p>
            <a:r>
              <a:rPr lang="en-IN" sz="1200" dirty="0"/>
              <a:t>Conestoga College. (2024d). </a:t>
            </a:r>
            <a:r>
              <a:rPr lang="en-IN" sz="1200" i="1" dirty="0"/>
              <a:t>W-10 Ch: 2, 4 More on Tools and Techniques for process improvement</a:t>
            </a:r>
            <a:r>
              <a:rPr lang="en-IN" sz="1200" dirty="0"/>
              <a:t>. PPT </a:t>
            </a:r>
          </a:p>
          <a:p>
            <a:pPr marL="0" indent="0">
              <a:buNone/>
            </a:pPr>
            <a:r>
              <a:rPr lang="en-IN" sz="1200" dirty="0"/>
              <a:t>	</a:t>
            </a:r>
            <a:r>
              <a:rPr lang="en-IN" sz="1200" dirty="0">
                <a:hlinkClick r:id="rId8"/>
              </a:rPr>
              <a:t>https://conestoga.desire2learn.com/d2l/le/content/1124521/viewContent/23817797/View</a:t>
            </a:r>
            <a:r>
              <a:rPr lang="en-IN" sz="1200" dirty="0"/>
              <a:t>  </a:t>
            </a:r>
          </a:p>
          <a:p>
            <a:r>
              <a:rPr lang="en-IN" sz="1200" dirty="0"/>
              <a:t>Conestoga College. (2024e). </a:t>
            </a:r>
            <a:r>
              <a:rPr lang="en-IN" sz="1200" i="1" dirty="0"/>
              <a:t>QUAL8346 - Business Process Flow Analysis I Week 4</a:t>
            </a:r>
            <a:r>
              <a:rPr lang="en-IN" sz="1200" dirty="0"/>
              <a:t>. PPT </a:t>
            </a:r>
          </a:p>
          <a:p>
            <a:pPr marL="0" indent="0">
              <a:buNone/>
            </a:pPr>
            <a:r>
              <a:rPr lang="en-IN" sz="1200" dirty="0"/>
              <a:t>	</a:t>
            </a:r>
            <a:r>
              <a:rPr lang="en-IN" sz="1200" dirty="0">
                <a:hlinkClick r:id="rId9"/>
              </a:rPr>
              <a:t>https://conestoga.desire2learn.com/d2l/le/content/1002388/viewContent/21970587/View</a:t>
            </a:r>
            <a:r>
              <a:rPr lang="en-IN" sz="1200" dirty="0"/>
              <a:t>  </a:t>
            </a:r>
          </a:p>
          <a:p>
            <a:r>
              <a:rPr lang="en-IN" sz="1200" dirty="0"/>
              <a:t>Group 1. (2024, July 30). </a:t>
            </a:r>
            <a:r>
              <a:rPr lang="en-IN" sz="1200" i="1" dirty="0"/>
              <a:t>OPEX - Group Exp</a:t>
            </a:r>
            <a:r>
              <a:rPr lang="en-IN" sz="1200" dirty="0"/>
              <a:t>. Excel Worksheet</a:t>
            </a:r>
          </a:p>
          <a:p>
            <a:pPr marL="0" indent="0">
              <a:buNone/>
            </a:pPr>
            <a:r>
              <a:rPr lang="en-IN" sz="1200" dirty="0"/>
              <a:t>	</a:t>
            </a:r>
            <a:r>
              <a:rPr lang="en-IN" sz="1200" dirty="0">
                <a:hlinkClick r:id="rId10"/>
              </a:rPr>
              <a:t>OPEX - Group Exp.xlsx  </a:t>
            </a:r>
            <a:endParaRPr lang="en-IN" sz="1200" dirty="0"/>
          </a:p>
        </p:txBody>
      </p:sp>
      <p:sp>
        <p:nvSpPr>
          <p:cNvPr id="4" name="Footer Placeholder 3">
            <a:extLst>
              <a:ext uri="{FF2B5EF4-FFF2-40B4-BE49-F238E27FC236}">
                <a16:creationId xmlns:a16="http://schemas.microsoft.com/office/drawing/2014/main" id="{4BC6F253-E7AB-AC7B-4D9B-8F9895D49272}"/>
              </a:ext>
            </a:extLst>
          </p:cNvPr>
          <p:cNvSpPr>
            <a:spLocks noGrp="1"/>
          </p:cNvSpPr>
          <p:nvPr>
            <p:ph type="ftr" sz="quarter" idx="11"/>
          </p:nvPr>
        </p:nvSpPr>
        <p:spPr/>
        <p:txBody>
          <a:bodyPr/>
          <a:lstStyle/>
          <a:p>
            <a:r>
              <a:rPr lang="en-IN"/>
              <a:t>S24-OPER8151  GROUP-1 </a:t>
            </a:r>
          </a:p>
        </p:txBody>
      </p:sp>
    </p:spTree>
    <p:extLst>
      <p:ext uri="{BB962C8B-B14F-4D97-AF65-F5344CB8AC3E}">
        <p14:creationId xmlns:p14="http://schemas.microsoft.com/office/powerpoint/2010/main" val="118446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Person writing on a notepad">
            <a:extLst>
              <a:ext uri="{FF2B5EF4-FFF2-40B4-BE49-F238E27FC236}">
                <a16:creationId xmlns:a16="http://schemas.microsoft.com/office/drawing/2014/main" id="{8ABE14C0-5E09-A30D-44B1-CD43E6486930}"/>
              </a:ext>
            </a:extLst>
          </p:cNvPr>
          <p:cNvPicPr>
            <a:picLocks noChangeAspect="1"/>
          </p:cNvPicPr>
          <p:nvPr/>
        </p:nvPicPr>
        <p:blipFill>
          <a:blip r:embed="rId2"/>
          <a:srcRect l="18511" r="11126"/>
          <a:stretch/>
        </p:blipFill>
        <p:spPr>
          <a:xfrm>
            <a:off x="6103027" y="10"/>
            <a:ext cx="6088971" cy="6857990"/>
          </a:xfrm>
          <a:prstGeom prst="rect">
            <a:avLst/>
          </a:prstGeom>
        </p:spPr>
      </p:pic>
      <p:sp useBgFill="1">
        <p:nvSpPr>
          <p:cNvPr id="21" name="Rectangle 2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B58AF-F3D8-EFE4-2F6E-77CB34A86FCC}"/>
              </a:ext>
            </a:extLst>
          </p:cNvPr>
          <p:cNvSpPr>
            <a:spLocks noGrp="1"/>
          </p:cNvSpPr>
          <p:nvPr>
            <p:ph type="title"/>
          </p:nvPr>
        </p:nvSpPr>
        <p:spPr>
          <a:xfrm>
            <a:off x="761801" y="328512"/>
            <a:ext cx="4778387" cy="1628970"/>
          </a:xfrm>
        </p:spPr>
        <p:txBody>
          <a:bodyPr anchor="ctr">
            <a:normAutofit/>
          </a:bodyPr>
          <a:lstStyle/>
          <a:p>
            <a:r>
              <a:rPr lang="en-IN" sz="4000"/>
              <a:t>AGENDA</a:t>
            </a:r>
          </a:p>
        </p:txBody>
      </p:sp>
      <p:sp>
        <p:nvSpPr>
          <p:cNvPr id="3" name="Content Placeholder 2">
            <a:extLst>
              <a:ext uri="{FF2B5EF4-FFF2-40B4-BE49-F238E27FC236}">
                <a16:creationId xmlns:a16="http://schemas.microsoft.com/office/drawing/2014/main" id="{28CA33FA-169B-F52C-19CF-17A282F8FB0F}"/>
              </a:ext>
            </a:extLst>
          </p:cNvPr>
          <p:cNvSpPr>
            <a:spLocks noGrp="1"/>
          </p:cNvSpPr>
          <p:nvPr>
            <p:ph idx="1"/>
          </p:nvPr>
        </p:nvSpPr>
        <p:spPr>
          <a:xfrm>
            <a:off x="761801" y="2884929"/>
            <a:ext cx="4659756" cy="3374137"/>
          </a:xfrm>
        </p:spPr>
        <p:txBody>
          <a:bodyPr anchor="ctr">
            <a:normAutofit/>
          </a:bodyPr>
          <a:lstStyle/>
          <a:p>
            <a:r>
              <a:rPr lang="en-IN" sz="2000" dirty="0"/>
              <a:t>Team charter </a:t>
            </a:r>
          </a:p>
          <a:p>
            <a:r>
              <a:rPr lang="en-IN" sz="2000" dirty="0"/>
              <a:t>Flowcharts</a:t>
            </a:r>
          </a:p>
          <a:p>
            <a:r>
              <a:rPr lang="en-IN" sz="2000" dirty="0"/>
              <a:t>Problems and Solutions</a:t>
            </a:r>
          </a:p>
          <a:p>
            <a:r>
              <a:rPr lang="en-IN" sz="2000" dirty="0"/>
              <a:t>Deciding airplane model </a:t>
            </a:r>
          </a:p>
          <a:p>
            <a:r>
              <a:rPr lang="en-IN" sz="2000" dirty="0"/>
              <a:t>Fishbone diagram </a:t>
            </a:r>
          </a:p>
          <a:p>
            <a:r>
              <a:rPr lang="en-IN" sz="2000" dirty="0"/>
              <a:t>Design features </a:t>
            </a:r>
          </a:p>
          <a:p>
            <a:r>
              <a:rPr lang="en-IN" sz="2000" dirty="0"/>
              <a:t>Updated business process</a:t>
            </a:r>
          </a:p>
          <a:p>
            <a:r>
              <a:rPr lang="en-IN" sz="2000" dirty="0"/>
              <a:t>Future recommendations </a:t>
            </a:r>
          </a:p>
          <a:p>
            <a:endParaRPr lang="en-IN" sz="2000" dirty="0"/>
          </a:p>
        </p:txBody>
      </p:sp>
      <p:sp>
        <p:nvSpPr>
          <p:cNvPr id="4" name="Footer Placeholder 3">
            <a:extLst>
              <a:ext uri="{FF2B5EF4-FFF2-40B4-BE49-F238E27FC236}">
                <a16:creationId xmlns:a16="http://schemas.microsoft.com/office/drawing/2014/main" id="{BFB8F9DE-6BAD-4D92-74AE-6FAC07308F7F}"/>
              </a:ext>
            </a:extLst>
          </p:cNvPr>
          <p:cNvSpPr>
            <a:spLocks noGrp="1"/>
          </p:cNvSpPr>
          <p:nvPr>
            <p:ph type="ftr" sz="quarter" idx="11"/>
          </p:nvPr>
        </p:nvSpPr>
        <p:spPr>
          <a:xfrm>
            <a:off x="6523149" y="6356350"/>
            <a:ext cx="4256467" cy="365125"/>
          </a:xfrm>
        </p:spPr>
        <p:txBody>
          <a:bodyPr>
            <a:normAutofit/>
          </a:bodyPr>
          <a:lstStyle/>
          <a:p>
            <a:pPr algn="l">
              <a:spcAft>
                <a:spcPts val="600"/>
              </a:spcAft>
            </a:pPr>
            <a:r>
              <a:rPr lang="en-IN" dirty="0">
                <a:solidFill>
                  <a:srgbClr val="FFFFFF"/>
                </a:solidFill>
              </a:rPr>
              <a:t>S24-OPER8151  	GROUP-1 </a:t>
            </a:r>
          </a:p>
        </p:txBody>
      </p:sp>
    </p:spTree>
    <p:extLst>
      <p:ext uri="{BB962C8B-B14F-4D97-AF65-F5344CB8AC3E}">
        <p14:creationId xmlns:p14="http://schemas.microsoft.com/office/powerpoint/2010/main" val="221836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318E-FEB9-0FEF-14AE-6C8CE0224A4C}"/>
              </a:ext>
            </a:extLst>
          </p:cNvPr>
          <p:cNvSpPr>
            <a:spLocks noGrp="1"/>
          </p:cNvSpPr>
          <p:nvPr>
            <p:ph type="title"/>
          </p:nvPr>
        </p:nvSpPr>
        <p:spPr>
          <a:xfrm>
            <a:off x="4467861" y="2761892"/>
            <a:ext cx="3256280" cy="1325563"/>
          </a:xfrm>
        </p:spPr>
        <p:txBody>
          <a:bodyPr/>
          <a:lstStyle/>
          <a:p>
            <a:r>
              <a:rPr lang="en-IN" dirty="0"/>
              <a:t>Team charter</a:t>
            </a:r>
          </a:p>
        </p:txBody>
      </p:sp>
      <p:pic>
        <p:nvPicPr>
          <p:cNvPr id="7" name="Content Placeholder 6" descr="A screenshot of a computer&#10;&#10;Description automatically generated">
            <a:extLst>
              <a:ext uri="{FF2B5EF4-FFF2-40B4-BE49-F238E27FC236}">
                <a16:creationId xmlns:a16="http://schemas.microsoft.com/office/drawing/2014/main" id="{26A0A96E-CF7F-90D5-73CC-1461C5D9040D}"/>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8253" t="6439" r="7075" b="4130"/>
          <a:stretch/>
        </p:blipFill>
        <p:spPr>
          <a:xfrm>
            <a:off x="0" y="0"/>
            <a:ext cx="4586909" cy="6849349"/>
          </a:xfrm>
        </p:spPr>
      </p:pic>
      <p:pic>
        <p:nvPicPr>
          <p:cNvPr id="9" name="Content Placeholder 8" descr="A close-up of a document&#10;&#10;Description automatically generated">
            <a:extLst>
              <a:ext uri="{FF2B5EF4-FFF2-40B4-BE49-F238E27FC236}">
                <a16:creationId xmlns:a16="http://schemas.microsoft.com/office/drawing/2014/main" id="{36AADF8C-11A8-002F-DBE4-4FC173CBA53A}"/>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7250" t="2827" r="5273" b="4473"/>
          <a:stretch/>
        </p:blipFill>
        <p:spPr>
          <a:xfrm>
            <a:off x="7605093" y="8651"/>
            <a:ext cx="4592320" cy="6880086"/>
          </a:xfrm>
        </p:spPr>
      </p:pic>
      <p:sp>
        <p:nvSpPr>
          <p:cNvPr id="5" name="Footer Placeholder 4">
            <a:extLst>
              <a:ext uri="{FF2B5EF4-FFF2-40B4-BE49-F238E27FC236}">
                <a16:creationId xmlns:a16="http://schemas.microsoft.com/office/drawing/2014/main" id="{F90933C3-0B00-6597-2D83-7615DA19E91C}"/>
              </a:ext>
            </a:extLst>
          </p:cNvPr>
          <p:cNvSpPr>
            <a:spLocks noGrp="1"/>
          </p:cNvSpPr>
          <p:nvPr>
            <p:ph type="ftr" sz="quarter" idx="11"/>
          </p:nvPr>
        </p:nvSpPr>
        <p:spPr/>
        <p:txBody>
          <a:bodyPr/>
          <a:lstStyle/>
          <a:p>
            <a:r>
              <a:rPr lang="en-IN" dirty="0"/>
              <a:t>S24-OPER8151  	GROUP-1 </a:t>
            </a:r>
          </a:p>
        </p:txBody>
      </p:sp>
      <p:sp>
        <p:nvSpPr>
          <p:cNvPr id="4" name="TextBox 3">
            <a:extLst>
              <a:ext uri="{FF2B5EF4-FFF2-40B4-BE49-F238E27FC236}">
                <a16:creationId xmlns:a16="http://schemas.microsoft.com/office/drawing/2014/main" id="{CC7F93AF-4C62-2ED9-D1F6-7EB26DDBECF0}"/>
              </a:ext>
            </a:extLst>
          </p:cNvPr>
          <p:cNvSpPr txBox="1"/>
          <p:nvPr/>
        </p:nvSpPr>
        <p:spPr>
          <a:xfrm>
            <a:off x="5433501" y="3678648"/>
            <a:ext cx="3018184" cy="369332"/>
          </a:xfrm>
          <a:prstGeom prst="rect">
            <a:avLst/>
          </a:prstGeom>
          <a:noFill/>
        </p:spPr>
        <p:txBody>
          <a:bodyPr wrap="square" rtlCol="0">
            <a:spAutoFit/>
          </a:bodyPr>
          <a:lstStyle/>
          <a:p>
            <a:r>
              <a:rPr lang="en-IN" sz="1800" dirty="0">
                <a:solidFill>
                  <a:srgbClr val="212529"/>
                </a:solidFill>
                <a:highlight>
                  <a:srgbClr val="FFFFFF"/>
                </a:highlight>
                <a:latin typeface="helvetica neue"/>
              </a:rPr>
              <a:t>(Tam. M, 2021, p. 1)</a:t>
            </a:r>
          </a:p>
        </p:txBody>
      </p:sp>
    </p:spTree>
    <p:extLst>
      <p:ext uri="{BB962C8B-B14F-4D97-AF65-F5344CB8AC3E}">
        <p14:creationId xmlns:p14="http://schemas.microsoft.com/office/powerpoint/2010/main" val="216529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321624-B4C8-1828-BC4D-AEC16D8D157A}"/>
              </a:ext>
            </a:extLst>
          </p:cNvPr>
          <p:cNvSpPr>
            <a:spLocks noGrp="1"/>
          </p:cNvSpPr>
          <p:nvPr>
            <p:ph type="title"/>
          </p:nvPr>
        </p:nvSpPr>
        <p:spPr>
          <a:xfrm>
            <a:off x="4519388" y="1782273"/>
            <a:ext cx="2896038" cy="1325563"/>
          </a:xfrm>
        </p:spPr>
        <p:txBody>
          <a:bodyPr/>
          <a:lstStyle/>
          <a:p>
            <a:r>
              <a:rPr lang="en-IN" b="1" dirty="0"/>
              <a:t>Flowcharts</a:t>
            </a:r>
          </a:p>
        </p:txBody>
      </p:sp>
      <p:pic>
        <p:nvPicPr>
          <p:cNvPr id="14" name="Content Placeholder 13">
            <a:extLst>
              <a:ext uri="{FF2B5EF4-FFF2-40B4-BE49-F238E27FC236}">
                <a16:creationId xmlns:a16="http://schemas.microsoft.com/office/drawing/2014/main" id="{5D0E47AE-2722-0247-DCE3-D8D59D1A54FC}"/>
              </a:ext>
            </a:extLst>
          </p:cNvPr>
          <p:cNvPicPr>
            <a:picLocks noGrp="1" noChangeAspect="1"/>
          </p:cNvPicPr>
          <p:nvPr>
            <p:ph sz="half" idx="1"/>
          </p:nvPr>
        </p:nvPicPr>
        <p:blipFill>
          <a:blip r:embed="rId2"/>
          <a:srcRect/>
          <a:stretch/>
        </p:blipFill>
        <p:spPr>
          <a:xfrm>
            <a:off x="1403974" y="299141"/>
            <a:ext cx="1780311" cy="6219825"/>
          </a:xfrm>
        </p:spPr>
      </p:pic>
      <p:pic>
        <p:nvPicPr>
          <p:cNvPr id="16" name="Content Placeholder 15">
            <a:extLst>
              <a:ext uri="{FF2B5EF4-FFF2-40B4-BE49-F238E27FC236}">
                <a16:creationId xmlns:a16="http://schemas.microsoft.com/office/drawing/2014/main" id="{12F7B2D8-1B6A-8ECB-FBE3-F1D62CD60894}"/>
              </a:ext>
            </a:extLst>
          </p:cNvPr>
          <p:cNvPicPr>
            <a:picLocks noGrp="1" noChangeAspect="1"/>
          </p:cNvPicPr>
          <p:nvPr>
            <p:ph sz="half" idx="2"/>
          </p:nvPr>
        </p:nvPicPr>
        <p:blipFill>
          <a:blip r:embed="rId3"/>
          <a:srcRect/>
          <a:stretch/>
        </p:blipFill>
        <p:spPr>
          <a:xfrm>
            <a:off x="8750529" y="299141"/>
            <a:ext cx="1780311" cy="6179933"/>
          </a:xfrm>
        </p:spPr>
      </p:pic>
      <p:sp>
        <p:nvSpPr>
          <p:cNvPr id="4" name="Footer Placeholder 3">
            <a:extLst>
              <a:ext uri="{FF2B5EF4-FFF2-40B4-BE49-F238E27FC236}">
                <a16:creationId xmlns:a16="http://schemas.microsoft.com/office/drawing/2014/main" id="{5A2C1986-491A-8AD5-EFB3-ACD73C74BC4B}"/>
              </a:ext>
            </a:extLst>
          </p:cNvPr>
          <p:cNvSpPr>
            <a:spLocks noGrp="1"/>
          </p:cNvSpPr>
          <p:nvPr>
            <p:ph type="ftr" sz="quarter" idx="11"/>
          </p:nvPr>
        </p:nvSpPr>
        <p:spPr/>
        <p:txBody>
          <a:bodyPr/>
          <a:lstStyle/>
          <a:p>
            <a:r>
              <a:rPr lang="en-IN" dirty="0"/>
              <a:t>S24-OPER8151  	GROUP-1 </a:t>
            </a:r>
          </a:p>
        </p:txBody>
      </p:sp>
      <p:sp>
        <p:nvSpPr>
          <p:cNvPr id="2" name="TextBox 1">
            <a:extLst>
              <a:ext uri="{FF2B5EF4-FFF2-40B4-BE49-F238E27FC236}">
                <a16:creationId xmlns:a16="http://schemas.microsoft.com/office/drawing/2014/main" id="{AD00A453-7061-A9AC-43E0-B4855DB70ECF}"/>
              </a:ext>
            </a:extLst>
          </p:cNvPr>
          <p:cNvSpPr txBox="1"/>
          <p:nvPr/>
        </p:nvSpPr>
        <p:spPr>
          <a:xfrm>
            <a:off x="4519388" y="3736258"/>
            <a:ext cx="2894135" cy="1200329"/>
          </a:xfrm>
          <a:prstGeom prst="rect">
            <a:avLst/>
          </a:prstGeom>
          <a:noFill/>
        </p:spPr>
        <p:txBody>
          <a:bodyPr wrap="square" rtlCol="0">
            <a:spAutoFit/>
          </a:bodyPr>
          <a:lstStyle/>
          <a:p>
            <a:r>
              <a:rPr lang="en-IN" sz="1800" kern="0" dirty="0">
                <a:effectLst/>
                <a:latin typeface="Times New Roman" panose="02020603050405020304" pitchFamily="18" charset="0"/>
                <a:ea typeface="Times New Roman" panose="02020603050405020304" pitchFamily="18" charset="0"/>
              </a:rPr>
              <a:t>Here, we can observe that steps 3, 5 &amp; 8 in Advanced model are additional when comparing to classic model. </a:t>
            </a:r>
            <a:endParaRPr lang="en-IN" dirty="0"/>
          </a:p>
        </p:txBody>
      </p:sp>
    </p:spTree>
    <p:extLst>
      <p:ext uri="{BB962C8B-B14F-4D97-AF65-F5344CB8AC3E}">
        <p14:creationId xmlns:p14="http://schemas.microsoft.com/office/powerpoint/2010/main" val="272254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 name="Title 7">
            <a:extLst>
              <a:ext uri="{FF2B5EF4-FFF2-40B4-BE49-F238E27FC236}">
                <a16:creationId xmlns:a16="http://schemas.microsoft.com/office/drawing/2014/main" id="{309552B4-64EC-CEB6-CBA3-FD2C94AD171F}"/>
              </a:ext>
            </a:extLst>
          </p:cNvPr>
          <p:cNvSpPr>
            <a:spLocks noGrp="1"/>
          </p:cNvSpPr>
          <p:nvPr>
            <p:ph type="title"/>
          </p:nvPr>
        </p:nvSpPr>
        <p:spPr>
          <a:xfrm>
            <a:off x="804672" y="457200"/>
            <a:ext cx="10579608" cy="1188720"/>
          </a:xfrm>
        </p:spPr>
        <p:txBody>
          <a:bodyPr>
            <a:normAutofit/>
          </a:bodyPr>
          <a:lstStyle/>
          <a:p>
            <a:r>
              <a:rPr lang="en-IN" sz="4000">
                <a:solidFill>
                  <a:schemeClr val="tx2"/>
                </a:solidFill>
              </a:rPr>
              <a:t>Problems and Solutions</a:t>
            </a:r>
          </a:p>
        </p:txBody>
      </p:sp>
      <p:grpSp>
        <p:nvGrpSpPr>
          <p:cNvPr id="31" name="Group 30">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20" name="Freeform: Shape 19">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26" name="Freeform: Shape 25">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Footer Placeholder 6">
            <a:extLst>
              <a:ext uri="{FF2B5EF4-FFF2-40B4-BE49-F238E27FC236}">
                <a16:creationId xmlns:a16="http://schemas.microsoft.com/office/drawing/2014/main" id="{C4518A5B-5018-9AD2-5516-84A33B09312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t>S24-OPER8151 	 GROUP-1 </a:t>
            </a:r>
          </a:p>
        </p:txBody>
      </p:sp>
      <p:graphicFrame>
        <p:nvGraphicFramePr>
          <p:cNvPr id="10" name="Content Placeholder 9">
            <a:extLst>
              <a:ext uri="{FF2B5EF4-FFF2-40B4-BE49-F238E27FC236}">
                <a16:creationId xmlns:a16="http://schemas.microsoft.com/office/drawing/2014/main" id="{14205448-7D4F-FDE0-5AD7-4C1D3BAADD5F}"/>
              </a:ext>
            </a:extLst>
          </p:cNvPr>
          <p:cNvGraphicFramePr>
            <a:graphicFrameLocks noGrp="1"/>
          </p:cNvGraphicFramePr>
          <p:nvPr>
            <p:ph idx="1"/>
            <p:extLst>
              <p:ext uri="{D42A27DB-BD31-4B8C-83A1-F6EECF244321}">
                <p14:modId xmlns:p14="http://schemas.microsoft.com/office/powerpoint/2010/main" val="398121134"/>
              </p:ext>
            </p:extLst>
          </p:nvPr>
        </p:nvGraphicFramePr>
        <p:xfrm>
          <a:off x="1073426" y="2778498"/>
          <a:ext cx="10082255" cy="3129807"/>
        </p:xfrm>
        <a:graphic>
          <a:graphicData uri="http://schemas.openxmlformats.org/drawingml/2006/table">
            <a:tbl>
              <a:tblPr firstRow="1" firstCol="1" bandRow="1"/>
              <a:tblGrid>
                <a:gridCol w="5922977">
                  <a:extLst>
                    <a:ext uri="{9D8B030D-6E8A-4147-A177-3AD203B41FA5}">
                      <a16:colId xmlns:a16="http://schemas.microsoft.com/office/drawing/2014/main" val="813190169"/>
                    </a:ext>
                  </a:extLst>
                </a:gridCol>
                <a:gridCol w="4159278">
                  <a:extLst>
                    <a:ext uri="{9D8B030D-6E8A-4147-A177-3AD203B41FA5}">
                      <a16:colId xmlns:a16="http://schemas.microsoft.com/office/drawing/2014/main" val="4209250351"/>
                    </a:ext>
                  </a:extLst>
                </a:gridCol>
              </a:tblGrid>
              <a:tr h="421350">
                <a:tc>
                  <a:txBody>
                    <a:bodyPr/>
                    <a:lstStyle/>
                    <a:p>
                      <a:pPr marL="0" marR="0" algn="l" fontAlgn="ctr">
                        <a:lnSpc>
                          <a:spcPct val="107000"/>
                        </a:lnSpc>
                        <a:spcBef>
                          <a:spcPts val="0"/>
                        </a:spcBef>
                        <a:spcAft>
                          <a:spcPts val="0"/>
                        </a:spcAft>
                      </a:pPr>
                      <a:r>
                        <a:rPr lang="en-IN" sz="21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Problems </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ctr">
                        <a:lnSpc>
                          <a:spcPct val="107000"/>
                        </a:lnSpc>
                        <a:spcBef>
                          <a:spcPts val="0"/>
                        </a:spcBef>
                        <a:spcAft>
                          <a:spcPts val="0"/>
                        </a:spcAft>
                      </a:pPr>
                      <a:r>
                        <a:rPr lang="en-IN" sz="21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Techniques</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1707261"/>
                  </a:ext>
                </a:extLst>
              </a:tr>
              <a:tr h="421350">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Inconsistent Quality and Variability in Performance</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Six Sigma - DMAIC Reasoning</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4748451"/>
                  </a:ext>
                </a:extLst>
              </a:tr>
              <a:tr h="762369">
                <a:tc>
                  <a:txBody>
                    <a:bodyPr/>
                    <a:lstStyle/>
                    <a:p>
                      <a:pPr marL="0" marR="0" algn="l" fontAlgn="ctr">
                        <a:lnSpc>
                          <a:spcPct val="107000"/>
                        </a:lnSpc>
                        <a:spcBef>
                          <a:spcPts val="0"/>
                        </a:spcBef>
                        <a:spcAft>
                          <a:spcPts val="0"/>
                        </a:spcAft>
                      </a:pPr>
                      <a:r>
                        <a:rPr lang="en-IN" sz="2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Lack of Process Documentation and Standard Operating Procedures (SOPs)</a:t>
                      </a:r>
                      <a:endParaRPr lang="en-IN" sz="3100" b="0" i="0" u="none" strike="noStrike" dirty="0">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Control Chart</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7309789"/>
                  </a:ext>
                </a:extLst>
              </a:tr>
              <a:tr h="762369">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Inefficient Order and Inventory Management</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Digital Order Management System (incorporating SIPOC) Reasoning</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9317022"/>
                  </a:ext>
                </a:extLst>
              </a:tr>
              <a:tr h="762369">
                <a:tc>
                  <a:txBody>
                    <a:bodyPr/>
                    <a:lstStyle/>
                    <a:p>
                      <a:pPr marL="0" marR="0" algn="l" fontAlgn="ctr">
                        <a:lnSpc>
                          <a:spcPct val="107000"/>
                        </a:lnSpc>
                        <a:spcBef>
                          <a:spcPts val="0"/>
                        </a:spcBef>
                        <a:spcAft>
                          <a:spcPts val="0"/>
                        </a:spcAft>
                      </a:pPr>
                      <a:r>
                        <a:rPr lang="en-IN" sz="2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Inadequate Performance Tracking and Feedback Mechanism </a:t>
                      </a:r>
                      <a:endParaRPr lang="en-IN" sz="3100" b="0" i="0" u="none" strike="noStrike">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ctr">
                        <a:lnSpc>
                          <a:spcPct val="107000"/>
                        </a:lnSpc>
                        <a:spcBef>
                          <a:spcPts val="0"/>
                        </a:spcBef>
                        <a:spcAft>
                          <a:spcPts val="0"/>
                        </a:spcAft>
                      </a:pPr>
                      <a:r>
                        <a:rPr lang="en-IN" sz="2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Balanced Scorecard (BSC) Reasoning</a:t>
                      </a:r>
                      <a:endParaRPr lang="en-IN" sz="3100" b="0" i="0" u="none" strike="noStrike" dirty="0">
                        <a:effectLst/>
                        <a:latin typeface="Arial" panose="020B0604020202020204" pitchFamily="34" charset="0"/>
                      </a:endParaRPr>
                    </a:p>
                  </a:txBody>
                  <a:tcPr marL="119500" marR="119500" marT="165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5341035"/>
                  </a:ext>
                </a:extLst>
              </a:tr>
            </a:tbl>
          </a:graphicData>
        </a:graphic>
      </p:graphicFrame>
    </p:spTree>
    <p:extLst>
      <p:ext uri="{BB962C8B-B14F-4D97-AF65-F5344CB8AC3E}">
        <p14:creationId xmlns:p14="http://schemas.microsoft.com/office/powerpoint/2010/main" val="22608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96452-9230-C9A0-5207-B0534C6F9FB7}"/>
              </a:ext>
            </a:extLst>
          </p:cNvPr>
          <p:cNvSpPr>
            <a:spLocks noGrp="1"/>
          </p:cNvSpPr>
          <p:nvPr>
            <p:ph type="title"/>
          </p:nvPr>
        </p:nvSpPr>
        <p:spPr>
          <a:xfrm>
            <a:off x="838199" y="365126"/>
            <a:ext cx="11037425" cy="1306440"/>
          </a:xfrm>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Inconsistent Quality and Variability in Performance – Six Sigma DMAIC </a:t>
            </a:r>
            <a:endParaRPr lang="en-IN" sz="4000" dirty="0"/>
          </a:p>
        </p:txBody>
      </p:sp>
      <p:sp>
        <p:nvSpPr>
          <p:cNvPr id="6" name="Text Placeholder 2">
            <a:extLst>
              <a:ext uri="{FF2B5EF4-FFF2-40B4-BE49-F238E27FC236}">
                <a16:creationId xmlns:a16="http://schemas.microsoft.com/office/drawing/2014/main" id="{84485D52-89FB-5227-DA15-3BABC4DF027F}"/>
              </a:ext>
            </a:extLst>
          </p:cNvPr>
          <p:cNvSpPr>
            <a:spLocks noGrp="1"/>
          </p:cNvSpPr>
          <p:nvPr>
            <p:ph idx="1"/>
          </p:nvPr>
        </p:nvSpPr>
        <p:spPr>
          <a:xfrm>
            <a:off x="838200" y="1825625"/>
            <a:ext cx="6814930" cy="4301437"/>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90000"/>
              </a:lnSpc>
              <a:spcBef>
                <a:spcPts val="0"/>
              </a:spcBef>
              <a:spcAft>
                <a:spcPts val="0"/>
              </a:spcAft>
              <a:buFont typeface="Wingdings" panose="05000000000000000000" pitchFamily="2" charset="2"/>
              <a:buChar char="q"/>
            </a:pPr>
            <a:r>
              <a:rPr lang="en-US" sz="1600" b="1" dirty="0">
                <a:solidFill>
                  <a:schemeClr val="accent4"/>
                </a:solidFill>
              </a:rPr>
              <a:t>Define Phase </a:t>
            </a:r>
          </a:p>
          <a:p>
            <a:pPr marL="0" indent="0">
              <a:lnSpc>
                <a:spcPct val="90000"/>
              </a:lnSpc>
              <a:spcBef>
                <a:spcPts val="0"/>
              </a:spcBef>
              <a:spcAft>
                <a:spcPts val="0"/>
              </a:spcAft>
              <a:buNone/>
            </a:pPr>
            <a:r>
              <a:rPr lang="en-US" sz="1600" dirty="0"/>
              <a:t>• Problem: Inconsistent quality and performance variability in paper airplanes.</a:t>
            </a:r>
          </a:p>
          <a:p>
            <a:pPr marL="0" indent="0">
              <a:lnSpc>
                <a:spcPct val="90000"/>
              </a:lnSpc>
              <a:spcBef>
                <a:spcPts val="0"/>
              </a:spcBef>
              <a:spcAft>
                <a:spcPts val="0"/>
              </a:spcAft>
              <a:buNone/>
            </a:pPr>
            <a:r>
              <a:rPr lang="en-US" sz="1600" dirty="0"/>
              <a:t>• Objective: Reduce variability in flight distances and improve overall quality.</a:t>
            </a:r>
          </a:p>
          <a:p>
            <a:pPr>
              <a:lnSpc>
                <a:spcPct val="90000"/>
              </a:lnSpc>
              <a:spcBef>
                <a:spcPts val="0"/>
              </a:spcBef>
              <a:spcAft>
                <a:spcPts val="0"/>
              </a:spcAft>
              <a:buFont typeface="Wingdings" panose="05000000000000000000" pitchFamily="2" charset="2"/>
              <a:buChar char="q"/>
            </a:pPr>
            <a:r>
              <a:rPr lang="en-US" sz="1600" b="1" dirty="0">
                <a:solidFill>
                  <a:schemeClr val="accent4"/>
                </a:solidFill>
              </a:rPr>
              <a:t>Measure</a:t>
            </a:r>
          </a:p>
          <a:p>
            <a:pPr marL="0" indent="0">
              <a:lnSpc>
                <a:spcPct val="90000"/>
              </a:lnSpc>
              <a:spcBef>
                <a:spcPts val="0"/>
              </a:spcBef>
              <a:spcAft>
                <a:spcPts val="0"/>
              </a:spcAft>
              <a:buNone/>
            </a:pPr>
            <a:r>
              <a:rPr lang="en-US" sz="1600" dirty="0"/>
              <a:t>• Collect data on flight distances and defect rates.</a:t>
            </a:r>
          </a:p>
          <a:p>
            <a:pPr marL="0" indent="0">
              <a:lnSpc>
                <a:spcPct val="90000"/>
              </a:lnSpc>
              <a:spcBef>
                <a:spcPts val="0"/>
              </a:spcBef>
              <a:spcAft>
                <a:spcPts val="0"/>
              </a:spcAft>
              <a:buNone/>
            </a:pPr>
            <a:r>
              <a:rPr lang="en-US" sz="1600" dirty="0"/>
              <a:t>• Establish baseline metrics and visualize data using control charts.</a:t>
            </a:r>
          </a:p>
          <a:p>
            <a:pPr>
              <a:lnSpc>
                <a:spcPct val="90000"/>
              </a:lnSpc>
              <a:spcBef>
                <a:spcPts val="0"/>
              </a:spcBef>
              <a:spcAft>
                <a:spcPts val="0"/>
              </a:spcAft>
              <a:buFont typeface="Wingdings" panose="05000000000000000000" pitchFamily="2" charset="2"/>
              <a:buChar char="q"/>
            </a:pPr>
            <a:r>
              <a:rPr lang="en-US" sz="1600" b="1" dirty="0">
                <a:solidFill>
                  <a:schemeClr val="accent4"/>
                </a:solidFill>
              </a:rPr>
              <a:t>Analyze</a:t>
            </a:r>
          </a:p>
          <a:p>
            <a:pPr marL="0" indent="0">
              <a:lnSpc>
                <a:spcPct val="90000"/>
              </a:lnSpc>
              <a:spcBef>
                <a:spcPts val="0"/>
              </a:spcBef>
              <a:spcAft>
                <a:spcPts val="0"/>
              </a:spcAft>
              <a:buNone/>
            </a:pPr>
            <a:r>
              <a:rPr lang="en-US" sz="1600" dirty="0"/>
              <a:t>• Conduct RCA to identify root causes of variability (e.g., folding techniques, paper quality).</a:t>
            </a:r>
          </a:p>
          <a:p>
            <a:pPr marL="0" indent="0">
              <a:lnSpc>
                <a:spcPct val="90000"/>
              </a:lnSpc>
              <a:spcBef>
                <a:spcPts val="0"/>
              </a:spcBef>
              <a:spcAft>
                <a:spcPts val="0"/>
              </a:spcAft>
              <a:buNone/>
            </a:pPr>
            <a:r>
              <a:rPr lang="en-US" sz="1600" dirty="0"/>
              <a:t>• Use tools like fishbone diagrams to map out potential causes.</a:t>
            </a:r>
          </a:p>
          <a:p>
            <a:pPr>
              <a:lnSpc>
                <a:spcPct val="90000"/>
              </a:lnSpc>
              <a:spcBef>
                <a:spcPts val="0"/>
              </a:spcBef>
              <a:spcAft>
                <a:spcPts val="0"/>
              </a:spcAft>
              <a:buFont typeface="Wingdings" panose="05000000000000000000" pitchFamily="2" charset="2"/>
              <a:buChar char="q"/>
            </a:pPr>
            <a:r>
              <a:rPr lang="en-US" sz="1600" b="1" dirty="0">
                <a:solidFill>
                  <a:schemeClr val="accent4"/>
                </a:solidFill>
              </a:rPr>
              <a:t>Improve</a:t>
            </a:r>
          </a:p>
          <a:p>
            <a:pPr marL="0" indent="0">
              <a:lnSpc>
                <a:spcPct val="90000"/>
              </a:lnSpc>
              <a:spcBef>
                <a:spcPts val="0"/>
              </a:spcBef>
              <a:spcAft>
                <a:spcPts val="0"/>
              </a:spcAft>
              <a:buNone/>
            </a:pPr>
            <a:r>
              <a:rPr lang="en-US" sz="1600" dirty="0"/>
              <a:t>• Implement standardized folding techniques.</a:t>
            </a:r>
          </a:p>
          <a:p>
            <a:pPr marL="0" indent="0">
              <a:lnSpc>
                <a:spcPct val="90000"/>
              </a:lnSpc>
              <a:spcBef>
                <a:spcPts val="0"/>
              </a:spcBef>
              <a:spcAft>
                <a:spcPts val="0"/>
              </a:spcAft>
              <a:buNone/>
            </a:pPr>
            <a:r>
              <a:rPr lang="en-US" sz="1600" dirty="0"/>
              <a:t>• Source higher-quality paper.</a:t>
            </a:r>
          </a:p>
          <a:p>
            <a:pPr marL="0" indent="0">
              <a:lnSpc>
                <a:spcPct val="90000"/>
              </a:lnSpc>
              <a:spcBef>
                <a:spcPts val="0"/>
              </a:spcBef>
              <a:spcAft>
                <a:spcPts val="0"/>
              </a:spcAft>
              <a:buNone/>
            </a:pPr>
            <a:r>
              <a:rPr lang="en-US" sz="1600" dirty="0"/>
              <a:t>•Test solutions on a small scale and refine as needed.</a:t>
            </a:r>
          </a:p>
          <a:p>
            <a:pPr>
              <a:lnSpc>
                <a:spcPct val="90000"/>
              </a:lnSpc>
              <a:spcBef>
                <a:spcPts val="0"/>
              </a:spcBef>
              <a:spcAft>
                <a:spcPts val="0"/>
              </a:spcAft>
              <a:buFont typeface="Wingdings" panose="05000000000000000000" pitchFamily="2" charset="2"/>
              <a:buChar char="q"/>
            </a:pPr>
            <a:r>
              <a:rPr lang="en-US" sz="1600" b="1" dirty="0">
                <a:solidFill>
                  <a:schemeClr val="accent4"/>
                </a:solidFill>
              </a:rPr>
              <a:t>Control</a:t>
            </a:r>
          </a:p>
          <a:p>
            <a:pPr marL="0" indent="0">
              <a:lnSpc>
                <a:spcPct val="90000"/>
              </a:lnSpc>
              <a:spcBef>
                <a:spcPts val="0"/>
              </a:spcBef>
              <a:spcAft>
                <a:spcPts val="0"/>
              </a:spcAft>
              <a:buNone/>
            </a:pPr>
            <a:r>
              <a:rPr lang="en-US" sz="1600" dirty="0"/>
              <a:t>• Continuously monitor performance using control charts.</a:t>
            </a:r>
          </a:p>
          <a:p>
            <a:pPr marL="0" indent="0">
              <a:lnSpc>
                <a:spcPct val="90000"/>
              </a:lnSpc>
              <a:spcBef>
                <a:spcPts val="0"/>
              </a:spcBef>
              <a:spcAft>
                <a:spcPts val="0"/>
              </a:spcAft>
              <a:buNone/>
            </a:pPr>
            <a:r>
              <a:rPr lang="en-US" sz="1600" dirty="0"/>
              <a:t>• Update SOPs and conduct regular training sessions to maintain standards.</a:t>
            </a:r>
          </a:p>
          <a:p>
            <a:pPr>
              <a:lnSpc>
                <a:spcPct val="90000"/>
              </a:lnSpc>
              <a:buFont typeface="Wingdings" panose="05000000000000000000" pitchFamily="2" charset="2"/>
              <a:buChar char="q"/>
            </a:pPr>
            <a:endParaRPr lang="en-US" sz="1600" dirty="0"/>
          </a:p>
          <a:p>
            <a:pPr>
              <a:lnSpc>
                <a:spcPct val="90000"/>
              </a:lnSpc>
            </a:pPr>
            <a:endParaRPr lang="en-US" sz="1600" dirty="0"/>
          </a:p>
        </p:txBody>
      </p:sp>
      <p:pic>
        <p:nvPicPr>
          <p:cNvPr id="2052" name="Picture 4" descr="A diagram of a process&#10;&#10;Description automatically generated">
            <a:extLst>
              <a:ext uri="{FF2B5EF4-FFF2-40B4-BE49-F238E27FC236}">
                <a16:creationId xmlns:a16="http://schemas.microsoft.com/office/drawing/2014/main" id="{086C38B1-0F1D-2305-4A93-CB78D474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33" r="111" b="-3"/>
          <a:stretch/>
        </p:blipFill>
        <p:spPr bwMode="auto">
          <a:xfrm>
            <a:off x="7812446" y="1276928"/>
            <a:ext cx="4376505" cy="485013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1B98AB1-BC02-7D70-D860-F7C378E432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dirty="0"/>
              <a:t>S24-OPER8151  	GROUP-1 </a:t>
            </a:r>
          </a:p>
        </p:txBody>
      </p:sp>
      <p:sp>
        <p:nvSpPr>
          <p:cNvPr id="3" name="TextBox 2">
            <a:extLst>
              <a:ext uri="{FF2B5EF4-FFF2-40B4-BE49-F238E27FC236}">
                <a16:creationId xmlns:a16="http://schemas.microsoft.com/office/drawing/2014/main" id="{A5F112A9-FA0C-2AD9-C36D-F4221FAE8A41}"/>
              </a:ext>
            </a:extLst>
          </p:cNvPr>
          <p:cNvSpPr txBox="1"/>
          <p:nvPr/>
        </p:nvSpPr>
        <p:spPr>
          <a:xfrm>
            <a:off x="7736305" y="6414882"/>
            <a:ext cx="3513323" cy="376385"/>
          </a:xfrm>
          <a:prstGeom prst="rect">
            <a:avLst/>
          </a:prstGeom>
          <a:noFill/>
        </p:spPr>
        <p:txBody>
          <a:bodyPr wrap="square" rtlCol="0">
            <a:spAutoFit/>
          </a:bodyPr>
          <a:lstStyle/>
          <a:p>
            <a:pPr marL="0" marR="0" algn="just">
              <a:lnSpc>
                <a:spcPct val="107000"/>
              </a:lnSpc>
              <a:spcBef>
                <a:spcPts val="0"/>
              </a:spcBef>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(Conestoga College, 2024c, p. 13)</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5099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F73A4D-169F-594D-35D2-B1E77FD48065}"/>
              </a:ext>
            </a:extLst>
          </p:cNvPr>
          <p:cNvSpPr>
            <a:spLocks noGrp="1"/>
          </p:cNvSpPr>
          <p:nvPr>
            <p:ph type="ftr" sz="quarter" idx="11"/>
          </p:nvPr>
        </p:nvSpPr>
        <p:spPr/>
        <p:txBody>
          <a:bodyPr/>
          <a:lstStyle/>
          <a:p>
            <a:r>
              <a:rPr lang="en-IN"/>
              <a:t>S24-OPER8151  	GROUP-1 </a:t>
            </a:r>
            <a:endParaRPr lang="en-IN" dirty="0"/>
          </a:p>
        </p:txBody>
      </p:sp>
      <p:sp>
        <p:nvSpPr>
          <p:cNvPr id="5" name="Title 1">
            <a:extLst>
              <a:ext uri="{FF2B5EF4-FFF2-40B4-BE49-F238E27FC236}">
                <a16:creationId xmlns:a16="http://schemas.microsoft.com/office/drawing/2014/main" id="{337AFD04-0F3A-31DB-4444-4140C5C2A744}"/>
              </a:ext>
            </a:extLst>
          </p:cNvPr>
          <p:cNvSpPr>
            <a:spLocks noGrp="1"/>
          </p:cNvSpPr>
          <p:nvPr>
            <p:ph type="title"/>
          </p:nvPr>
        </p:nvSpPr>
        <p:spPr>
          <a:xfrm>
            <a:off x="838200" y="365125"/>
            <a:ext cx="10515600" cy="1325563"/>
          </a:xfrm>
        </p:spPr>
        <p:txBody>
          <a:bodyPr>
            <a:normAutofit fontScale="90000"/>
          </a:bodyPr>
          <a:lstStyle/>
          <a:p>
            <a:r>
              <a:rPr lang="en-IN" sz="4400" b="1" i="0" u="none" strike="noStrike">
                <a:effectLst/>
                <a:latin typeface="Calibri" panose="020F0502020204030204" pitchFamily="34" charset="0"/>
                <a:ea typeface="Calibri" panose="020F0502020204030204" pitchFamily="34" charset="0"/>
                <a:cs typeface="Calibri" panose="020F0502020204030204" pitchFamily="34" charset="0"/>
              </a:rPr>
              <a:t>Lack of Process Documentation and Standard Operating Procedures (SOPs) – Control Chart</a:t>
            </a:r>
            <a:endParaRPr lang="en-IN" b="1" dirty="0"/>
          </a:p>
        </p:txBody>
      </p:sp>
      <p:graphicFrame>
        <p:nvGraphicFramePr>
          <p:cNvPr id="2" name="Content Placeholder 1">
            <a:extLst>
              <a:ext uri="{FF2B5EF4-FFF2-40B4-BE49-F238E27FC236}">
                <a16:creationId xmlns:a16="http://schemas.microsoft.com/office/drawing/2014/main" id="{00000000-0008-0000-0000-0000030C0000}"/>
              </a:ext>
            </a:extLst>
          </p:cNvPr>
          <p:cNvGraphicFramePr>
            <a:graphicFrameLocks noGrp="1"/>
          </p:cNvGraphicFramePr>
          <p:nvPr>
            <p:ph idx="1"/>
            <p:extLst>
              <p:ext uri="{D42A27DB-BD31-4B8C-83A1-F6EECF244321}">
                <p14:modId xmlns:p14="http://schemas.microsoft.com/office/powerpoint/2010/main" val="57773665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81D5EA70-BB97-1510-F580-5CEFDD458DE3}"/>
              </a:ext>
            </a:extLst>
          </p:cNvPr>
          <p:cNvSpPr txBox="1"/>
          <p:nvPr/>
        </p:nvSpPr>
        <p:spPr>
          <a:xfrm>
            <a:off x="7511716" y="6176963"/>
            <a:ext cx="4680284" cy="923330"/>
          </a:xfrm>
          <a:prstGeom prst="rect">
            <a:avLst/>
          </a:prstGeom>
          <a:noFill/>
        </p:spPr>
        <p:txBody>
          <a:bodyPr wrap="square" rtlCol="0">
            <a:spAutoFit/>
          </a:bodyPr>
          <a:lstStyle/>
          <a:p>
            <a:pPr algn="r"/>
            <a:r>
              <a:rPr lang="en-IN" sz="1800" kern="100" dirty="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(Conestoga College, 2024d, p. 30) (Vertex42.com, 2024, p. 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07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6A728F-C72B-F17C-518E-AD1E0F2958D9}"/>
              </a:ext>
            </a:extLst>
          </p:cNvPr>
          <p:cNvSpPr>
            <a:spLocks noGrp="1"/>
          </p:cNvSpPr>
          <p:nvPr>
            <p:ph type="ftr" sz="quarter" idx="11"/>
          </p:nvPr>
        </p:nvSpPr>
        <p:spPr>
          <a:xfrm>
            <a:off x="3793075" y="96421"/>
            <a:ext cx="4114800" cy="365125"/>
          </a:xfrm>
        </p:spPr>
        <p:txBody>
          <a:bodyPr/>
          <a:lstStyle/>
          <a:p>
            <a:r>
              <a:rPr lang="en-IN" dirty="0"/>
              <a:t>S24-OPER8151  	GROUP-1 </a:t>
            </a:r>
          </a:p>
        </p:txBody>
      </p:sp>
      <p:grpSp>
        <p:nvGrpSpPr>
          <p:cNvPr id="5" name="Group 4">
            <a:extLst>
              <a:ext uri="{FF2B5EF4-FFF2-40B4-BE49-F238E27FC236}">
                <a16:creationId xmlns:a16="http://schemas.microsoft.com/office/drawing/2014/main" id="{C429B1F6-C497-4B5F-B13E-9CCA56D440F5}"/>
              </a:ext>
            </a:extLst>
          </p:cNvPr>
          <p:cNvGrpSpPr/>
          <p:nvPr/>
        </p:nvGrpSpPr>
        <p:grpSpPr>
          <a:xfrm>
            <a:off x="1184417" y="1862972"/>
            <a:ext cx="10041827" cy="4841586"/>
            <a:chOff x="516793" y="1863969"/>
            <a:chExt cx="11158415" cy="4605487"/>
          </a:xfrm>
        </p:grpSpPr>
        <p:sp>
          <p:nvSpPr>
            <p:cNvPr id="6" name="Rectangle 5">
              <a:extLst>
                <a:ext uri="{FF2B5EF4-FFF2-40B4-BE49-F238E27FC236}">
                  <a16:creationId xmlns:a16="http://schemas.microsoft.com/office/drawing/2014/main" id="{6F2E6B81-981C-4F34-9414-77682EA1BBAC}"/>
                </a:ext>
              </a:extLst>
            </p:cNvPr>
            <p:cNvSpPr/>
            <p:nvPr/>
          </p:nvSpPr>
          <p:spPr>
            <a:xfrm>
              <a:off x="516793" y="2743200"/>
              <a:ext cx="1978757" cy="249555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Roboto" panose="02000000000000000000" pitchFamily="2" charset="0"/>
                <a:ea typeface="Roboto" panose="02000000000000000000" pitchFamily="2" charset="0"/>
              </a:endParaRPr>
            </a:p>
          </p:txBody>
        </p:sp>
        <p:sp>
          <p:nvSpPr>
            <p:cNvPr id="7" name="Rectangle 6">
              <a:extLst>
                <a:ext uri="{FF2B5EF4-FFF2-40B4-BE49-F238E27FC236}">
                  <a16:creationId xmlns:a16="http://schemas.microsoft.com/office/drawing/2014/main" id="{CA3B34CD-FDDE-480A-969A-57C14361AAE6}"/>
                </a:ext>
              </a:extLst>
            </p:cNvPr>
            <p:cNvSpPr/>
            <p:nvPr/>
          </p:nvSpPr>
          <p:spPr>
            <a:xfrm>
              <a:off x="2579339" y="2743200"/>
              <a:ext cx="2149823" cy="2495550"/>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Roboto" panose="02000000000000000000" pitchFamily="2" charset="0"/>
                <a:ea typeface="Roboto" panose="02000000000000000000" pitchFamily="2" charset="0"/>
              </a:endParaRPr>
            </a:p>
          </p:txBody>
        </p:sp>
        <p:sp>
          <p:nvSpPr>
            <p:cNvPr id="8" name="Freeform: Shape 7">
              <a:extLst>
                <a:ext uri="{FF2B5EF4-FFF2-40B4-BE49-F238E27FC236}">
                  <a16:creationId xmlns:a16="http://schemas.microsoft.com/office/drawing/2014/main" id="{A8D710DF-4EB7-4E42-8D89-D5273CCCABFD}"/>
                </a:ext>
              </a:extLst>
            </p:cNvPr>
            <p:cNvSpPr/>
            <p:nvPr/>
          </p:nvSpPr>
          <p:spPr>
            <a:xfrm>
              <a:off x="1137138" y="5247542"/>
              <a:ext cx="9730154" cy="956924"/>
            </a:xfrm>
            <a:custGeom>
              <a:avLst/>
              <a:gdLst>
                <a:gd name="connsiteX0" fmla="*/ 4618893 w 9730154"/>
                <a:gd name="connsiteY0" fmla="*/ 0 h 527539"/>
                <a:gd name="connsiteX1" fmla="*/ 0 w 9730154"/>
                <a:gd name="connsiteY1" fmla="*/ 527539 h 527539"/>
                <a:gd name="connsiteX2" fmla="*/ 9730154 w 9730154"/>
                <a:gd name="connsiteY2" fmla="*/ 527539 h 527539"/>
                <a:gd name="connsiteX3" fmla="*/ 4618893 w 9730154"/>
                <a:gd name="connsiteY3" fmla="*/ 0 h 527539"/>
                <a:gd name="connsiteX0" fmla="*/ 4618893 w 9730154"/>
                <a:gd name="connsiteY0" fmla="*/ 0 h 527539"/>
                <a:gd name="connsiteX1" fmla="*/ 0 w 9730154"/>
                <a:gd name="connsiteY1" fmla="*/ 527539 h 527539"/>
                <a:gd name="connsiteX2" fmla="*/ 9730154 w 9730154"/>
                <a:gd name="connsiteY2" fmla="*/ 527539 h 527539"/>
                <a:gd name="connsiteX3" fmla="*/ 4618893 w 9730154"/>
                <a:gd name="connsiteY3" fmla="*/ 0 h 527539"/>
                <a:gd name="connsiteX0" fmla="*/ 4618893 w 9730154"/>
                <a:gd name="connsiteY0" fmla="*/ 0 h 527539"/>
                <a:gd name="connsiteX1" fmla="*/ 0 w 9730154"/>
                <a:gd name="connsiteY1" fmla="*/ 527539 h 527539"/>
                <a:gd name="connsiteX2" fmla="*/ 9730154 w 9730154"/>
                <a:gd name="connsiteY2" fmla="*/ 527539 h 527539"/>
                <a:gd name="connsiteX3" fmla="*/ 4618893 w 9730154"/>
                <a:gd name="connsiteY3" fmla="*/ 0 h 527539"/>
                <a:gd name="connsiteX0" fmla="*/ 4618893 w 9730154"/>
                <a:gd name="connsiteY0" fmla="*/ 0 h 527539"/>
                <a:gd name="connsiteX1" fmla="*/ 0 w 9730154"/>
                <a:gd name="connsiteY1" fmla="*/ 527539 h 527539"/>
                <a:gd name="connsiteX2" fmla="*/ 9730154 w 9730154"/>
                <a:gd name="connsiteY2" fmla="*/ 527539 h 527539"/>
                <a:gd name="connsiteX3" fmla="*/ 4618893 w 9730154"/>
                <a:gd name="connsiteY3" fmla="*/ 0 h 527539"/>
                <a:gd name="connsiteX0" fmla="*/ 4622068 w 9730154"/>
                <a:gd name="connsiteY0" fmla="*/ 0 h 517242"/>
                <a:gd name="connsiteX1" fmla="*/ 0 w 9730154"/>
                <a:gd name="connsiteY1" fmla="*/ 517242 h 517242"/>
                <a:gd name="connsiteX2" fmla="*/ 9730154 w 9730154"/>
                <a:gd name="connsiteY2" fmla="*/ 517242 h 517242"/>
                <a:gd name="connsiteX3" fmla="*/ 4622068 w 9730154"/>
                <a:gd name="connsiteY3" fmla="*/ 0 h 517242"/>
                <a:gd name="connsiteX0" fmla="*/ 4622068 w 9730154"/>
                <a:gd name="connsiteY0" fmla="*/ 0 h 517242"/>
                <a:gd name="connsiteX1" fmla="*/ 0 w 9730154"/>
                <a:gd name="connsiteY1" fmla="*/ 517242 h 517242"/>
                <a:gd name="connsiteX2" fmla="*/ 9730154 w 9730154"/>
                <a:gd name="connsiteY2" fmla="*/ 517242 h 517242"/>
                <a:gd name="connsiteX3" fmla="*/ 4622068 w 9730154"/>
                <a:gd name="connsiteY3" fmla="*/ 0 h 517242"/>
                <a:gd name="connsiteX0" fmla="*/ 4622068 w 9730154"/>
                <a:gd name="connsiteY0" fmla="*/ 0 h 517242"/>
                <a:gd name="connsiteX1" fmla="*/ 0 w 9730154"/>
                <a:gd name="connsiteY1" fmla="*/ 517242 h 517242"/>
                <a:gd name="connsiteX2" fmla="*/ 9730154 w 9730154"/>
                <a:gd name="connsiteY2" fmla="*/ 517242 h 517242"/>
                <a:gd name="connsiteX3" fmla="*/ 4622068 w 9730154"/>
                <a:gd name="connsiteY3" fmla="*/ 0 h 517242"/>
                <a:gd name="connsiteX0" fmla="*/ 4622068 w 9730154"/>
                <a:gd name="connsiteY0" fmla="*/ 0 h 517242"/>
                <a:gd name="connsiteX1" fmla="*/ 0 w 9730154"/>
                <a:gd name="connsiteY1" fmla="*/ 517242 h 517242"/>
                <a:gd name="connsiteX2" fmla="*/ 9730154 w 9730154"/>
                <a:gd name="connsiteY2" fmla="*/ 517242 h 517242"/>
                <a:gd name="connsiteX3" fmla="*/ 4622068 w 9730154"/>
                <a:gd name="connsiteY3" fmla="*/ 0 h 517242"/>
              </a:gdLst>
              <a:ahLst/>
              <a:cxnLst>
                <a:cxn ang="0">
                  <a:pos x="connsiteX0" y="connsiteY0"/>
                </a:cxn>
                <a:cxn ang="0">
                  <a:pos x="connsiteX1" y="connsiteY1"/>
                </a:cxn>
                <a:cxn ang="0">
                  <a:pos x="connsiteX2" y="connsiteY2"/>
                </a:cxn>
                <a:cxn ang="0">
                  <a:pos x="connsiteX3" y="connsiteY3"/>
                </a:cxn>
              </a:cxnLst>
              <a:rect l="l" t="t" r="r" b="b"/>
              <a:pathLst>
                <a:path w="9730154" h="517242">
                  <a:moveTo>
                    <a:pt x="4622068" y="0"/>
                  </a:moveTo>
                  <a:cubicBezTo>
                    <a:pt x="3409039" y="118870"/>
                    <a:pt x="1540689" y="344828"/>
                    <a:pt x="0" y="517242"/>
                  </a:cubicBezTo>
                  <a:lnTo>
                    <a:pt x="9730154" y="517242"/>
                  </a:lnTo>
                  <a:cubicBezTo>
                    <a:pt x="8026400" y="341396"/>
                    <a:pt x="6306772" y="215318"/>
                    <a:pt x="4622068" y="0"/>
                  </a:cubicBezTo>
                  <a:close/>
                </a:path>
              </a:pathLst>
            </a:custGeom>
            <a:gradFill>
              <a:gsLst>
                <a:gs pos="0">
                  <a:schemeClr val="bg1"/>
                </a:gs>
                <a:gs pos="98000">
                  <a:schemeClr val="bg1">
                    <a:lumMod val="9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 name="Rectangle 8">
              <a:extLst>
                <a:ext uri="{FF2B5EF4-FFF2-40B4-BE49-F238E27FC236}">
                  <a16:creationId xmlns:a16="http://schemas.microsoft.com/office/drawing/2014/main" id="{EABEED4F-26B4-488B-B9FE-DD5C00151A8D}"/>
                </a:ext>
              </a:extLst>
            </p:cNvPr>
            <p:cNvSpPr/>
            <p:nvPr/>
          </p:nvSpPr>
          <p:spPr>
            <a:xfrm>
              <a:off x="4791946" y="2743200"/>
              <a:ext cx="2149823" cy="2495550"/>
            </a:xfrm>
            <a:prstGeom prst="rect">
              <a:avLst/>
            </a:prstGeom>
            <a:solidFill>
              <a:schemeClr val="bg1">
                <a:lumMod val="9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BA5A062D-C38E-4859-A4CF-2A07436BD01D}"/>
                </a:ext>
              </a:extLst>
            </p:cNvPr>
            <p:cNvSpPr/>
            <p:nvPr/>
          </p:nvSpPr>
          <p:spPr>
            <a:xfrm>
              <a:off x="7004557" y="2743200"/>
              <a:ext cx="2149823" cy="2495550"/>
            </a:xfrm>
            <a:prstGeom prst="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Roboto" panose="02000000000000000000" pitchFamily="2" charset="0"/>
                <a:ea typeface="Roboto" panose="02000000000000000000" pitchFamily="2" charset="0"/>
              </a:endParaRPr>
            </a:p>
          </p:txBody>
        </p:sp>
        <p:sp>
          <p:nvSpPr>
            <p:cNvPr id="11" name="Rectangle 10">
              <a:extLst>
                <a:ext uri="{FF2B5EF4-FFF2-40B4-BE49-F238E27FC236}">
                  <a16:creationId xmlns:a16="http://schemas.microsoft.com/office/drawing/2014/main" id="{809B0956-2FD1-45ED-A01D-8A4D3ED5039D}"/>
                </a:ext>
              </a:extLst>
            </p:cNvPr>
            <p:cNvSpPr/>
            <p:nvPr/>
          </p:nvSpPr>
          <p:spPr>
            <a:xfrm>
              <a:off x="9217164" y="2743200"/>
              <a:ext cx="2149823" cy="2495550"/>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Roboto" panose="02000000000000000000" pitchFamily="2" charset="0"/>
                <a:ea typeface="Roboto" panose="02000000000000000000" pitchFamily="2" charset="0"/>
              </a:endParaRPr>
            </a:p>
          </p:txBody>
        </p:sp>
        <p:sp>
          <p:nvSpPr>
            <p:cNvPr id="12" name="Arrow: Pentagon 11">
              <a:extLst>
                <a:ext uri="{FF2B5EF4-FFF2-40B4-BE49-F238E27FC236}">
                  <a16:creationId xmlns:a16="http://schemas.microsoft.com/office/drawing/2014/main" id="{DE36EBCF-2256-472E-B151-C37EA1F0E249}"/>
                </a:ext>
              </a:extLst>
            </p:cNvPr>
            <p:cNvSpPr/>
            <p:nvPr/>
          </p:nvSpPr>
          <p:spPr>
            <a:xfrm>
              <a:off x="516793" y="1863969"/>
              <a:ext cx="2307982" cy="879231"/>
            </a:xfrm>
            <a:prstGeom prst="homePlate">
              <a:avLst>
                <a:gd name="adj" fmla="val 362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chemeClr val="bg1"/>
                  </a:solidFill>
                  <a:latin typeface="Roboto" panose="02000000000000000000" pitchFamily="2" charset="0"/>
                  <a:ea typeface="Roboto" panose="02000000000000000000" pitchFamily="2" charset="0"/>
                </a:rPr>
                <a:t>S</a:t>
              </a:r>
              <a:endParaRPr lang="en-IN" sz="3600" b="1" dirty="0">
                <a:solidFill>
                  <a:schemeClr val="bg1"/>
                </a:solidFill>
                <a:latin typeface="Roboto" panose="02000000000000000000" pitchFamily="2" charset="0"/>
                <a:ea typeface="Roboto" panose="02000000000000000000" pitchFamily="2" charset="0"/>
              </a:endParaRPr>
            </a:p>
          </p:txBody>
        </p:sp>
        <p:sp>
          <p:nvSpPr>
            <p:cNvPr id="13" name="Arrow: Chevron 12">
              <a:extLst>
                <a:ext uri="{FF2B5EF4-FFF2-40B4-BE49-F238E27FC236}">
                  <a16:creationId xmlns:a16="http://schemas.microsoft.com/office/drawing/2014/main" id="{58DA1AD8-C2DA-4E2E-A1EE-D56546D856D6}"/>
                </a:ext>
              </a:extLst>
            </p:cNvPr>
            <p:cNvSpPr/>
            <p:nvPr/>
          </p:nvSpPr>
          <p:spPr>
            <a:xfrm>
              <a:off x="2579340" y="1863969"/>
              <a:ext cx="2458044" cy="879231"/>
            </a:xfrm>
            <a:prstGeom prst="chevron">
              <a:avLst>
                <a:gd name="adj" fmla="val 348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chemeClr val="bg1"/>
                  </a:solidFill>
                  <a:latin typeface="Roboto" panose="02000000000000000000" pitchFamily="2" charset="0"/>
                  <a:ea typeface="Roboto" panose="02000000000000000000" pitchFamily="2" charset="0"/>
                </a:rPr>
                <a:t>I</a:t>
              </a:r>
              <a:endParaRPr lang="en-IN" sz="3600" b="1" dirty="0">
                <a:solidFill>
                  <a:schemeClr val="bg1"/>
                </a:solidFill>
                <a:latin typeface="Roboto" panose="02000000000000000000" pitchFamily="2" charset="0"/>
                <a:ea typeface="Roboto" panose="02000000000000000000" pitchFamily="2" charset="0"/>
              </a:endParaRPr>
            </a:p>
          </p:txBody>
        </p:sp>
        <p:sp>
          <p:nvSpPr>
            <p:cNvPr id="14" name="Arrow: Chevron 13">
              <a:extLst>
                <a:ext uri="{FF2B5EF4-FFF2-40B4-BE49-F238E27FC236}">
                  <a16:creationId xmlns:a16="http://schemas.microsoft.com/office/drawing/2014/main" id="{74E2BE57-4E3F-47C2-9A9C-C33BF28D9393}"/>
                </a:ext>
              </a:extLst>
            </p:cNvPr>
            <p:cNvSpPr/>
            <p:nvPr/>
          </p:nvSpPr>
          <p:spPr>
            <a:xfrm>
              <a:off x="4791946" y="1863969"/>
              <a:ext cx="2458044" cy="879231"/>
            </a:xfrm>
            <a:prstGeom prst="chevron">
              <a:avLst>
                <a:gd name="adj" fmla="val 348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chemeClr val="bg1"/>
                  </a:solidFill>
                  <a:latin typeface="Roboto" panose="02000000000000000000" pitchFamily="2" charset="0"/>
                  <a:ea typeface="Roboto" panose="02000000000000000000" pitchFamily="2" charset="0"/>
                </a:rPr>
                <a:t>P</a:t>
              </a:r>
              <a:endParaRPr lang="en-IN" sz="3600" b="1" dirty="0">
                <a:solidFill>
                  <a:schemeClr val="bg1"/>
                </a:solidFill>
                <a:latin typeface="Roboto" panose="02000000000000000000" pitchFamily="2" charset="0"/>
                <a:ea typeface="Roboto" panose="02000000000000000000" pitchFamily="2" charset="0"/>
              </a:endParaRPr>
            </a:p>
          </p:txBody>
        </p:sp>
        <p:sp>
          <p:nvSpPr>
            <p:cNvPr id="15" name="Arrow: Chevron 14">
              <a:extLst>
                <a:ext uri="{FF2B5EF4-FFF2-40B4-BE49-F238E27FC236}">
                  <a16:creationId xmlns:a16="http://schemas.microsoft.com/office/drawing/2014/main" id="{75DBE06E-1480-4603-9F03-100EEA40D574}"/>
                </a:ext>
              </a:extLst>
            </p:cNvPr>
            <p:cNvSpPr/>
            <p:nvPr/>
          </p:nvSpPr>
          <p:spPr>
            <a:xfrm>
              <a:off x="7004557" y="1863969"/>
              <a:ext cx="2458044" cy="879231"/>
            </a:xfrm>
            <a:prstGeom prst="chevron">
              <a:avLst>
                <a:gd name="adj" fmla="val 348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chemeClr val="bg1"/>
                  </a:solidFill>
                  <a:latin typeface="Roboto" panose="02000000000000000000" pitchFamily="2" charset="0"/>
                  <a:ea typeface="Roboto" panose="02000000000000000000" pitchFamily="2" charset="0"/>
                </a:rPr>
                <a:t>O</a:t>
              </a:r>
              <a:endParaRPr lang="en-IN" sz="3600" b="1" dirty="0">
                <a:solidFill>
                  <a:schemeClr val="bg1"/>
                </a:solidFill>
                <a:latin typeface="Roboto" panose="02000000000000000000" pitchFamily="2" charset="0"/>
                <a:ea typeface="Roboto" panose="02000000000000000000" pitchFamily="2" charset="0"/>
              </a:endParaRPr>
            </a:p>
          </p:txBody>
        </p:sp>
        <p:sp>
          <p:nvSpPr>
            <p:cNvPr id="16" name="Arrow: Chevron 15">
              <a:extLst>
                <a:ext uri="{FF2B5EF4-FFF2-40B4-BE49-F238E27FC236}">
                  <a16:creationId xmlns:a16="http://schemas.microsoft.com/office/drawing/2014/main" id="{A6A2963C-72C8-46F7-87EF-5C07D8DCF5C8}"/>
                </a:ext>
              </a:extLst>
            </p:cNvPr>
            <p:cNvSpPr/>
            <p:nvPr/>
          </p:nvSpPr>
          <p:spPr>
            <a:xfrm>
              <a:off x="9217164" y="1863969"/>
              <a:ext cx="2458044" cy="879231"/>
            </a:xfrm>
            <a:prstGeom prst="chevron">
              <a:avLst>
                <a:gd name="adj" fmla="val 348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chemeClr val="bg1"/>
                  </a:solidFill>
                  <a:latin typeface="Roboto" panose="02000000000000000000" pitchFamily="2" charset="0"/>
                  <a:ea typeface="Roboto" panose="02000000000000000000" pitchFamily="2" charset="0"/>
                </a:rPr>
                <a:t>C</a:t>
              </a:r>
              <a:endParaRPr lang="en-IN" sz="3600" b="1" dirty="0">
                <a:solidFill>
                  <a:schemeClr val="bg1"/>
                </a:solidFill>
                <a:latin typeface="Roboto" panose="02000000000000000000" pitchFamily="2" charset="0"/>
                <a:ea typeface="Roboto" panose="02000000000000000000" pitchFamily="2" charset="0"/>
              </a:endParaRPr>
            </a:p>
          </p:txBody>
        </p:sp>
        <p:sp>
          <p:nvSpPr>
            <p:cNvPr id="17" name="TextBox 17">
              <a:extLst>
                <a:ext uri="{FF2B5EF4-FFF2-40B4-BE49-F238E27FC236}">
                  <a16:creationId xmlns:a16="http://schemas.microsoft.com/office/drawing/2014/main" id="{22C6EA24-3BA2-4C14-835F-99CC71C36BAC}"/>
                </a:ext>
              </a:extLst>
            </p:cNvPr>
            <p:cNvSpPr txBox="1"/>
            <p:nvPr/>
          </p:nvSpPr>
          <p:spPr>
            <a:xfrm>
              <a:off x="685470" y="3255528"/>
              <a:ext cx="1641403" cy="90178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rPr>
                <a:t>Suppliers</a:t>
              </a:r>
            </a:p>
            <a:p>
              <a:pPr lvl="0">
                <a:lnSpc>
                  <a:spcPct val="120000"/>
                </a:lnSpc>
                <a:spcBef>
                  <a:spcPts val="600"/>
                </a:spcBef>
                <a:defRPr/>
              </a:pPr>
              <a:r>
                <a:rPr lang="en-US" sz="1100" dirty="0">
                  <a:solidFill>
                    <a:srgbClr val="000000"/>
                  </a:solidFill>
                  <a:latin typeface="Roboto" panose="02000000000000000000" pitchFamily="2" charset="0"/>
                  <a:ea typeface="Roboto" panose="02000000000000000000" pitchFamily="2" charset="0"/>
                </a:rPr>
                <a:t>Providers of paper, packaging, and courier services</a:t>
              </a:r>
            </a:p>
          </p:txBody>
        </p:sp>
        <p:sp>
          <p:nvSpPr>
            <p:cNvPr id="18" name="TextBox 18">
              <a:extLst>
                <a:ext uri="{FF2B5EF4-FFF2-40B4-BE49-F238E27FC236}">
                  <a16:creationId xmlns:a16="http://schemas.microsoft.com/office/drawing/2014/main" id="{31DEF566-1221-4C73-96E9-0D108053A1E1}"/>
                </a:ext>
              </a:extLst>
            </p:cNvPr>
            <p:cNvSpPr txBox="1"/>
            <p:nvPr/>
          </p:nvSpPr>
          <p:spPr>
            <a:xfrm>
              <a:off x="2833548" y="3225282"/>
              <a:ext cx="1641403" cy="90178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rPr>
                <a:t>Inputs</a:t>
              </a:r>
            </a:p>
            <a:p>
              <a:pPr lvl="0">
                <a:lnSpc>
                  <a:spcPct val="120000"/>
                </a:lnSpc>
                <a:spcBef>
                  <a:spcPts val="600"/>
                </a:spcBef>
                <a:defRPr/>
              </a:pPr>
              <a:r>
                <a:rPr lang="en-US" sz="1100" dirty="0">
                  <a:solidFill>
                    <a:srgbClr val="000000"/>
                  </a:solidFill>
                  <a:latin typeface="Roboto" panose="02000000000000000000" pitchFamily="2" charset="0"/>
                  <a:ea typeface="Roboto" panose="02000000000000000000" pitchFamily="2" charset="0"/>
                </a:rPr>
                <a:t>Order forms, supplies for paper and packing, and inventory information</a:t>
              </a:r>
              <a:endParaRPr kumimoji="0" lang="en-US" sz="110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endParaRPr>
            </a:p>
          </p:txBody>
        </p:sp>
        <p:sp>
          <p:nvSpPr>
            <p:cNvPr id="19" name="TextBox 19">
              <a:extLst>
                <a:ext uri="{FF2B5EF4-FFF2-40B4-BE49-F238E27FC236}">
                  <a16:creationId xmlns:a16="http://schemas.microsoft.com/office/drawing/2014/main" id="{3C1DAECA-5FB3-430A-AFE7-A16E9ABA7095}"/>
                </a:ext>
              </a:extLst>
            </p:cNvPr>
            <p:cNvSpPr txBox="1"/>
            <p:nvPr/>
          </p:nvSpPr>
          <p:spPr>
            <a:xfrm>
              <a:off x="7258767" y="3255528"/>
              <a:ext cx="1641403" cy="110491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rPr>
                <a:t>Outputs</a:t>
              </a:r>
            </a:p>
            <a:p>
              <a:pPr lvl="0">
                <a:lnSpc>
                  <a:spcPct val="120000"/>
                </a:lnSpc>
                <a:spcBef>
                  <a:spcPts val="600"/>
                </a:spcBef>
                <a:defRPr/>
              </a:pPr>
              <a:r>
                <a:rPr lang="en-US" sz="1100" dirty="0">
                  <a:solidFill>
                    <a:srgbClr val="000000"/>
                  </a:solidFill>
                  <a:latin typeface="Roboto" panose="02000000000000000000" pitchFamily="2" charset="0"/>
                  <a:ea typeface="Roboto" panose="02000000000000000000" pitchFamily="2" charset="0"/>
                </a:rPr>
                <a:t>Completed client orders, updated inventories, and bundled goods prepared for delivery.</a:t>
              </a:r>
              <a:endParaRPr kumimoji="0" lang="en-US" sz="110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endParaRPr>
            </a:p>
          </p:txBody>
        </p:sp>
        <p:sp>
          <p:nvSpPr>
            <p:cNvPr id="20" name="TextBox 20">
              <a:extLst>
                <a:ext uri="{FF2B5EF4-FFF2-40B4-BE49-F238E27FC236}">
                  <a16:creationId xmlns:a16="http://schemas.microsoft.com/office/drawing/2014/main" id="{5E64DA16-8A75-4FFB-952F-76330F377027}"/>
                </a:ext>
              </a:extLst>
            </p:cNvPr>
            <p:cNvSpPr txBox="1"/>
            <p:nvPr/>
          </p:nvSpPr>
          <p:spPr>
            <a:xfrm>
              <a:off x="9471374" y="3255528"/>
              <a:ext cx="1641403" cy="110491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rPr>
                <a:t>Customers</a:t>
              </a:r>
            </a:p>
            <a:p>
              <a:pPr lvl="0">
                <a:lnSpc>
                  <a:spcPct val="120000"/>
                </a:lnSpc>
                <a:spcBef>
                  <a:spcPts val="600"/>
                </a:spcBef>
                <a:defRPr/>
              </a:pPr>
              <a:r>
                <a:rPr lang="en-US" sz="1100" dirty="0">
                  <a:solidFill>
                    <a:srgbClr val="000000"/>
                  </a:solidFill>
                  <a:latin typeface="Roboto" panose="02000000000000000000" pitchFamily="2" charset="0"/>
                  <a:ea typeface="Roboto" panose="02000000000000000000" pitchFamily="2" charset="0"/>
                </a:rPr>
                <a:t>Internal stakeholders (Sales and Service team) and customers who order paper airplanes</a:t>
              </a:r>
              <a:endParaRPr kumimoji="0" lang="en-US" sz="110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endParaRPr>
            </a:p>
          </p:txBody>
        </p:sp>
        <p:sp>
          <p:nvSpPr>
            <p:cNvPr id="21" name="Rectangle: Rounded Corners 20">
              <a:extLst>
                <a:ext uri="{FF2B5EF4-FFF2-40B4-BE49-F238E27FC236}">
                  <a16:creationId xmlns:a16="http://schemas.microsoft.com/office/drawing/2014/main" id="{AF683E32-E069-4BC6-B0CF-C891B8BD58FF}"/>
                </a:ext>
              </a:extLst>
            </p:cNvPr>
            <p:cNvSpPr/>
            <p:nvPr/>
          </p:nvSpPr>
          <p:spPr>
            <a:xfrm>
              <a:off x="516793" y="5939475"/>
              <a:ext cx="1308430" cy="529981"/>
            </a:xfrm>
            <a:prstGeom prst="roundRect">
              <a:avLst>
                <a:gd name="adj" fmla="val 130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Start</a:t>
              </a:r>
              <a:endParaRPr lang="en-IN" sz="1600" dirty="0">
                <a:solidFill>
                  <a:schemeClr val="bg1"/>
                </a:solidFill>
                <a:latin typeface="Roboto" panose="02000000000000000000" pitchFamily="2" charset="0"/>
                <a:ea typeface="Roboto" panose="02000000000000000000" pitchFamily="2" charset="0"/>
              </a:endParaRPr>
            </a:p>
          </p:txBody>
        </p:sp>
        <p:sp>
          <p:nvSpPr>
            <p:cNvPr id="22" name="Rectangle: Rounded Corners 21">
              <a:extLst>
                <a:ext uri="{FF2B5EF4-FFF2-40B4-BE49-F238E27FC236}">
                  <a16:creationId xmlns:a16="http://schemas.microsoft.com/office/drawing/2014/main" id="{3A97EB2B-CEF6-4F93-AE78-C27FA6CBD331}"/>
                </a:ext>
              </a:extLst>
            </p:cNvPr>
            <p:cNvSpPr/>
            <p:nvPr/>
          </p:nvSpPr>
          <p:spPr>
            <a:xfrm>
              <a:off x="10058557" y="5939475"/>
              <a:ext cx="1308430" cy="529981"/>
            </a:xfrm>
            <a:prstGeom prst="roundRect">
              <a:avLst>
                <a:gd name="adj" fmla="val 130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End</a:t>
              </a:r>
              <a:endParaRPr lang="en-IN" sz="1600" dirty="0">
                <a:solidFill>
                  <a:schemeClr val="bg1"/>
                </a:solidFill>
                <a:latin typeface="Roboto" panose="02000000000000000000" pitchFamily="2" charset="0"/>
                <a:ea typeface="Roboto" panose="02000000000000000000" pitchFamily="2" charset="0"/>
              </a:endParaRPr>
            </a:p>
          </p:txBody>
        </p:sp>
        <p:sp>
          <p:nvSpPr>
            <p:cNvPr id="23" name="Rectangle: Rounded Corners 22">
              <a:extLst>
                <a:ext uri="{FF2B5EF4-FFF2-40B4-BE49-F238E27FC236}">
                  <a16:creationId xmlns:a16="http://schemas.microsoft.com/office/drawing/2014/main" id="{943D0F67-4DFF-4794-A345-7602F7B43242}"/>
                </a:ext>
              </a:extLst>
            </p:cNvPr>
            <p:cNvSpPr/>
            <p:nvPr/>
          </p:nvSpPr>
          <p:spPr>
            <a:xfrm>
              <a:off x="2107088" y="5939475"/>
              <a:ext cx="1308430" cy="529981"/>
            </a:xfrm>
            <a:prstGeom prst="roundRect">
              <a:avLst>
                <a:gd name="adj" fmla="val 1307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Step 1</a:t>
              </a:r>
              <a:endParaRPr lang="en-IN" sz="1600" dirty="0">
                <a:solidFill>
                  <a:schemeClr val="bg1"/>
                </a:solidFill>
                <a:latin typeface="Roboto" panose="02000000000000000000" pitchFamily="2" charset="0"/>
                <a:ea typeface="Roboto" panose="02000000000000000000" pitchFamily="2" charset="0"/>
              </a:endParaRPr>
            </a:p>
          </p:txBody>
        </p:sp>
        <p:sp>
          <p:nvSpPr>
            <p:cNvPr id="24" name="Rectangle: Rounded Corners 23">
              <a:extLst>
                <a:ext uri="{FF2B5EF4-FFF2-40B4-BE49-F238E27FC236}">
                  <a16:creationId xmlns:a16="http://schemas.microsoft.com/office/drawing/2014/main" id="{92789C56-C5BA-43A0-A30D-A243DC76E3D4}"/>
                </a:ext>
              </a:extLst>
            </p:cNvPr>
            <p:cNvSpPr/>
            <p:nvPr/>
          </p:nvSpPr>
          <p:spPr>
            <a:xfrm>
              <a:off x="3697383" y="5939475"/>
              <a:ext cx="1308430" cy="529981"/>
            </a:xfrm>
            <a:prstGeom prst="roundRect">
              <a:avLst>
                <a:gd name="adj" fmla="val 1307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Step 2</a:t>
              </a:r>
              <a:endParaRPr lang="en-IN" sz="1600" dirty="0">
                <a:solidFill>
                  <a:schemeClr val="bg1"/>
                </a:solidFill>
                <a:latin typeface="Roboto" panose="02000000000000000000" pitchFamily="2" charset="0"/>
                <a:ea typeface="Roboto" panose="02000000000000000000" pitchFamily="2" charset="0"/>
              </a:endParaRPr>
            </a:p>
          </p:txBody>
        </p:sp>
        <p:sp>
          <p:nvSpPr>
            <p:cNvPr id="25" name="Rectangle: Rounded Corners 24">
              <a:extLst>
                <a:ext uri="{FF2B5EF4-FFF2-40B4-BE49-F238E27FC236}">
                  <a16:creationId xmlns:a16="http://schemas.microsoft.com/office/drawing/2014/main" id="{9648AC87-D245-4060-A0C7-76B788C1A8DC}"/>
                </a:ext>
              </a:extLst>
            </p:cNvPr>
            <p:cNvSpPr/>
            <p:nvPr/>
          </p:nvSpPr>
          <p:spPr>
            <a:xfrm>
              <a:off x="5287678" y="5939475"/>
              <a:ext cx="1308430" cy="529981"/>
            </a:xfrm>
            <a:prstGeom prst="roundRect">
              <a:avLst>
                <a:gd name="adj" fmla="val 1307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Step 3</a:t>
              </a:r>
              <a:endParaRPr lang="en-IN" sz="1600" dirty="0">
                <a:solidFill>
                  <a:schemeClr val="bg1"/>
                </a:solidFill>
                <a:latin typeface="Roboto" panose="02000000000000000000" pitchFamily="2" charset="0"/>
                <a:ea typeface="Roboto" panose="02000000000000000000" pitchFamily="2" charset="0"/>
              </a:endParaRPr>
            </a:p>
          </p:txBody>
        </p:sp>
        <p:sp>
          <p:nvSpPr>
            <p:cNvPr id="26" name="Rectangle: Rounded Corners 25">
              <a:extLst>
                <a:ext uri="{FF2B5EF4-FFF2-40B4-BE49-F238E27FC236}">
                  <a16:creationId xmlns:a16="http://schemas.microsoft.com/office/drawing/2014/main" id="{AC6F4E9E-D61E-48EA-941D-769FEAA42CE2}"/>
                </a:ext>
              </a:extLst>
            </p:cNvPr>
            <p:cNvSpPr/>
            <p:nvPr/>
          </p:nvSpPr>
          <p:spPr>
            <a:xfrm>
              <a:off x="6877972" y="5939475"/>
              <a:ext cx="1308430" cy="529981"/>
            </a:xfrm>
            <a:prstGeom prst="roundRect">
              <a:avLst>
                <a:gd name="adj" fmla="val 1307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Step 4</a:t>
              </a:r>
              <a:endParaRPr lang="en-IN" sz="1600" dirty="0">
                <a:solidFill>
                  <a:schemeClr val="bg1"/>
                </a:solidFill>
                <a:latin typeface="Roboto" panose="02000000000000000000" pitchFamily="2" charset="0"/>
                <a:ea typeface="Roboto" panose="02000000000000000000" pitchFamily="2" charset="0"/>
              </a:endParaRPr>
            </a:p>
          </p:txBody>
        </p:sp>
        <p:sp>
          <p:nvSpPr>
            <p:cNvPr id="27" name="Rectangle: Rounded Corners 26">
              <a:extLst>
                <a:ext uri="{FF2B5EF4-FFF2-40B4-BE49-F238E27FC236}">
                  <a16:creationId xmlns:a16="http://schemas.microsoft.com/office/drawing/2014/main" id="{3C1DD762-2B62-41CA-9AB1-01FBDDA7EDC8}"/>
                </a:ext>
              </a:extLst>
            </p:cNvPr>
            <p:cNvSpPr/>
            <p:nvPr/>
          </p:nvSpPr>
          <p:spPr>
            <a:xfrm>
              <a:off x="8468266" y="5939475"/>
              <a:ext cx="1308430" cy="529981"/>
            </a:xfrm>
            <a:prstGeom prst="roundRect">
              <a:avLst>
                <a:gd name="adj" fmla="val 1307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latin typeface="Roboto" panose="02000000000000000000" pitchFamily="2" charset="0"/>
                  <a:ea typeface="Roboto" panose="02000000000000000000" pitchFamily="2" charset="0"/>
                </a:rPr>
                <a:t>Step 5</a:t>
              </a:r>
              <a:endParaRPr lang="en-IN" sz="1600" dirty="0">
                <a:solidFill>
                  <a:schemeClr val="bg1"/>
                </a:solidFill>
                <a:latin typeface="Roboto" panose="02000000000000000000" pitchFamily="2" charset="0"/>
                <a:ea typeface="Roboto" panose="02000000000000000000" pitchFamily="2" charset="0"/>
              </a:endParaRPr>
            </a:p>
          </p:txBody>
        </p:sp>
        <p:sp>
          <p:nvSpPr>
            <p:cNvPr id="28" name="Arrow: Chevron 27">
              <a:extLst>
                <a:ext uri="{FF2B5EF4-FFF2-40B4-BE49-F238E27FC236}">
                  <a16:creationId xmlns:a16="http://schemas.microsoft.com/office/drawing/2014/main" id="{155D9B53-9BFD-4374-AFDE-7844607037B0}"/>
                </a:ext>
              </a:extLst>
            </p:cNvPr>
            <p:cNvSpPr/>
            <p:nvPr/>
          </p:nvSpPr>
          <p:spPr>
            <a:xfrm>
              <a:off x="1902320"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29" name="Arrow: Chevron 28">
              <a:extLst>
                <a:ext uri="{FF2B5EF4-FFF2-40B4-BE49-F238E27FC236}">
                  <a16:creationId xmlns:a16="http://schemas.microsoft.com/office/drawing/2014/main" id="{4926F895-C481-4DFE-BDE8-C5A9CF9BF66F}"/>
                </a:ext>
              </a:extLst>
            </p:cNvPr>
            <p:cNvSpPr/>
            <p:nvPr/>
          </p:nvSpPr>
          <p:spPr>
            <a:xfrm>
              <a:off x="3492615"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0" name="Arrow: Chevron 29">
              <a:extLst>
                <a:ext uri="{FF2B5EF4-FFF2-40B4-BE49-F238E27FC236}">
                  <a16:creationId xmlns:a16="http://schemas.microsoft.com/office/drawing/2014/main" id="{72698175-2FF5-4FCE-9E55-2578DFCF33E0}"/>
                </a:ext>
              </a:extLst>
            </p:cNvPr>
            <p:cNvSpPr/>
            <p:nvPr/>
          </p:nvSpPr>
          <p:spPr>
            <a:xfrm>
              <a:off x="5082910"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1" name="Arrow: Chevron 30">
              <a:extLst>
                <a:ext uri="{FF2B5EF4-FFF2-40B4-BE49-F238E27FC236}">
                  <a16:creationId xmlns:a16="http://schemas.microsoft.com/office/drawing/2014/main" id="{E8E09C54-B36B-41B3-AE9E-5891E65E2CE2}"/>
                </a:ext>
              </a:extLst>
            </p:cNvPr>
            <p:cNvSpPr/>
            <p:nvPr/>
          </p:nvSpPr>
          <p:spPr>
            <a:xfrm>
              <a:off x="6673204"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2" name="Arrow: Chevron 31">
              <a:extLst>
                <a:ext uri="{FF2B5EF4-FFF2-40B4-BE49-F238E27FC236}">
                  <a16:creationId xmlns:a16="http://schemas.microsoft.com/office/drawing/2014/main" id="{878E4484-6A52-4B7B-87A1-1B3753CA0748}"/>
                </a:ext>
              </a:extLst>
            </p:cNvPr>
            <p:cNvSpPr/>
            <p:nvPr/>
          </p:nvSpPr>
          <p:spPr>
            <a:xfrm>
              <a:off x="8263498"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3" name="Arrow: Chevron 32">
              <a:extLst>
                <a:ext uri="{FF2B5EF4-FFF2-40B4-BE49-F238E27FC236}">
                  <a16:creationId xmlns:a16="http://schemas.microsoft.com/office/drawing/2014/main" id="{23F2824B-4F96-4518-9342-0CD072214095}"/>
                </a:ext>
              </a:extLst>
            </p:cNvPr>
            <p:cNvSpPr/>
            <p:nvPr/>
          </p:nvSpPr>
          <p:spPr>
            <a:xfrm>
              <a:off x="9853793" y="6140630"/>
              <a:ext cx="127671" cy="127671"/>
            </a:xfrm>
            <a:prstGeom prst="chevron">
              <a:avLst>
                <a:gd name="adj" fmla="val 4253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6" name="TextBox 19">
              <a:extLst>
                <a:ext uri="{FF2B5EF4-FFF2-40B4-BE49-F238E27FC236}">
                  <a16:creationId xmlns:a16="http://schemas.microsoft.com/office/drawing/2014/main" id="{761EB55F-B4B2-47BD-5CE2-F060E4D42347}"/>
                </a:ext>
              </a:extLst>
            </p:cNvPr>
            <p:cNvSpPr txBox="1"/>
            <p:nvPr/>
          </p:nvSpPr>
          <p:spPr>
            <a:xfrm>
              <a:off x="5031801" y="2929108"/>
              <a:ext cx="1641403" cy="213904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fontAlgn="base"/>
              <a:r>
                <a:rPr lang="en-IN" sz="1400" b="1" dirty="0">
                  <a:solidFill>
                    <a:prstClr val="black"/>
                  </a:solidFill>
                  <a:latin typeface="Roboto" panose="02000000000000000000" pitchFamily="2" charset="0"/>
                  <a:ea typeface="Roboto" panose="02000000000000000000" pitchFamily="2" charset="0"/>
                </a:rPr>
                <a:t>Process</a:t>
              </a:r>
              <a:r>
                <a:rPr lang="en-US" sz="1800" b="0" i="0" dirty="0">
                  <a:solidFill>
                    <a:srgbClr val="000000"/>
                  </a:solidFill>
                  <a:effectLst/>
                  <a:highlight>
                    <a:srgbClr val="F5F5F5"/>
                  </a:highlight>
                  <a:latin typeface="Roboto" panose="02000000000000000000" pitchFamily="2" charset="0"/>
                </a:rPr>
                <a:t>​</a:t>
              </a:r>
              <a:endParaRPr lang="en-US" sz="1400" b="0" i="0" dirty="0">
                <a:solidFill>
                  <a:srgbClr val="000000"/>
                </a:solidFill>
                <a:effectLst/>
                <a:highlight>
                  <a:srgbClr val="F5F5F5"/>
                </a:highlight>
                <a:latin typeface="Segoe UI" panose="020B0502040204020203" pitchFamily="34" charset="0"/>
              </a:endParaRPr>
            </a:p>
            <a:p>
              <a:pPr algn="l" rtl="0" fontAlgn="base"/>
              <a:r>
                <a:rPr lang="en-US" sz="1100" dirty="0">
                  <a:solidFill>
                    <a:srgbClr val="000000"/>
                  </a:solidFill>
                  <a:latin typeface="Roboto" panose="02000000000000000000" pitchFamily="2" charset="0"/>
                  <a:ea typeface="Roboto" panose="02000000000000000000" pitchFamily="2" charset="0"/>
                </a:rPr>
                <a:t>After the Airplane Build manager receives and processes the client order, the sales, service personnel build and test paper airplanes. Once done, completed orders are stocked in inventory, checked by the sales team, packaged for courier collection.​</a:t>
              </a:r>
            </a:p>
          </p:txBody>
        </p:sp>
      </p:grpSp>
      <p:sp>
        <p:nvSpPr>
          <p:cNvPr id="35" name="Title 34">
            <a:extLst>
              <a:ext uri="{FF2B5EF4-FFF2-40B4-BE49-F238E27FC236}">
                <a16:creationId xmlns:a16="http://schemas.microsoft.com/office/drawing/2014/main" id="{E0C089C1-41A3-6563-74D9-D7960AFBCBD6}"/>
              </a:ext>
            </a:extLst>
          </p:cNvPr>
          <p:cNvSpPr>
            <a:spLocks noGrp="1"/>
          </p:cNvSpPr>
          <p:nvPr>
            <p:ph type="title"/>
          </p:nvPr>
        </p:nvSpPr>
        <p:spPr/>
        <p:txBody>
          <a:bodyPr>
            <a:normAutofit/>
          </a:bodyPr>
          <a:lstStyle/>
          <a:p>
            <a:r>
              <a:rPr lang="en-IN" sz="4000" b="1" dirty="0">
                <a:latin typeface="Calibri" panose="020F0502020204030204" pitchFamily="34" charset="0"/>
                <a:ea typeface="Calibri" panose="020F0502020204030204" pitchFamily="34" charset="0"/>
                <a:cs typeface="Calibri" panose="020F0502020204030204" pitchFamily="34" charset="0"/>
              </a:rPr>
              <a:t>Inefficient Order and Inventory Management – Digital Order Management System (SIPOC) </a:t>
            </a:r>
          </a:p>
        </p:txBody>
      </p:sp>
      <p:sp>
        <p:nvSpPr>
          <p:cNvPr id="3" name="TextBox 2">
            <a:extLst>
              <a:ext uri="{FF2B5EF4-FFF2-40B4-BE49-F238E27FC236}">
                <a16:creationId xmlns:a16="http://schemas.microsoft.com/office/drawing/2014/main" id="{BF75D6DC-77E2-AD40-8E78-3AAEC421D302}"/>
              </a:ext>
            </a:extLst>
          </p:cNvPr>
          <p:cNvSpPr txBox="1"/>
          <p:nvPr/>
        </p:nvSpPr>
        <p:spPr>
          <a:xfrm>
            <a:off x="7677023" y="5734800"/>
            <a:ext cx="6093994" cy="376385"/>
          </a:xfrm>
          <a:prstGeom prst="rect">
            <a:avLst/>
          </a:prstGeom>
          <a:noFill/>
        </p:spPr>
        <p:txBody>
          <a:bodyPr wrap="square">
            <a:spAutoFit/>
          </a:bodyPr>
          <a:lstStyle/>
          <a:p>
            <a:pPr marL="0" marR="0" algn="just">
              <a:lnSpc>
                <a:spcPct val="107000"/>
              </a:lnSpc>
              <a:spcBef>
                <a:spcPts val="0"/>
              </a:spcBef>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(Conestoga College, 2024e, p. 10)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5925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8F8A-C6EA-4221-8195-6A594BCED30E}"/>
              </a:ext>
            </a:extLst>
          </p:cNvPr>
          <p:cNvSpPr>
            <a:spLocks noGrp="1"/>
          </p:cNvSpPr>
          <p:nvPr>
            <p:ph type="title"/>
          </p:nvPr>
        </p:nvSpPr>
        <p:spPr>
          <a:xfrm>
            <a:off x="734028" y="331903"/>
            <a:ext cx="10515600" cy="1325563"/>
          </a:xfrm>
        </p:spPr>
        <p:txBody>
          <a:bodyPr>
            <a:normAutofit fontScale="90000"/>
          </a:bodyPr>
          <a:lstStyle/>
          <a:p>
            <a:r>
              <a:rPr lang="en-IN" b="1" dirty="0">
                <a:latin typeface="Calibri" panose="020F0502020204030204" pitchFamily="34" charset="0"/>
                <a:ea typeface="Calibri" panose="020F0502020204030204" pitchFamily="34" charset="0"/>
                <a:cs typeface="Calibri" panose="020F0502020204030204" pitchFamily="34" charset="0"/>
              </a:rPr>
              <a:t>Inadequate Performance Tracking and Feedback Mechanism - Balanced Scorecard (BSC) </a:t>
            </a:r>
          </a:p>
        </p:txBody>
      </p:sp>
      <p:sp>
        <p:nvSpPr>
          <p:cNvPr id="4" name="Footer Placeholder 3">
            <a:extLst>
              <a:ext uri="{FF2B5EF4-FFF2-40B4-BE49-F238E27FC236}">
                <a16:creationId xmlns:a16="http://schemas.microsoft.com/office/drawing/2014/main" id="{27C7E8EE-CAFD-5FED-6977-1C801DD42A06}"/>
              </a:ext>
            </a:extLst>
          </p:cNvPr>
          <p:cNvSpPr>
            <a:spLocks noGrp="1"/>
          </p:cNvSpPr>
          <p:nvPr>
            <p:ph type="ftr" sz="quarter" idx="11"/>
          </p:nvPr>
        </p:nvSpPr>
        <p:spPr>
          <a:xfrm>
            <a:off x="3934427" y="6414882"/>
            <a:ext cx="4114800" cy="365125"/>
          </a:xfrm>
        </p:spPr>
        <p:txBody>
          <a:bodyPr/>
          <a:lstStyle/>
          <a:p>
            <a:r>
              <a:rPr lang="en-IN" dirty="0"/>
              <a:t>S24-OPER8151 	 GROUP-1 </a:t>
            </a:r>
          </a:p>
        </p:txBody>
      </p:sp>
      <p:grpSp>
        <p:nvGrpSpPr>
          <p:cNvPr id="5" name="Group 4">
            <a:extLst>
              <a:ext uri="{FF2B5EF4-FFF2-40B4-BE49-F238E27FC236}">
                <a16:creationId xmlns:a16="http://schemas.microsoft.com/office/drawing/2014/main" id="{030747C4-9A4C-48B9-B2CC-85397F7A3D83}"/>
              </a:ext>
            </a:extLst>
          </p:cNvPr>
          <p:cNvGrpSpPr/>
          <p:nvPr/>
        </p:nvGrpSpPr>
        <p:grpSpPr>
          <a:xfrm>
            <a:off x="1585610" y="1533121"/>
            <a:ext cx="8812436" cy="4823229"/>
            <a:chOff x="1847848" y="1260802"/>
            <a:chExt cx="8496303" cy="4917402"/>
          </a:xfrm>
        </p:grpSpPr>
        <p:grpSp>
          <p:nvGrpSpPr>
            <p:cNvPr id="6" name="Group 5">
              <a:extLst>
                <a:ext uri="{FF2B5EF4-FFF2-40B4-BE49-F238E27FC236}">
                  <a16:creationId xmlns:a16="http://schemas.microsoft.com/office/drawing/2014/main" id="{00E692FE-1340-4F5F-8B10-75651ABCC475}"/>
                </a:ext>
              </a:extLst>
            </p:cNvPr>
            <p:cNvGrpSpPr/>
            <p:nvPr/>
          </p:nvGrpSpPr>
          <p:grpSpPr>
            <a:xfrm>
              <a:off x="4679949" y="1260802"/>
              <a:ext cx="2832101" cy="1265329"/>
              <a:chOff x="4679949" y="897622"/>
              <a:chExt cx="2832101" cy="1265329"/>
            </a:xfrm>
          </p:grpSpPr>
          <p:sp>
            <p:nvSpPr>
              <p:cNvPr id="27" name="Rectangle 26">
                <a:extLst>
                  <a:ext uri="{FF2B5EF4-FFF2-40B4-BE49-F238E27FC236}">
                    <a16:creationId xmlns:a16="http://schemas.microsoft.com/office/drawing/2014/main" id="{F32A007C-F7E4-4C91-8A8C-0E22D935A5BB}"/>
                  </a:ext>
                </a:extLst>
              </p:cNvPr>
              <p:cNvSpPr/>
              <p:nvPr/>
            </p:nvSpPr>
            <p:spPr>
              <a:xfrm>
                <a:off x="4679949" y="1123950"/>
                <a:ext cx="2832101" cy="1039001"/>
              </a:xfrm>
              <a:prstGeom prst="rect">
                <a:avLst/>
              </a:prstGeom>
              <a:gradFill flip="none" rotWithShape="1">
                <a:gsLst>
                  <a:gs pos="0">
                    <a:schemeClr val="bg1">
                      <a:lumMod val="95000"/>
                    </a:schemeClr>
                  </a:gs>
                  <a:gs pos="100000">
                    <a:schemeClr val="bg1">
                      <a:lumMod val="85000"/>
                    </a:schemeClr>
                  </a:gs>
                </a:gsLst>
                <a:lin ang="16800000" scaled="0"/>
                <a:tileRect/>
              </a:gradFill>
              <a:ln>
                <a:noFill/>
              </a:ln>
              <a:effectLst>
                <a:outerShdw blurRad="38100" dist="38100" dir="540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400" dirty="0">
                    <a:solidFill>
                      <a:schemeClr val="tx1"/>
                    </a:solidFill>
                    <a:latin typeface="Abadi" panose="020B0604020104020204" pitchFamily="34" charset="0"/>
                    <a:cs typeface="Arial" panose="020B0604020202020204" pitchFamily="34" charset="0"/>
                  </a:rPr>
                  <a:t>Monitor cost savings resulting from decreased material waste and a decrease in customer grievances.</a:t>
                </a:r>
                <a:endParaRPr lang="en-IN" sz="1400" dirty="0">
                  <a:solidFill>
                    <a:schemeClr val="tx1"/>
                  </a:solidFill>
                  <a:latin typeface="Abadi" panose="020B0604020104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48F0D699-FFBC-422E-BA8F-9C291DA04C7E}"/>
                  </a:ext>
                </a:extLst>
              </p:cNvPr>
              <p:cNvSpPr/>
              <p:nvPr/>
            </p:nvSpPr>
            <p:spPr>
              <a:xfrm>
                <a:off x="4679949" y="897622"/>
                <a:ext cx="2832101" cy="324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Georgia" panose="02040502050405020303" pitchFamily="18" charset="0"/>
                    <a:cs typeface="Arial" panose="020B0604020202020204" pitchFamily="34" charset="0"/>
                  </a:rPr>
                  <a:t>Finance</a:t>
                </a:r>
                <a:endParaRPr lang="en-IN" sz="1600" b="1" dirty="0">
                  <a:latin typeface="Georgia" panose="02040502050405020303" pitchFamily="18" charset="0"/>
                  <a:cs typeface="Arial" panose="020B0604020202020204" pitchFamily="34" charset="0"/>
                </a:endParaRPr>
              </a:p>
            </p:txBody>
          </p:sp>
        </p:grpSp>
        <p:grpSp>
          <p:nvGrpSpPr>
            <p:cNvPr id="7" name="Group 6">
              <a:extLst>
                <a:ext uri="{FF2B5EF4-FFF2-40B4-BE49-F238E27FC236}">
                  <a16:creationId xmlns:a16="http://schemas.microsoft.com/office/drawing/2014/main" id="{E849FE15-53F9-4FBD-9612-A51A57D98F9D}"/>
                </a:ext>
              </a:extLst>
            </p:cNvPr>
            <p:cNvGrpSpPr/>
            <p:nvPr/>
          </p:nvGrpSpPr>
          <p:grpSpPr>
            <a:xfrm>
              <a:off x="4679949" y="4912875"/>
              <a:ext cx="2832101" cy="1265329"/>
              <a:chOff x="4679949" y="897622"/>
              <a:chExt cx="2832101" cy="1265329"/>
            </a:xfrm>
          </p:grpSpPr>
          <p:sp>
            <p:nvSpPr>
              <p:cNvPr id="25" name="Rectangle 24">
                <a:extLst>
                  <a:ext uri="{FF2B5EF4-FFF2-40B4-BE49-F238E27FC236}">
                    <a16:creationId xmlns:a16="http://schemas.microsoft.com/office/drawing/2014/main" id="{1B6BA8CC-C06E-4805-B8C9-62C6BB6BF491}"/>
                  </a:ext>
                </a:extLst>
              </p:cNvPr>
              <p:cNvSpPr/>
              <p:nvPr/>
            </p:nvSpPr>
            <p:spPr>
              <a:xfrm>
                <a:off x="4679949" y="1123950"/>
                <a:ext cx="2832101" cy="1039001"/>
              </a:xfrm>
              <a:prstGeom prst="rect">
                <a:avLst/>
              </a:prstGeom>
              <a:gradFill flip="none" rotWithShape="1">
                <a:gsLst>
                  <a:gs pos="0">
                    <a:schemeClr val="bg1">
                      <a:lumMod val="95000"/>
                    </a:schemeClr>
                  </a:gs>
                  <a:gs pos="100000">
                    <a:schemeClr val="bg1">
                      <a:lumMod val="85000"/>
                    </a:schemeClr>
                  </a:gs>
                </a:gsLst>
                <a:lin ang="16800000" scaled="0"/>
                <a:tileRect/>
              </a:gradFill>
              <a:ln>
                <a:noFill/>
              </a:ln>
              <a:effectLst>
                <a:outerShdw blurRad="38100" dist="38100" dir="540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400" dirty="0">
                    <a:solidFill>
                      <a:schemeClr val="tx1"/>
                    </a:solidFill>
                    <a:latin typeface="Abadi" panose="020B0604020104020204" pitchFamily="34" charset="0"/>
                    <a:cs typeface="Arial" panose="020B0604020202020204" pitchFamily="34" charset="0"/>
                  </a:rPr>
                  <a:t>Calculate how much the flying distance standard deviation has decreased.</a:t>
                </a:r>
              </a:p>
            </p:txBody>
          </p:sp>
          <p:sp>
            <p:nvSpPr>
              <p:cNvPr id="26" name="Rectangle 25">
                <a:extLst>
                  <a:ext uri="{FF2B5EF4-FFF2-40B4-BE49-F238E27FC236}">
                    <a16:creationId xmlns:a16="http://schemas.microsoft.com/office/drawing/2014/main" id="{09E5E366-64E1-4445-9026-C2879BB62CB1}"/>
                  </a:ext>
                </a:extLst>
              </p:cNvPr>
              <p:cNvSpPr/>
              <p:nvPr/>
            </p:nvSpPr>
            <p:spPr>
              <a:xfrm>
                <a:off x="4679949" y="897622"/>
                <a:ext cx="2832101" cy="324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Georgia" panose="02040502050405020303" pitchFamily="18" charset="0"/>
                    <a:cs typeface="Arial" panose="020B0604020202020204" pitchFamily="34" charset="0"/>
                  </a:rPr>
                  <a:t>Internal process</a:t>
                </a:r>
                <a:endParaRPr lang="en-IN" sz="1600" b="1" dirty="0">
                  <a:latin typeface="Georgia" panose="02040502050405020303" pitchFamily="18" charset="0"/>
                  <a:cs typeface="Arial" panose="020B0604020202020204" pitchFamily="34" charset="0"/>
                </a:endParaRPr>
              </a:p>
            </p:txBody>
          </p:sp>
        </p:grpSp>
        <p:grpSp>
          <p:nvGrpSpPr>
            <p:cNvPr id="8" name="Group 7">
              <a:extLst>
                <a:ext uri="{FF2B5EF4-FFF2-40B4-BE49-F238E27FC236}">
                  <a16:creationId xmlns:a16="http://schemas.microsoft.com/office/drawing/2014/main" id="{90C91E37-8208-4A75-9BD1-3E01A6867A99}"/>
                </a:ext>
              </a:extLst>
            </p:cNvPr>
            <p:cNvGrpSpPr/>
            <p:nvPr/>
          </p:nvGrpSpPr>
          <p:grpSpPr>
            <a:xfrm>
              <a:off x="7512050" y="3086839"/>
              <a:ext cx="2832101" cy="1265329"/>
              <a:chOff x="4679949" y="897622"/>
              <a:chExt cx="2832101" cy="1265329"/>
            </a:xfrm>
          </p:grpSpPr>
          <p:sp>
            <p:nvSpPr>
              <p:cNvPr id="23" name="Rectangle 22">
                <a:extLst>
                  <a:ext uri="{FF2B5EF4-FFF2-40B4-BE49-F238E27FC236}">
                    <a16:creationId xmlns:a16="http://schemas.microsoft.com/office/drawing/2014/main" id="{C45EF730-7CAF-4315-91BF-DF5428DEB4A5}"/>
                  </a:ext>
                </a:extLst>
              </p:cNvPr>
              <p:cNvSpPr/>
              <p:nvPr/>
            </p:nvSpPr>
            <p:spPr>
              <a:xfrm>
                <a:off x="4679949" y="1123950"/>
                <a:ext cx="2832101" cy="1039001"/>
              </a:xfrm>
              <a:prstGeom prst="rect">
                <a:avLst/>
              </a:prstGeom>
              <a:gradFill flip="none" rotWithShape="1">
                <a:gsLst>
                  <a:gs pos="0">
                    <a:schemeClr val="bg1">
                      <a:lumMod val="95000"/>
                    </a:schemeClr>
                  </a:gs>
                  <a:gs pos="100000">
                    <a:schemeClr val="bg1">
                      <a:lumMod val="85000"/>
                    </a:schemeClr>
                  </a:gs>
                </a:gsLst>
                <a:lin ang="16800000" scaled="0"/>
                <a:tileRect/>
              </a:gradFill>
              <a:ln>
                <a:noFill/>
              </a:ln>
              <a:effectLst>
                <a:outerShdw blurRad="38100" dist="38100" dir="540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400" dirty="0">
                    <a:solidFill>
                      <a:schemeClr val="tx1"/>
                    </a:solidFill>
                    <a:latin typeface="Abadi" panose="020B0604020104020204" pitchFamily="34" charset="0"/>
                    <a:cs typeface="Arial" panose="020B0604020202020204" pitchFamily="34" charset="0"/>
                  </a:rPr>
                  <a:t>Track advancements in customer evaluations concerning the regularity of flights.</a:t>
                </a:r>
                <a:endParaRPr lang="en-IN" sz="1400" dirty="0">
                  <a:solidFill>
                    <a:schemeClr val="tx1"/>
                  </a:solidFill>
                  <a:latin typeface="Abadi" panose="020B0604020104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0CF7C553-D034-4C61-97B0-55C29DCE8D04}"/>
                  </a:ext>
                </a:extLst>
              </p:cNvPr>
              <p:cNvSpPr/>
              <p:nvPr/>
            </p:nvSpPr>
            <p:spPr>
              <a:xfrm>
                <a:off x="4679949" y="897622"/>
                <a:ext cx="2832101" cy="3240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Georgia" panose="02040502050405020303" pitchFamily="18" charset="0"/>
                    <a:cs typeface="Arial" panose="020B0604020202020204" pitchFamily="34" charset="0"/>
                  </a:rPr>
                  <a:t>Customers</a:t>
                </a:r>
                <a:endParaRPr lang="en-IN" sz="1600" b="1" dirty="0">
                  <a:latin typeface="Georgia" panose="02040502050405020303" pitchFamily="18" charset="0"/>
                  <a:cs typeface="Arial" panose="020B0604020202020204" pitchFamily="34" charset="0"/>
                </a:endParaRPr>
              </a:p>
            </p:txBody>
          </p:sp>
        </p:grpSp>
        <p:grpSp>
          <p:nvGrpSpPr>
            <p:cNvPr id="9" name="Group 8">
              <a:extLst>
                <a:ext uri="{FF2B5EF4-FFF2-40B4-BE49-F238E27FC236}">
                  <a16:creationId xmlns:a16="http://schemas.microsoft.com/office/drawing/2014/main" id="{0066D76D-C36E-4460-87A2-B3A0014D1B3F}"/>
                </a:ext>
              </a:extLst>
            </p:cNvPr>
            <p:cNvGrpSpPr/>
            <p:nvPr/>
          </p:nvGrpSpPr>
          <p:grpSpPr>
            <a:xfrm>
              <a:off x="1847848" y="3086839"/>
              <a:ext cx="2832101" cy="1265329"/>
              <a:chOff x="4679949" y="897622"/>
              <a:chExt cx="2832101" cy="1265329"/>
            </a:xfrm>
          </p:grpSpPr>
          <p:sp>
            <p:nvSpPr>
              <p:cNvPr id="21" name="Rectangle 20">
                <a:extLst>
                  <a:ext uri="{FF2B5EF4-FFF2-40B4-BE49-F238E27FC236}">
                    <a16:creationId xmlns:a16="http://schemas.microsoft.com/office/drawing/2014/main" id="{71194E14-6C7E-4FA6-A34F-C7EA5A653918}"/>
                  </a:ext>
                </a:extLst>
              </p:cNvPr>
              <p:cNvSpPr/>
              <p:nvPr/>
            </p:nvSpPr>
            <p:spPr>
              <a:xfrm>
                <a:off x="4679949" y="1123950"/>
                <a:ext cx="2832101" cy="1039001"/>
              </a:xfrm>
              <a:prstGeom prst="rect">
                <a:avLst/>
              </a:prstGeom>
              <a:gradFill flip="none" rotWithShape="1">
                <a:gsLst>
                  <a:gs pos="0">
                    <a:schemeClr val="bg1">
                      <a:lumMod val="95000"/>
                    </a:schemeClr>
                  </a:gs>
                  <a:gs pos="100000">
                    <a:schemeClr val="bg1">
                      <a:lumMod val="85000"/>
                    </a:schemeClr>
                  </a:gs>
                </a:gsLst>
                <a:lin ang="16800000" scaled="0"/>
                <a:tileRect/>
              </a:gradFill>
              <a:ln>
                <a:noFill/>
              </a:ln>
              <a:effectLst>
                <a:outerShdw blurRad="38100" dist="38100" dir="540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400" dirty="0">
                    <a:solidFill>
                      <a:schemeClr val="tx1"/>
                    </a:solidFill>
                    <a:latin typeface="Abadi" panose="020B0604020104020204" pitchFamily="34" charset="0"/>
                    <a:cs typeface="Arial" panose="020B0604020202020204" pitchFamily="34" charset="0"/>
                  </a:rPr>
                  <a:t>More Airplane Build Analysts with training in standardized building methods.</a:t>
                </a:r>
                <a:endParaRPr lang="en-IN" sz="1400" dirty="0">
                  <a:solidFill>
                    <a:schemeClr val="tx1"/>
                  </a:solidFill>
                  <a:latin typeface="Abadi" panose="020B0604020104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AE355CB7-AAA6-4246-A1D7-17BAEC731ADD}"/>
                  </a:ext>
                </a:extLst>
              </p:cNvPr>
              <p:cNvSpPr/>
              <p:nvPr/>
            </p:nvSpPr>
            <p:spPr>
              <a:xfrm>
                <a:off x="4679949" y="897622"/>
                <a:ext cx="2832101" cy="324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Georgia" panose="02040502050405020303" pitchFamily="18" charset="0"/>
                    <a:cs typeface="Arial" panose="020B0604020202020204" pitchFamily="34" charset="0"/>
                  </a:rPr>
                  <a:t>Learning and growth</a:t>
                </a:r>
                <a:endParaRPr lang="en-IN" sz="1600" b="1" dirty="0">
                  <a:latin typeface="Georgia" panose="02040502050405020303" pitchFamily="18" charset="0"/>
                  <a:cs typeface="Arial" panose="020B0604020202020204" pitchFamily="34" charset="0"/>
                </a:endParaRPr>
              </a:p>
            </p:txBody>
          </p:sp>
        </p:grpSp>
        <p:grpSp>
          <p:nvGrpSpPr>
            <p:cNvPr id="10" name="Group 9">
              <a:extLst>
                <a:ext uri="{FF2B5EF4-FFF2-40B4-BE49-F238E27FC236}">
                  <a16:creationId xmlns:a16="http://schemas.microsoft.com/office/drawing/2014/main" id="{8456343B-3AAE-42EC-901B-4DD59827A7A6}"/>
                </a:ext>
              </a:extLst>
            </p:cNvPr>
            <p:cNvGrpSpPr/>
            <p:nvPr/>
          </p:nvGrpSpPr>
          <p:grpSpPr>
            <a:xfrm>
              <a:off x="5124449" y="2747953"/>
              <a:ext cx="1943100" cy="1943100"/>
              <a:chOff x="5105397" y="2515724"/>
              <a:chExt cx="1943100" cy="1943100"/>
            </a:xfrm>
          </p:grpSpPr>
          <p:cxnSp>
            <p:nvCxnSpPr>
              <p:cNvPr id="15" name="Straight Connector 14">
                <a:extLst>
                  <a:ext uri="{FF2B5EF4-FFF2-40B4-BE49-F238E27FC236}">
                    <a16:creationId xmlns:a16="http://schemas.microsoft.com/office/drawing/2014/main" id="{61659520-0D49-46E5-97C7-05725B7D393B}"/>
                  </a:ext>
                </a:extLst>
              </p:cNvPr>
              <p:cNvCxnSpPr/>
              <p:nvPr/>
            </p:nvCxnSpPr>
            <p:spPr>
              <a:xfrm>
                <a:off x="6076947" y="2515724"/>
                <a:ext cx="0" cy="194310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629C39-107E-4184-85A8-6303B034FE67}"/>
                  </a:ext>
                </a:extLst>
              </p:cNvPr>
              <p:cNvCxnSpPr>
                <a:cxnSpLocks/>
              </p:cNvCxnSpPr>
              <p:nvPr/>
            </p:nvCxnSpPr>
            <p:spPr>
              <a:xfrm rot="5400000">
                <a:off x="6076947" y="2515724"/>
                <a:ext cx="0" cy="194310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2D8C2DF-0C3C-420F-9E48-A90D65807E0F}"/>
                  </a:ext>
                </a:extLst>
              </p:cNvPr>
              <p:cNvGrpSpPr/>
              <p:nvPr/>
            </p:nvGrpSpPr>
            <p:grpSpPr>
              <a:xfrm>
                <a:off x="5495569" y="2905896"/>
                <a:ext cx="1162757" cy="1162756"/>
                <a:chOff x="5350932" y="2743200"/>
                <a:chExt cx="1162757" cy="1162756"/>
              </a:xfrm>
            </p:grpSpPr>
            <p:sp>
              <p:nvSpPr>
                <p:cNvPr id="19" name="Oval 18">
                  <a:extLst>
                    <a:ext uri="{FF2B5EF4-FFF2-40B4-BE49-F238E27FC236}">
                      <a16:creationId xmlns:a16="http://schemas.microsoft.com/office/drawing/2014/main" id="{8A7F9383-85E1-4F7A-BB9D-4F1C20B24D6D}"/>
                    </a:ext>
                  </a:extLst>
                </p:cNvPr>
                <p:cNvSpPr/>
                <p:nvPr/>
              </p:nvSpPr>
              <p:spPr>
                <a:xfrm>
                  <a:off x="5350932" y="2743200"/>
                  <a:ext cx="1162756" cy="1162756"/>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0" name="Freeform: Shape 19">
                  <a:extLst>
                    <a:ext uri="{FF2B5EF4-FFF2-40B4-BE49-F238E27FC236}">
                      <a16:creationId xmlns:a16="http://schemas.microsoft.com/office/drawing/2014/main" id="{3E939321-FAD2-4B89-BBC9-40C8AA887014}"/>
                    </a:ext>
                  </a:extLst>
                </p:cNvPr>
                <p:cNvSpPr/>
                <p:nvPr/>
              </p:nvSpPr>
              <p:spPr>
                <a:xfrm rot="5400000">
                  <a:off x="5490003" y="2880872"/>
                  <a:ext cx="884615" cy="1162756"/>
                </a:xfrm>
                <a:custGeom>
                  <a:avLst/>
                  <a:gdLst>
                    <a:gd name="connsiteX0" fmla="*/ 303237 w 884615"/>
                    <a:gd name="connsiteY0" fmla="*/ 0 h 1162756"/>
                    <a:gd name="connsiteX1" fmla="*/ 884615 w 884615"/>
                    <a:gd name="connsiteY1" fmla="*/ 581378 h 1162756"/>
                    <a:gd name="connsiteX2" fmla="*/ 303237 w 884615"/>
                    <a:gd name="connsiteY2" fmla="*/ 1162756 h 1162756"/>
                    <a:gd name="connsiteX3" fmla="*/ 76939 w 884615"/>
                    <a:gd name="connsiteY3" fmla="*/ 1117068 h 1162756"/>
                    <a:gd name="connsiteX4" fmla="*/ 0 w 884615"/>
                    <a:gd name="connsiteY4" fmla="*/ 1075307 h 1162756"/>
                    <a:gd name="connsiteX5" fmla="*/ 34235 w 884615"/>
                    <a:gd name="connsiteY5" fmla="*/ 1064680 h 1162756"/>
                    <a:gd name="connsiteX6" fmla="*/ 389315 w 884615"/>
                    <a:gd name="connsiteY6" fmla="*/ 528990 h 1162756"/>
                    <a:gd name="connsiteX7" fmla="*/ 132991 w 884615"/>
                    <a:gd name="connsiteY7" fmla="*/ 46902 h 1162756"/>
                    <a:gd name="connsiteX8" fmla="*/ 111175 w 884615"/>
                    <a:gd name="connsiteY8" fmla="*/ 35061 h 1162756"/>
                    <a:gd name="connsiteX9" fmla="*/ 186069 w 884615"/>
                    <a:gd name="connsiteY9" fmla="*/ 11812 h 1162756"/>
                    <a:gd name="connsiteX10" fmla="*/ 303237 w 884615"/>
                    <a:gd name="connsiteY10" fmla="*/ 0 h 116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4615" h="1162756">
                      <a:moveTo>
                        <a:pt x="303237" y="0"/>
                      </a:moveTo>
                      <a:cubicBezTo>
                        <a:pt x="624323" y="0"/>
                        <a:pt x="884615" y="260292"/>
                        <a:pt x="884615" y="581378"/>
                      </a:cubicBezTo>
                      <a:cubicBezTo>
                        <a:pt x="884615" y="902464"/>
                        <a:pt x="624323" y="1162756"/>
                        <a:pt x="303237" y="1162756"/>
                      </a:cubicBezTo>
                      <a:cubicBezTo>
                        <a:pt x="222966" y="1162756"/>
                        <a:pt x="146494" y="1146488"/>
                        <a:pt x="76939" y="1117068"/>
                      </a:cubicBezTo>
                      <a:lnTo>
                        <a:pt x="0" y="1075307"/>
                      </a:lnTo>
                      <a:lnTo>
                        <a:pt x="34235" y="1064680"/>
                      </a:lnTo>
                      <a:cubicBezTo>
                        <a:pt x="242901" y="976423"/>
                        <a:pt x="389315" y="769805"/>
                        <a:pt x="389315" y="528990"/>
                      </a:cubicBezTo>
                      <a:cubicBezTo>
                        <a:pt x="389315" y="328311"/>
                        <a:pt x="287639" y="151380"/>
                        <a:pt x="132991" y="46902"/>
                      </a:cubicBezTo>
                      <a:lnTo>
                        <a:pt x="111175" y="35061"/>
                      </a:lnTo>
                      <a:lnTo>
                        <a:pt x="186069" y="11812"/>
                      </a:lnTo>
                      <a:cubicBezTo>
                        <a:pt x="223916" y="4067"/>
                        <a:pt x="263101" y="0"/>
                        <a:pt x="303237" y="0"/>
                      </a:cubicBezTo>
                      <a:close/>
                    </a:path>
                  </a:pathLst>
                </a:custGeom>
                <a:gradFill flip="none" rotWithShape="1">
                  <a:gsLst>
                    <a:gs pos="0">
                      <a:schemeClr val="bg1">
                        <a:alpha val="7000"/>
                      </a:schemeClr>
                    </a:gs>
                    <a:gs pos="100000">
                      <a:schemeClr val="bg1">
                        <a:lumMod val="95000"/>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sp>
            <p:nvSpPr>
              <p:cNvPr id="18" name="TextBox 33">
                <a:extLst>
                  <a:ext uri="{FF2B5EF4-FFF2-40B4-BE49-F238E27FC236}">
                    <a16:creationId xmlns:a16="http://schemas.microsoft.com/office/drawing/2014/main" id="{230F9AFC-6D0F-47F9-902C-D54826773971}"/>
                  </a:ext>
                </a:extLst>
              </p:cNvPr>
              <p:cNvSpPr txBox="1"/>
              <p:nvPr/>
            </p:nvSpPr>
            <p:spPr>
              <a:xfrm>
                <a:off x="5431539" y="3308881"/>
                <a:ext cx="1290815" cy="3707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lt1"/>
                    </a:solidFill>
                    <a:latin typeface="Georgia" panose="02040502050405020303" pitchFamily="18" charset="0"/>
                    <a:cs typeface="Arial" panose="020B0604020202020204" pitchFamily="34" charset="0"/>
                  </a:rPr>
                  <a:t>Scorecard</a:t>
                </a:r>
                <a:endParaRPr lang="en-IN" sz="1400" b="1" dirty="0">
                  <a:solidFill>
                    <a:schemeClr val="lt1"/>
                  </a:solidFill>
                  <a:latin typeface="Georgia" panose="02040502050405020303" pitchFamily="18" charset="0"/>
                  <a:cs typeface="Arial" panose="020B0604020202020204" pitchFamily="34" charset="0"/>
                </a:endParaRPr>
              </a:p>
            </p:txBody>
          </p:sp>
        </p:grpSp>
        <p:cxnSp>
          <p:nvCxnSpPr>
            <p:cNvPr id="11" name="Connector: Elbow 10">
              <a:extLst>
                <a:ext uri="{FF2B5EF4-FFF2-40B4-BE49-F238E27FC236}">
                  <a16:creationId xmlns:a16="http://schemas.microsoft.com/office/drawing/2014/main" id="{74EF5B10-0E9C-4E8A-8524-93D748DB7033}"/>
                </a:ext>
              </a:extLst>
            </p:cNvPr>
            <p:cNvCxnSpPr>
              <a:stCxn id="27" idx="3"/>
              <a:endCxn id="24" idx="0"/>
            </p:cNvCxnSpPr>
            <p:nvPr/>
          </p:nvCxnSpPr>
          <p:spPr>
            <a:xfrm>
              <a:off x="7512050" y="2006631"/>
              <a:ext cx="1416051" cy="1080208"/>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2F4754F-6821-491D-B62E-B02D57B30D74}"/>
                </a:ext>
              </a:extLst>
            </p:cNvPr>
            <p:cNvCxnSpPr>
              <a:stCxn id="23" idx="2"/>
              <a:endCxn id="25" idx="3"/>
            </p:cNvCxnSpPr>
            <p:nvPr/>
          </p:nvCxnSpPr>
          <p:spPr>
            <a:xfrm rot="5400000">
              <a:off x="7566808" y="4297411"/>
              <a:ext cx="1306536" cy="141605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41CD1E3-FE7A-4CE2-B676-46203AB63BE6}"/>
                </a:ext>
              </a:extLst>
            </p:cNvPr>
            <p:cNvCxnSpPr>
              <a:stCxn id="25" idx="1"/>
              <a:endCxn id="21" idx="2"/>
            </p:cNvCxnSpPr>
            <p:nvPr/>
          </p:nvCxnSpPr>
          <p:spPr>
            <a:xfrm rot="10800000">
              <a:off x="3263899" y="4352168"/>
              <a:ext cx="1416050" cy="1306536"/>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23712AD-D07A-436B-BFA6-9FEE039C7323}"/>
                </a:ext>
              </a:extLst>
            </p:cNvPr>
            <p:cNvCxnSpPr>
              <a:stCxn id="22" idx="0"/>
              <a:endCxn id="27" idx="1"/>
            </p:cNvCxnSpPr>
            <p:nvPr/>
          </p:nvCxnSpPr>
          <p:spPr>
            <a:xfrm rot="5400000" flipH="1" flipV="1">
              <a:off x="3431820" y="1838710"/>
              <a:ext cx="1080208" cy="141605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5BA36D42-AE9D-51D1-6B64-B4BF147D8A1D}"/>
              </a:ext>
            </a:extLst>
          </p:cNvPr>
          <p:cNvSpPr txBox="1"/>
          <p:nvPr/>
        </p:nvSpPr>
        <p:spPr>
          <a:xfrm>
            <a:off x="7736305" y="6414882"/>
            <a:ext cx="3513323" cy="376385"/>
          </a:xfrm>
          <a:prstGeom prst="rect">
            <a:avLst/>
          </a:prstGeom>
          <a:noFill/>
        </p:spPr>
        <p:txBody>
          <a:bodyPr wrap="square" rtlCol="0">
            <a:spAutoFit/>
          </a:bodyPr>
          <a:lstStyle/>
          <a:p>
            <a:pPr marL="0" marR="0" algn="just">
              <a:lnSpc>
                <a:spcPct val="107000"/>
              </a:lnSpc>
              <a:spcBef>
                <a:spcPts val="0"/>
              </a:spcBef>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(Conestoga College, 2024b, p. 32)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2381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TotalTime>
  <Words>1720</Words>
  <Application>Microsoft Office PowerPoint</Application>
  <PresentationFormat>Widescreen</PresentationFormat>
  <Paragraphs>197</Paragraphs>
  <Slides>16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Abadi</vt:lpstr>
      <vt:lpstr>Aptos</vt:lpstr>
      <vt:lpstr>Aptos Display</vt:lpstr>
      <vt:lpstr>Arial</vt:lpstr>
      <vt:lpstr>Calibri</vt:lpstr>
      <vt:lpstr>Georgia</vt:lpstr>
      <vt:lpstr>helvetica neue</vt:lpstr>
      <vt:lpstr>Roboto</vt:lpstr>
      <vt:lpstr>Segoe UI</vt:lpstr>
      <vt:lpstr>Symbol</vt:lpstr>
      <vt:lpstr>Times New Roman</vt:lpstr>
      <vt:lpstr>Wingdings</vt:lpstr>
      <vt:lpstr>Office Theme</vt:lpstr>
      <vt:lpstr>FlightByNight </vt:lpstr>
      <vt:lpstr>AGENDA</vt:lpstr>
      <vt:lpstr>Team charter</vt:lpstr>
      <vt:lpstr>Flowcharts</vt:lpstr>
      <vt:lpstr>Problems and Solutions</vt:lpstr>
      <vt:lpstr>Inconsistent Quality and Variability in Performance – Six Sigma DMAIC </vt:lpstr>
      <vt:lpstr>Lack of Process Documentation and Standard Operating Procedures (SOPs) – Control Chart</vt:lpstr>
      <vt:lpstr>Inefficient Order and Inventory Management – Digital Order Management System (SIPOC) </vt:lpstr>
      <vt:lpstr>Inadequate Performance Tracking and Feedback Mechanism - Balanced Scorecard (BSC) </vt:lpstr>
      <vt:lpstr>Fishbone diagram </vt:lpstr>
      <vt:lpstr>Deciding airplane model </vt:lpstr>
      <vt:lpstr>Documenting the Design Features</vt:lpstr>
      <vt:lpstr>Updated business process</vt:lpstr>
      <vt:lpstr>Future recommendations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Gopal Wadhwa</dc:creator>
  <cp:lastModifiedBy>Vaishnavi Gopal Wadhwa</cp:lastModifiedBy>
  <cp:revision>5</cp:revision>
  <dcterms:created xsi:type="dcterms:W3CDTF">2024-08-01T02:54:56Z</dcterms:created>
  <dcterms:modified xsi:type="dcterms:W3CDTF">2024-08-01T20:30:13Z</dcterms:modified>
</cp:coreProperties>
</file>