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75" r:id="rId10"/>
    <p:sldId id="262" r:id="rId11"/>
    <p:sldId id="263" r:id="rId12"/>
    <p:sldId id="264" r:id="rId13"/>
    <p:sldId id="266" r:id="rId14"/>
    <p:sldId id="268" r:id="rId15"/>
    <p:sldId id="270" r:id="rId16"/>
    <p:sldId id="271" r:id="rId17"/>
  </p:sldIdLst>
  <p:sldSz cx="9906000" cy="6858000" type="A4"/>
  <p:notesSz cx="9906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7"/>
  </p:normalViewPr>
  <p:slideViewPr>
    <p:cSldViewPr>
      <p:cViewPr varScale="1">
        <p:scale>
          <a:sx n="125" d="100"/>
          <a:sy n="125" d="100"/>
        </p:scale>
        <p:origin x="104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2950" y="2125980"/>
            <a:ext cx="84201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485900" y="3840480"/>
            <a:ext cx="69342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9530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01590" y="1577340"/>
            <a:ext cx="430911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2813" y="457198"/>
            <a:ext cx="3009265" cy="95250"/>
          </a:xfrm>
          <a:custGeom>
            <a:avLst/>
            <a:gdLst/>
            <a:ahLst/>
            <a:cxnLst/>
            <a:rect l="l" t="t" r="r" b="b"/>
            <a:pathLst>
              <a:path w="3009265" h="95250">
                <a:moveTo>
                  <a:pt x="3009010" y="0"/>
                </a:moveTo>
                <a:lnTo>
                  <a:pt x="0" y="0"/>
                </a:lnTo>
                <a:lnTo>
                  <a:pt x="0" y="94997"/>
                </a:lnTo>
                <a:lnTo>
                  <a:pt x="3009010" y="94997"/>
                </a:lnTo>
                <a:lnTo>
                  <a:pt x="300901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534277" y="453641"/>
            <a:ext cx="3009265" cy="99060"/>
          </a:xfrm>
          <a:custGeom>
            <a:avLst/>
            <a:gdLst/>
            <a:ahLst/>
            <a:cxnLst/>
            <a:rect l="l" t="t" r="r" b="b"/>
            <a:pathLst>
              <a:path w="3009265" h="99059">
                <a:moveTo>
                  <a:pt x="3009011" y="0"/>
                </a:moveTo>
                <a:lnTo>
                  <a:pt x="0" y="0"/>
                </a:lnTo>
                <a:lnTo>
                  <a:pt x="0" y="98554"/>
                </a:lnTo>
                <a:lnTo>
                  <a:pt x="3009011" y="98554"/>
                </a:lnTo>
                <a:lnTo>
                  <a:pt x="3009011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446526" y="457200"/>
            <a:ext cx="3009265" cy="91440"/>
          </a:xfrm>
          <a:custGeom>
            <a:avLst/>
            <a:gdLst/>
            <a:ahLst/>
            <a:cxnLst/>
            <a:rect l="l" t="t" r="r" b="b"/>
            <a:pathLst>
              <a:path w="3009265" h="91440">
                <a:moveTo>
                  <a:pt x="3009011" y="0"/>
                </a:moveTo>
                <a:lnTo>
                  <a:pt x="0" y="0"/>
                </a:lnTo>
                <a:lnTo>
                  <a:pt x="0" y="91439"/>
                </a:lnTo>
                <a:lnTo>
                  <a:pt x="3009011" y="91439"/>
                </a:lnTo>
                <a:lnTo>
                  <a:pt x="3009011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537327" y="6447154"/>
            <a:ext cx="887275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1180" y="674370"/>
            <a:ext cx="582930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1CACE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1180" y="1727352"/>
            <a:ext cx="8025130" cy="378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404040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68040" y="6377940"/>
            <a:ext cx="31699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9530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132320" y="6377940"/>
            <a:ext cx="22783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treamlit.io/" TargetMode="External"/><Relationship Id="rId2" Type="http://schemas.openxmlformats.org/officeDocument/2006/relationships/hyperlink" Target="https://scikit-learn.org/stabl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plotlib.org/stable/contents.html" TargetMode="External"/><Relationship Id="rId5" Type="http://schemas.openxmlformats.org/officeDocument/2006/relationships/hyperlink" Target="https://numpy.org/doc/" TargetMode="External"/><Relationship Id="rId4" Type="http://schemas.openxmlformats.org/officeDocument/2006/relationships/hyperlink" Target="https://pandas.pydata.org/docs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1752600"/>
            <a:ext cx="7391400" cy="81368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4655" marR="5080" indent="-402590">
              <a:lnSpc>
                <a:spcPct val="100000"/>
              </a:lnSpc>
              <a:spcBef>
                <a:spcPts val="105"/>
              </a:spcBef>
            </a:pPr>
            <a:r>
              <a:rPr sz="2600" b="1" dirty="0">
                <a:solidFill>
                  <a:srgbClr val="1CACE3"/>
                </a:solidFill>
                <a:latin typeface="Arial"/>
                <a:cs typeface="Arial"/>
              </a:rPr>
              <a:t>EMPLOYEE</a:t>
            </a:r>
            <a:r>
              <a:rPr sz="2600" b="1" spc="-6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1CACE3"/>
                </a:solidFill>
                <a:latin typeface="Arial"/>
                <a:cs typeface="Arial"/>
              </a:rPr>
              <a:t>SALARY</a:t>
            </a:r>
            <a:r>
              <a:rPr sz="2600" b="1" spc="-110" dirty="0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sz="2600" b="1" spc="-10" dirty="0">
                <a:solidFill>
                  <a:srgbClr val="1CACE3"/>
                </a:solidFill>
                <a:latin typeface="Arial"/>
                <a:cs typeface="Arial"/>
              </a:rPr>
              <a:t>PREDIC</a:t>
            </a:r>
            <a:r>
              <a:rPr lang="en-US" sz="2600" b="1" spc="-10" dirty="0">
                <a:solidFill>
                  <a:srgbClr val="1CACE3"/>
                </a:solidFill>
                <a:latin typeface="Arial"/>
                <a:cs typeface="Arial"/>
              </a:rPr>
              <a:t>TION USING GRADIENT-BOOSTING CLASSIFIER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75738" y="915365"/>
            <a:ext cx="48469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1382AC"/>
                </a:solidFill>
              </a:rPr>
              <a:t>CAPSTONE</a:t>
            </a:r>
            <a:r>
              <a:rPr sz="3600" spc="-75" dirty="0">
                <a:solidFill>
                  <a:srgbClr val="1382AC"/>
                </a:solidFill>
              </a:rPr>
              <a:t> </a:t>
            </a:r>
            <a:r>
              <a:rPr sz="3600" spc="-10" dirty="0">
                <a:solidFill>
                  <a:srgbClr val="1382AC"/>
                </a:solidFill>
              </a:rPr>
              <a:t>PROJECT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362813" y="3085719"/>
            <a:ext cx="9180830" cy="3161828"/>
          </a:xfrm>
          <a:prstGeom prst="rect">
            <a:avLst/>
          </a:prstGeom>
          <a:solidFill>
            <a:srgbClr val="46525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IN"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lang="en-IN" sz="1600" dirty="0">
              <a:latin typeface="Times New Roman"/>
              <a:cs typeface="Times New Roman"/>
            </a:endParaRPr>
          </a:p>
          <a:p>
            <a:pPr marL="2016125">
              <a:lnSpc>
                <a:spcPct val="100000"/>
              </a:lnSpc>
              <a:spcBef>
                <a:spcPts val="5"/>
              </a:spcBef>
            </a:pP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lang="en-US" sz="1600" b="1" spc="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spc="-25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endParaRPr lang="en-US" sz="1600" dirty="0">
              <a:latin typeface="Arial"/>
              <a:cs typeface="Arial"/>
            </a:endParaRPr>
          </a:p>
          <a:p>
            <a:pPr marL="2016125">
              <a:lnSpc>
                <a:spcPct val="100000"/>
              </a:lnSpc>
              <a:spcBef>
                <a:spcPts val="20"/>
              </a:spcBef>
            </a:pP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lang="en-US" sz="1600" b="1" spc="-35" dirty="0">
                <a:solidFill>
                  <a:srgbClr val="1382AC"/>
                </a:solidFill>
                <a:latin typeface="Arial"/>
                <a:cs typeface="Arial"/>
              </a:rPr>
              <a:t> Vaishnavi Agrawal</a:t>
            </a:r>
            <a:endParaRPr lang="en-US" sz="1600" spc="-35" dirty="0">
              <a:latin typeface="Arial"/>
              <a:cs typeface="Arial"/>
            </a:endParaRPr>
          </a:p>
          <a:p>
            <a:pPr marL="2016125">
              <a:lnSpc>
                <a:spcPct val="100000"/>
              </a:lnSpc>
              <a:spcBef>
                <a:spcPts val="20"/>
              </a:spcBef>
            </a:pP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lang="en-US" sz="1600" b="1" spc="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Name:</a:t>
            </a:r>
            <a:r>
              <a:rPr lang="en-US" sz="1600" b="1" spc="15" dirty="0">
                <a:solidFill>
                  <a:srgbClr val="1382AC"/>
                </a:solidFill>
                <a:latin typeface="Arial"/>
                <a:cs typeface="Arial"/>
              </a:rPr>
              <a:t> Thapar Institute of Engineering and Technology </a:t>
            </a:r>
          </a:p>
          <a:p>
            <a:pPr marL="2016125" marR="1711325">
              <a:lnSpc>
                <a:spcPct val="101600"/>
              </a:lnSpc>
              <a:spcBef>
                <a:spcPts val="10"/>
              </a:spcBef>
            </a:pP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Department:</a:t>
            </a:r>
            <a:r>
              <a:rPr lang="en-US" sz="1600" b="1" spc="60" dirty="0">
                <a:solidFill>
                  <a:srgbClr val="1382AC"/>
                </a:solidFill>
                <a:latin typeface="Arial"/>
                <a:cs typeface="Arial"/>
              </a:rPr>
              <a:t> Electrical and Computer</a:t>
            </a:r>
          </a:p>
          <a:p>
            <a:pPr marL="2016125" marR="1711325">
              <a:lnSpc>
                <a:spcPct val="101600"/>
              </a:lnSpc>
              <a:spcBef>
                <a:spcPts val="10"/>
              </a:spcBef>
            </a:pP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AICTE</a:t>
            </a:r>
            <a:r>
              <a:rPr lang="en-US" sz="1600" b="1" spc="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lang="en-US" sz="1600" b="1" spc="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sz="1600" b="1" dirty="0">
                <a:solidFill>
                  <a:srgbClr val="1382AC"/>
                </a:solidFill>
                <a:latin typeface="Arial"/>
                <a:cs typeface="Arial"/>
              </a:rPr>
              <a:t>ID: STU682db93a959511747827002</a:t>
            </a:r>
          </a:p>
          <a:p>
            <a:pPr marL="2016125" marR="1711325">
              <a:lnSpc>
                <a:spcPct val="101600"/>
              </a:lnSpc>
              <a:spcBef>
                <a:spcPts val="10"/>
              </a:spcBef>
            </a:pPr>
            <a:endParaRPr lang="en-IN" sz="1600" b="1" spc="-25" dirty="0">
              <a:solidFill>
                <a:srgbClr val="1382AC"/>
              </a:solidFill>
              <a:latin typeface="Arial"/>
              <a:cs typeface="Arial"/>
            </a:endParaRPr>
          </a:p>
          <a:p>
            <a:pPr marL="2016125">
              <a:lnSpc>
                <a:spcPct val="100000"/>
              </a:lnSpc>
              <a:spcBef>
                <a:spcPts val="20"/>
              </a:spcBef>
            </a:pPr>
            <a:endParaRPr lang="en-IN" sz="1600" b="1" spc="-25" dirty="0">
              <a:solidFill>
                <a:srgbClr val="1382AC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674370"/>
            <a:ext cx="623062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r>
              <a:rPr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639407"/>
            <a:ext cx="7221220" cy="35791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25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Building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lang="en-US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US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Evaluated multiple classification algorithms: Logistic Regression, K-Nearest Neighbors, SVM, Random Forest , Gradient-Boosting</a:t>
            </a:r>
            <a:r>
              <a:rPr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9. </a:t>
            </a:r>
            <a:r>
              <a:rPr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25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Compared models using accuracy, precision, recall, F1-score; selected best-performing model.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Visualized evaluation results with confusion matrix and classification report</a:t>
            </a:r>
            <a:r>
              <a:rPr lang="en-US" sz="14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664398"/>
            <a:ext cx="6002020" cy="119904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 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250" spc="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Serialization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indent="-248285">
              <a:spcBef>
                <a:spcPts val="114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Saved the trained model using job-lib for further deployment. </a:t>
            </a:r>
          </a:p>
          <a:p>
            <a:pPr marL="260985" lvl="1" indent="-248285">
              <a:lnSpc>
                <a:spcPct val="100000"/>
              </a:lnSpc>
              <a:spcBef>
                <a:spcPts val="114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IN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 the Clean dataset (Cleaned_data.csv).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1180" y="3418840"/>
            <a:ext cx="6535420" cy="188128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 </a:t>
            </a:r>
            <a:r>
              <a:rPr lang="en-US" sz="225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sz="2250" spc="-2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 </a:t>
            </a:r>
            <a:r>
              <a:rPr sz="225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sz="2250" spc="-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250" spc="-9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14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UI in Stream-lit for real-time salary prediction.</a:t>
            </a:r>
          </a:p>
          <a:p>
            <a:pPr marL="260985" lvl="1" indent="-248285">
              <a:lnSpc>
                <a:spcPct val="100000"/>
              </a:lnSpc>
              <a:spcBef>
                <a:spcPts val="114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Allowed user data input through dropdowns and sliders and displayed prediction on-screen.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35"/>
              </a:spcBef>
              <a:buClr>
                <a:srgbClr val="1CACE3"/>
              </a:buClr>
              <a:buSzPct val="93103"/>
              <a:buFont typeface="Cambria"/>
              <a:buChar char="◾"/>
              <a:tabLst>
                <a:tab pos="260985" algn="l"/>
              </a:tabLst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</a:t>
            </a:r>
            <a:r>
              <a:rPr lang="en-US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en-US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dynamically.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674370"/>
            <a:ext cx="162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RESULT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6432" y="1255185"/>
            <a:ext cx="490283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SzPct val="93333"/>
              <a:tabLst>
                <a:tab pos="260350" algn="l"/>
              </a:tabLst>
            </a:pPr>
            <a:r>
              <a:rPr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25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</a:t>
            </a:r>
            <a:r>
              <a:rPr sz="225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25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5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Graphs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B9027-E24F-1725-0390-787E62589C2F}"/>
              </a:ext>
            </a:extLst>
          </p:cNvPr>
          <p:cNvSpPr txBox="1"/>
          <p:nvPr/>
        </p:nvSpPr>
        <p:spPr>
          <a:xfrm>
            <a:off x="336550" y="1695665"/>
            <a:ext cx="5302250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Highest test accuracy achieved with Random Forest and Gradient Boosting (&gt;80% on cleaned data).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impactful features for predicting higher salary class: Education level, Years of experience,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Occupation, Hours worked per week.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system-ui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Stream-lit UI Preview</a:t>
            </a:r>
            <a:r>
              <a:rPr lang="en-US" b="0" i="0" dirty="0">
                <a:solidFill>
                  <a:schemeClr val="tx1"/>
                </a:solidFill>
                <a:effectLst/>
                <a:latin typeface="Franklin Gothic Medium" panose="020B0603020102020204" pitchFamily="34" charset="0"/>
              </a:rPr>
              <a:t>:</a:t>
            </a:r>
          </a:p>
          <a:p>
            <a:endParaRPr lang="en-US" sz="2000" dirty="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web interface allows non-technical users to input their details.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</a:t>
            </a:r>
            <a:r>
              <a:rPr lang="en-US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Interactive: 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Dropdowns</a:t>
            </a:r>
            <a:r>
              <a:rPr lang="en-US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en-US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</a:t>
            </a:r>
            <a:r>
              <a:rPr lang="en-US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title,</a:t>
            </a:r>
            <a:r>
              <a:rPr lang="en-US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level,</a:t>
            </a:r>
            <a:r>
              <a:rPr lang="en-US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etc.,</a:t>
            </a:r>
            <a:r>
              <a:rPr lang="en-US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lang="en-US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  <a:r>
              <a:rPr lang="en-US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Prediction: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US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instant</a:t>
            </a:r>
            <a:r>
              <a:rPr lang="en-US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lang="en-US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predictions</a:t>
            </a:r>
            <a:r>
              <a:rPr lang="en-US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upon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clicking</a:t>
            </a:r>
            <a:r>
              <a:rPr lang="en-US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US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</a:t>
            </a:r>
            <a:r>
              <a:rPr lang="en-US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engagement 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b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135D7B-EE46-E319-E8D1-C1E8230093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0"/>
          <a:stretch/>
        </p:blipFill>
        <p:spPr>
          <a:xfrm>
            <a:off x="5899150" y="1732610"/>
            <a:ext cx="3670300" cy="1392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A03652-04BE-01D0-DD24-F4303CD49C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54"/>
          <a:stretch/>
        </p:blipFill>
        <p:spPr>
          <a:xfrm>
            <a:off x="5562599" y="3150260"/>
            <a:ext cx="4199747" cy="36333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674370"/>
            <a:ext cx="1623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RESULT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9180F-6936-39E4-2B14-3EE5A2BA3A3D}"/>
              </a:ext>
            </a:extLst>
          </p:cNvPr>
          <p:cNvSpPr txBox="1"/>
          <p:nvPr/>
        </p:nvSpPr>
        <p:spPr>
          <a:xfrm>
            <a:off x="762000" y="1295400"/>
            <a:ext cx="8610600" cy="1389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0350" indent="-24765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350" algn="l"/>
              </a:tabLst>
            </a:pP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en-US" sz="1800" spc="-8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en-US" sz="1800" spc="-7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</a:t>
            </a:r>
            <a:r>
              <a:rPr lang="en-US"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t</a:t>
            </a:r>
            <a:endParaRPr lang="en-US" sz="1800" dirty="0">
              <a:latin typeface="Franklin Gothic Medium"/>
              <a:cs typeface="Franklin Gothic Medium"/>
            </a:endParaRPr>
          </a:p>
          <a:p>
            <a:pPr marL="384175" marR="5080">
              <a:lnSpc>
                <a:spcPct val="111000"/>
              </a:lnSpc>
              <a:spcBef>
                <a:spcPts val="955"/>
              </a:spcBef>
            </a:pP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8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given</a:t>
            </a:r>
            <a:r>
              <a:rPr lang="en-US" sz="1800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8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Male</a:t>
            </a:r>
            <a:r>
              <a:rPr lang="en-US" sz="18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Tech- </a:t>
            </a:r>
            <a:r>
              <a:rPr lang="en-US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Supportor</a:t>
            </a:r>
            <a:r>
              <a:rPr lang="en-US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aged </a:t>
            </a:r>
            <a:r>
              <a:rPr lang="en-US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</a:t>
            </a:r>
            <a:r>
              <a:rPr lang="en-US" sz="18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having</a:t>
            </a:r>
            <a:r>
              <a:rPr lang="en-US" sz="18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8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Bachelor's</a:t>
            </a:r>
            <a:r>
              <a:rPr lang="en-US" sz="18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Degree</a:t>
            </a:r>
            <a:r>
              <a:rPr lang="en-US" sz="1800" spc="-6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8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sz="18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n-US" sz="18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lang="en-US" sz="18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8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</a:t>
            </a:r>
            <a:r>
              <a:rPr lang="en-US" sz="18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  <a:r>
              <a:rPr lang="en-US"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lang="en-US" sz="1800" dirty="0">
              <a:latin typeface="Franklin Gothic Medium"/>
              <a:cs typeface="Franklin Gothic Medium"/>
            </a:endParaRPr>
          </a:p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A8582A-718B-B581-0232-F09D7413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362200"/>
            <a:ext cx="5410200" cy="30662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265BFB-41BE-8056-AC81-1DCB1C039679}"/>
              </a:ext>
            </a:extLst>
          </p:cNvPr>
          <p:cNvSpPr txBox="1"/>
          <p:nvPr/>
        </p:nvSpPr>
        <p:spPr>
          <a:xfrm>
            <a:off x="1169035" y="5638800"/>
            <a:ext cx="65902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Project Link: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github.com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/VaishnaviAgrawal03/Employee-Salary-Prediction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83CDB7-F166-3992-FB60-3BB469040F9E}"/>
              </a:ext>
            </a:extLst>
          </p:cNvPr>
          <p:cNvSpPr txBox="1"/>
          <p:nvPr/>
        </p:nvSpPr>
        <p:spPr>
          <a:xfrm>
            <a:off x="678180" y="1295400"/>
            <a:ext cx="7170420" cy="4712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9715" marR="98425" indent="-247650">
              <a:lnSpc>
                <a:spcPct val="111100"/>
              </a:lnSpc>
              <a:spcBef>
                <a:spcPts val="95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robust ML classifier to categorize 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+mj-lt"/>
              </a:rPr>
              <a:t>employees earning above or below ₹50,000 using demographic and career information.</a:t>
            </a:r>
            <a:r>
              <a:rPr lang="en-US" dirty="0"/>
              <a:t> </a:t>
            </a:r>
            <a:endParaRPr lang="en-US" sz="1800" dirty="0">
              <a:latin typeface="+mj-lt"/>
              <a:cs typeface="Franklin Gothic Medium"/>
            </a:endParaRPr>
          </a:p>
          <a:p>
            <a:pPr marL="260350" indent="-247650">
              <a:lnSpc>
                <a:spcPct val="100000"/>
              </a:lnSpc>
              <a:spcBef>
                <a:spcPts val="1355"/>
              </a:spcBef>
              <a:buClr>
                <a:srgbClr val="1CACE3"/>
              </a:buClr>
              <a:buSzPct val="93333"/>
              <a:buFont typeface="Cambria"/>
              <a:buChar char="◾"/>
              <a:tabLst>
                <a:tab pos="26035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identified: education level, engineered experience, job type, and hours per week.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9715" marR="840105" indent="-247650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Stream-lit UI delivers interactive, real-time predictions with explainable visuals.</a:t>
            </a: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59715" marR="840105" indent="-247650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 empowers HR with fair, data-driven compensation insights and lets individuals gauge earning potential. </a:t>
            </a:r>
          </a:p>
          <a:p>
            <a:pPr marL="259715" marR="840105" indent="-247650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buFont typeface="Cambria"/>
              <a:buChar char="◾"/>
              <a:tabLst>
                <a:tab pos="260985" algn="l"/>
              </a:tabLst>
            </a:pPr>
            <a:r>
              <a:rPr lang="en-US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enhancement: The model can be upgraded to predict continuous salary amounts (regression) for finer analysis, and integrated with live HR systems for greater impact</a:t>
            </a:r>
            <a:r>
              <a:rPr lang="en-US" sz="1800" b="0" i="0" dirty="0">
                <a:solidFill>
                  <a:srgbClr val="FFFFFF"/>
                </a:solidFill>
                <a:effectLst/>
                <a:latin typeface="+mj-lt"/>
              </a:rPr>
              <a:t>.</a:t>
            </a:r>
            <a:r>
              <a:rPr lang="en-US" sz="1800" spc="-1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</a:t>
            </a:r>
            <a:endParaRPr lang="en-US" sz="1800" dirty="0">
              <a:latin typeface="Franklin Gothic Medium"/>
              <a:cs typeface="Franklin Gothic Medium"/>
            </a:endParaRPr>
          </a:p>
          <a:p>
            <a:pPr marL="12065" marR="840105">
              <a:lnSpc>
                <a:spcPct val="111600"/>
              </a:lnSpc>
              <a:spcBef>
                <a:spcPts val="1030"/>
              </a:spcBef>
              <a:buClr>
                <a:srgbClr val="1CACE3"/>
              </a:buClr>
              <a:buSzPct val="91111"/>
              <a:tabLst>
                <a:tab pos="260985" algn="l"/>
              </a:tabLst>
            </a:pPr>
            <a:endParaRPr lang="en-US" sz="1800" b="0" i="0" dirty="0">
              <a:solidFill>
                <a:schemeClr val="tx1"/>
              </a:solidFill>
              <a:effectLst/>
              <a:latin typeface="+mj-lt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0985" marR="3510915" indent="-248920">
              <a:lnSpc>
                <a:spcPct val="109700"/>
              </a:lnSpc>
              <a:spcBef>
                <a:spcPts val="10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756285" algn="l"/>
              </a:tabLst>
            </a:pPr>
            <a:r>
              <a:rPr spc="-25" dirty="0"/>
              <a:t>Scikit-</a:t>
            </a:r>
            <a:r>
              <a:rPr dirty="0"/>
              <a:t>learn:</a:t>
            </a:r>
            <a:r>
              <a:rPr spc="-75" dirty="0"/>
              <a:t> </a:t>
            </a:r>
            <a:r>
              <a:rPr dirty="0"/>
              <a:t>Machine</a:t>
            </a:r>
            <a:r>
              <a:rPr spc="-75" dirty="0"/>
              <a:t> </a:t>
            </a:r>
            <a:r>
              <a:rPr spc="-10" dirty="0"/>
              <a:t>Learning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spc="-10" dirty="0"/>
              <a:t>Python</a:t>
            </a:r>
            <a:r>
              <a:rPr sz="1600" spc="-10" dirty="0">
                <a:solidFill>
                  <a:srgbClr val="0E0E0E"/>
                </a:solidFill>
              </a:rPr>
              <a:t>. 	</a:t>
            </a:r>
            <a:r>
              <a:rPr u="sng" spc="-3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2"/>
              </a:rPr>
              <a:t>https://scikit-</a:t>
            </a: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</a:rPr>
              <a:t>l</a:t>
            </a: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2"/>
              </a:rPr>
              <a:t>earn.org/stable/</a:t>
            </a:r>
            <a:endParaRPr sz="1600"/>
          </a:p>
          <a:p>
            <a:pPr marL="261620" indent="-248920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261620" algn="l"/>
              </a:tabLst>
            </a:pPr>
            <a:r>
              <a:rPr spc="-30" dirty="0"/>
              <a:t>Streamlit:</a:t>
            </a:r>
            <a:r>
              <a:rPr spc="-8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fastest</a:t>
            </a:r>
            <a:r>
              <a:rPr spc="-90" dirty="0"/>
              <a:t> </a:t>
            </a:r>
            <a:r>
              <a:rPr spc="-50" dirty="0"/>
              <a:t>way </a:t>
            </a:r>
            <a:r>
              <a:rPr dirty="0"/>
              <a:t>to</a:t>
            </a:r>
            <a:r>
              <a:rPr spc="-75" dirty="0"/>
              <a:t> </a:t>
            </a:r>
            <a:r>
              <a:rPr dirty="0"/>
              <a:t>build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share</a:t>
            </a:r>
            <a:r>
              <a:rPr spc="-90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spc="-20" dirty="0"/>
              <a:t>apps</a:t>
            </a:r>
          </a:p>
          <a:p>
            <a:pPr marL="756285">
              <a:lnSpc>
                <a:spcPct val="100000"/>
              </a:lnSpc>
              <a:spcBef>
                <a:spcPts val="229"/>
              </a:spcBef>
            </a:pP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3"/>
              </a:rPr>
              <a:t>https://streamlit.io/</a:t>
            </a:r>
          </a:p>
          <a:p>
            <a:pPr marL="260985" marR="1438910" indent="-248920">
              <a:lnSpc>
                <a:spcPct val="110300"/>
              </a:lnSpc>
              <a:spcBef>
                <a:spcPts val="96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756285" algn="l"/>
              </a:tabLst>
            </a:pPr>
            <a:r>
              <a:rPr spc="-10" dirty="0"/>
              <a:t>Pandas</a:t>
            </a:r>
            <a:r>
              <a:rPr spc="-70" dirty="0"/>
              <a:t> </a:t>
            </a:r>
            <a:r>
              <a:rPr spc="-20" dirty="0"/>
              <a:t>Documentation:</a:t>
            </a:r>
            <a:r>
              <a:rPr spc="-65" dirty="0"/>
              <a:t> </a:t>
            </a:r>
            <a:r>
              <a:rPr spc="-10" dirty="0"/>
              <a:t>Data</a:t>
            </a:r>
            <a:r>
              <a:rPr spc="-65" dirty="0"/>
              <a:t> </a:t>
            </a:r>
            <a:r>
              <a:rPr spc="-10" dirty="0"/>
              <a:t>analysis</a:t>
            </a:r>
            <a:r>
              <a:rPr spc="-6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spc="-25" dirty="0"/>
              <a:t>manipulation</a:t>
            </a:r>
            <a:r>
              <a:rPr spc="-50" dirty="0"/>
              <a:t> </a:t>
            </a:r>
            <a:r>
              <a:rPr spc="-20" dirty="0"/>
              <a:t>tool 	</a:t>
            </a: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4"/>
              </a:rPr>
              <a:t>https://pandas.pydata.org/docs/</a:t>
            </a:r>
          </a:p>
          <a:p>
            <a:pPr marL="261620" indent="-248920">
              <a:lnSpc>
                <a:spcPct val="100000"/>
              </a:lnSpc>
              <a:spcBef>
                <a:spcPts val="1200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261620" algn="l"/>
              </a:tabLst>
            </a:pPr>
            <a:r>
              <a:rPr spc="-40" dirty="0"/>
              <a:t>NumPy</a:t>
            </a:r>
            <a:r>
              <a:rPr spc="-55" dirty="0"/>
              <a:t> </a:t>
            </a:r>
            <a:r>
              <a:rPr spc="-20" dirty="0"/>
              <a:t>Documentation:</a:t>
            </a:r>
            <a:r>
              <a:rPr spc="-6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spc="-25" dirty="0"/>
              <a:t>fundamental</a:t>
            </a:r>
            <a:r>
              <a:rPr spc="-65" dirty="0"/>
              <a:t> </a:t>
            </a:r>
            <a:r>
              <a:rPr spc="-25" dirty="0"/>
              <a:t>package</a:t>
            </a:r>
            <a:r>
              <a:rPr spc="-80" dirty="0"/>
              <a:t> </a:t>
            </a:r>
            <a:r>
              <a:rPr dirty="0"/>
              <a:t>for</a:t>
            </a:r>
            <a:r>
              <a:rPr spc="-45" dirty="0"/>
              <a:t> </a:t>
            </a:r>
            <a:r>
              <a:rPr spc="-10" dirty="0"/>
              <a:t>scientific</a:t>
            </a:r>
            <a:r>
              <a:rPr spc="-35" dirty="0"/>
              <a:t> </a:t>
            </a:r>
            <a:r>
              <a:rPr spc="-10" dirty="0"/>
              <a:t>computing</a:t>
            </a:r>
          </a:p>
          <a:p>
            <a:pPr marL="756285">
              <a:lnSpc>
                <a:spcPct val="100000"/>
              </a:lnSpc>
              <a:spcBef>
                <a:spcPts val="229"/>
              </a:spcBef>
            </a:pP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5"/>
              </a:rPr>
              <a:t>https://numpy.org/doc/</a:t>
            </a:r>
          </a:p>
          <a:p>
            <a:pPr marL="260985" marR="2331720" indent="-248920">
              <a:lnSpc>
                <a:spcPct val="109700"/>
              </a:lnSpc>
              <a:spcBef>
                <a:spcPts val="985"/>
              </a:spcBef>
              <a:buClr>
                <a:srgbClr val="1CACE3"/>
              </a:buClr>
              <a:buSzPct val="92307"/>
              <a:buFont typeface="Cambria"/>
              <a:buChar char="◾"/>
              <a:tabLst>
                <a:tab pos="756285" algn="l"/>
              </a:tabLst>
            </a:pPr>
            <a:r>
              <a:rPr spc="-20" dirty="0"/>
              <a:t>Matplotlib</a:t>
            </a:r>
            <a:r>
              <a:rPr spc="-80" dirty="0"/>
              <a:t> </a:t>
            </a:r>
            <a:r>
              <a:rPr spc="-20" dirty="0"/>
              <a:t>Documentation:</a:t>
            </a:r>
            <a:r>
              <a:rPr spc="-85" dirty="0"/>
              <a:t> </a:t>
            </a:r>
            <a:r>
              <a:rPr spc="-10" dirty="0"/>
              <a:t>Visualization</a:t>
            </a:r>
            <a:r>
              <a:rPr spc="-70" dirty="0"/>
              <a:t> </a:t>
            </a:r>
            <a:r>
              <a:rPr spc="-10" dirty="0"/>
              <a:t>with</a:t>
            </a:r>
            <a:r>
              <a:rPr spc="-55" dirty="0"/>
              <a:t> </a:t>
            </a:r>
            <a:r>
              <a:rPr spc="-10" dirty="0"/>
              <a:t>Python 	</a:t>
            </a: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hlinkClick r:id="rId6"/>
              </a:rPr>
              <a:t>https://matplotlib.org/stable/contents.htm</a:t>
            </a:r>
            <a:r>
              <a:rPr u="sng" spc="-10" dirty="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</a:rPr>
              <a:t>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98163" y="3554095"/>
            <a:ext cx="1736725" cy="3733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50" dirty="0">
                <a:solidFill>
                  <a:srgbClr val="001F5F"/>
                </a:solidFill>
              </a:rPr>
              <a:t>THANK</a:t>
            </a:r>
            <a:r>
              <a:rPr sz="2250" spc="-15" dirty="0">
                <a:solidFill>
                  <a:srgbClr val="001F5F"/>
                </a:solidFill>
              </a:rPr>
              <a:t> </a:t>
            </a:r>
            <a:r>
              <a:rPr sz="2250" spc="-25" dirty="0">
                <a:solidFill>
                  <a:srgbClr val="001F5F"/>
                </a:solidFill>
              </a:rPr>
              <a:t>YOU</a:t>
            </a:r>
            <a:endParaRPr sz="22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9112" y="1615820"/>
            <a:ext cx="18116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>
                <a:solidFill>
                  <a:srgbClr val="001F5F"/>
                </a:solidFill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2899" y="2254758"/>
            <a:ext cx="5810885" cy="2548255"/>
          </a:xfrm>
          <a:prstGeom prst="rect">
            <a:avLst/>
          </a:prstGeom>
        </p:spPr>
        <p:txBody>
          <a:bodyPr vert="horz" wrap="square" lIns="0" tIns="158750" rIns="0" bIns="0" rtlCol="0">
            <a:spAutoFit/>
          </a:bodyPr>
          <a:lstStyle/>
          <a:p>
            <a:pPr marL="260985" indent="-248285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 Statement</a:t>
            </a:r>
            <a:endParaRPr sz="1800" dirty="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System</a:t>
            </a:r>
            <a:r>
              <a:rPr sz="1800" b="1" spc="-4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Development</a:t>
            </a:r>
            <a:r>
              <a:rPr sz="1800" b="1" spc="-8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Approach</a:t>
            </a:r>
            <a:endParaRPr sz="1800" dirty="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  <a:tab pos="4591685" algn="l"/>
              </a:tabLst>
            </a:pP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Algorithm</a:t>
            </a:r>
            <a:r>
              <a:rPr sz="1800" b="1" spc="-2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&amp;</a:t>
            </a:r>
            <a:r>
              <a:rPr sz="18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Deployment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(Step</a:t>
            </a:r>
            <a:r>
              <a:rPr sz="1800" b="1" spc="-3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by</a:t>
            </a:r>
            <a:r>
              <a:rPr sz="1800" b="1" spc="-55" dirty="0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404040"/>
                </a:solidFill>
                <a:latin typeface="Arial"/>
                <a:cs typeface="Arial"/>
              </a:rPr>
              <a:t>Step</a:t>
            </a:r>
            <a:r>
              <a:rPr sz="1800" b="1" dirty="0">
                <a:solidFill>
                  <a:srgbClr val="404040"/>
                </a:solidFill>
                <a:latin typeface="Arial"/>
                <a:cs typeface="Arial"/>
              </a:rPr>
              <a:t>	</a:t>
            </a: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Procedure)</a:t>
            </a:r>
            <a:endParaRPr sz="1800" dirty="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4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1800" dirty="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5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  <a:p>
            <a:pPr marL="260985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1666"/>
              <a:buFont typeface="Cambria"/>
              <a:buChar char="◾"/>
              <a:tabLst>
                <a:tab pos="260985" algn="l"/>
              </a:tabLst>
            </a:pPr>
            <a:r>
              <a:rPr sz="1800" b="1" spc="-10" dirty="0">
                <a:solidFill>
                  <a:srgbClr val="404040"/>
                </a:solidFill>
                <a:latin typeface="Arial"/>
                <a:cs typeface="Arial"/>
              </a:rPr>
              <a:t>References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674370"/>
            <a:ext cx="5829300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25" dirty="0"/>
              <a:t> </a:t>
            </a:r>
            <a:r>
              <a:rPr spc="-50" dirty="0"/>
              <a:t>STATEMENT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DA2D1-200A-DDC3-0357-640663B3CC4E}"/>
              </a:ext>
            </a:extLst>
          </p:cNvPr>
          <p:cNvSpPr txBox="1"/>
          <p:nvPr/>
        </p:nvSpPr>
        <p:spPr>
          <a:xfrm>
            <a:off x="576580" y="1392476"/>
            <a:ext cx="8752840" cy="5091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2105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Employee Salary Prediction project builds an end‑to‑end machine learning pipeline to forecast salaries based on factors such as work experience, education level, job role, geographic location, and industry</a:t>
            </a:r>
            <a:r>
              <a:rPr lang="en-US" sz="18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97815" marR="5080" indent="-28575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92105"/>
              <a:buFont typeface="Arial" panose="020B0604020202020204" pitchFamily="34" charset="0"/>
              <a:buChar char="•"/>
              <a:tabLst>
                <a:tab pos="260985" algn="l"/>
              </a:tabLst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ingested a real‑world HR dataset, handled missing values, and applied categorical encoding and numerical scaling during data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steps included deriving tenure buckets, one‑hot encoding of job titles and education categories, and normalizing continuous variables.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algorithms Linear Regression and Random Forest Regressor were trained and fine‑tuned; performance was evaluated using MAE, RMSE, and R²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Insightful visualizations (correlation heatmaps, feature importance plots) were created with Matplotlib and Seaborn to interpret model behavior.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Deployed and experimented within IBM Watson Studio, demonstrating how data‑driven models can empower HR teams to make informed compensation and hiring decisions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1180" y="1043432"/>
            <a:ext cx="42373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894839" algn="l"/>
              </a:tabLst>
            </a:pPr>
            <a:r>
              <a:rPr spc="-10" dirty="0"/>
              <a:t>SYSTEM</a:t>
            </a:r>
            <a:r>
              <a:rPr dirty="0"/>
              <a:t>	</a:t>
            </a: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050" y="1738577"/>
            <a:ext cx="7221220" cy="237372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SzPct val="91111"/>
              <a:tabLst>
                <a:tab pos="260350" algn="l"/>
              </a:tabLst>
            </a:pPr>
            <a:r>
              <a:rPr sz="2250" spc="-2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250" spc="-105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1095"/>
              </a:spcBef>
              <a:buClr>
                <a:srgbClr val="1CACE3"/>
              </a:buClr>
              <a:buSzPct val="92307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OS:</a:t>
            </a:r>
            <a:r>
              <a:rPr sz="1600" spc="-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sz="16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10/11,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macOS,</a:t>
            </a:r>
            <a:r>
              <a:rPr sz="16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sz="16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Linux-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6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Clr>
                <a:srgbClr val="1CACE3"/>
              </a:buClr>
              <a:buSzPct val="92307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1600" spc="-5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</a:t>
            </a:r>
            <a:r>
              <a:rPr sz="1600" spc="-4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3.9</a:t>
            </a:r>
            <a:r>
              <a:rPr sz="16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sz="1600" spc="-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(recommended: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3.10+)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spcBef>
                <a:spcPts val="975"/>
              </a:spcBef>
              <a:buClr>
                <a:srgbClr val="1CACE3"/>
              </a:buClr>
              <a:buSzPct val="92307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sz="16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z="16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</a:t>
            </a: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16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sz="1600" spc="-2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sz="16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6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faster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indent="-285750">
              <a:lnSpc>
                <a:spcPct val="100000"/>
              </a:lnSpc>
              <a:spcBef>
                <a:spcPts val="960"/>
              </a:spcBef>
              <a:buClr>
                <a:srgbClr val="1CACE3"/>
              </a:buClr>
              <a:buSzPct val="92307"/>
              <a:buFont typeface="Arial" panose="020B0604020202020204" pitchFamily="34" charset="0"/>
              <a:buChar char="•"/>
              <a:tabLst>
                <a:tab pos="260985" algn="l"/>
              </a:tabLst>
            </a:pP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</a:t>
            </a:r>
            <a:r>
              <a:rPr sz="1600" spc="-7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Space:</a:t>
            </a:r>
            <a:r>
              <a:rPr sz="16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~500</a:t>
            </a:r>
            <a:r>
              <a:rPr sz="16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sz="1600" spc="-3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(including</a:t>
            </a:r>
            <a:r>
              <a:rPr sz="16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dataset,</a:t>
            </a:r>
            <a:r>
              <a:rPr sz="1600" spc="-2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  <a:r>
              <a:rPr sz="1600" spc="-1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files,</a:t>
            </a:r>
            <a:r>
              <a:rPr sz="1600" spc="-4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600" spc="-35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dependencies)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1111"/>
              <a:tabLst>
                <a:tab pos="260350" algn="l"/>
              </a:tabLst>
            </a:pPr>
            <a:r>
              <a:rPr sz="225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sz="2250" spc="-35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sz="2250" spc="-45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50" spc="1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sz="2250" spc="-45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50" spc="-25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50" spc="-1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48000" y="4089540"/>
            <a:ext cx="990600" cy="11436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700"/>
              </a:lnSpc>
              <a:spcBef>
                <a:spcPts val="95"/>
              </a:spcBef>
            </a:pPr>
            <a:r>
              <a:rPr sz="1600" spc="-1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 </a:t>
            </a:r>
            <a:r>
              <a:rPr sz="1600" spc="-25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matplotlib </a:t>
            </a:r>
            <a:r>
              <a:rPr sz="1600" spc="-1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8736" y="4089540"/>
            <a:ext cx="1053464" cy="1537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9800"/>
              </a:lnSpc>
              <a:spcBef>
                <a:spcPts val="95"/>
              </a:spcBef>
            </a:pPr>
            <a:r>
              <a:rPr sz="1600" spc="-1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pandas Numpy scikit-</a:t>
            </a:r>
            <a:r>
              <a:rPr sz="1600" spc="-2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1600" spc="-10" dirty="0">
                <a:solidFill>
                  <a:srgbClr val="0E0E0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37DB6-8362-1403-31CB-DE91EF5E9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28"/>
          <a:stretch/>
        </p:blipFill>
        <p:spPr>
          <a:xfrm>
            <a:off x="528770" y="2514599"/>
            <a:ext cx="8848459" cy="3475039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DCE9392-5382-4786-0D09-0C0C6DCF9F22}"/>
              </a:ext>
            </a:extLst>
          </p:cNvPr>
          <p:cNvSpPr txBox="1"/>
          <p:nvPr/>
        </p:nvSpPr>
        <p:spPr>
          <a:xfrm>
            <a:off x="762000" y="1295400"/>
            <a:ext cx="7221220" cy="73225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1. 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the Adult Income dataset with demographic and job‑related features for salary prediction.</a:t>
            </a:r>
            <a:endParaRPr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FB4AD-64DB-6946-F8AD-948541C8B562}"/>
              </a:ext>
            </a:extLst>
          </p:cNvPr>
          <p:cNvSpPr txBox="1"/>
          <p:nvPr/>
        </p:nvSpPr>
        <p:spPr>
          <a:xfrm>
            <a:off x="914400" y="2134967"/>
            <a:ext cx="208422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Dataset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ALGORITHM</a:t>
            </a:r>
            <a:r>
              <a:rPr spc="-55" dirty="0"/>
              <a:t> </a:t>
            </a:r>
            <a:r>
              <a:rPr dirty="0"/>
              <a:t>&amp;</a:t>
            </a:r>
            <a:r>
              <a:rPr spc="-20" dirty="0"/>
              <a:t> </a:t>
            </a:r>
            <a:r>
              <a:rPr spc="-10" dirty="0"/>
              <a:t>DEPLOYMENT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1180" y="1295400"/>
            <a:ext cx="7983220" cy="309956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dirty="0"/>
              <a:t>2. 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2250" spc="-6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5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</a:p>
          <a:p>
            <a:endParaRPr lang="en-US"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the data: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handled missing values and identified/remediated outliers (IQR/boxplot checks).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transformed work class, education, occupation, gender, etc. to numeric form (label/one‑hot encoding).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Engineered features: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derived signals from experience and hours‑per‑week (e.g., buckets/normalized values) to boost model performance.</a:t>
            </a:r>
          </a:p>
          <a:p>
            <a:pPr marL="384175" lvl="1" indent="-37147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384175" algn="l"/>
              </a:tabLst>
            </a:pPr>
            <a:r>
              <a:rPr lang="en-US" sz="1600" dirty="0">
                <a:solidFill>
                  <a:srgbClr val="FFFFFF"/>
                </a:solidFill>
                <a:latin typeface="system-ui"/>
              </a:rPr>
              <a:t>.</a:t>
            </a:r>
            <a:endParaRPr lang="en-US" sz="1450" dirty="0">
              <a:latin typeface="Franklin Gothic Medium"/>
              <a:cs typeface="Franklin Gothic Medium"/>
            </a:endParaRPr>
          </a:p>
          <a:p>
            <a:endParaRPr lang="en-US" dirty="0"/>
          </a:p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endParaRPr lang="en-US" sz="1450" dirty="0">
              <a:latin typeface="Franklin Gothic Medium"/>
              <a:cs typeface="Franklin Gothic Medium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3E544EFF-0B59-A7A5-E8FC-2161959894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14800" y="3505200"/>
            <a:ext cx="5575453" cy="2962289"/>
          </a:xfrm>
          <a:prstGeom prst="rect">
            <a:avLst/>
          </a:prstGeom>
        </p:spPr>
      </p:pic>
      <p:pic>
        <p:nvPicPr>
          <p:cNvPr id="6" name="object 4">
            <a:extLst>
              <a:ext uri="{FF2B5EF4-FFF2-40B4-BE49-F238E27FC236}">
                <a16:creationId xmlns:a16="http://schemas.microsoft.com/office/drawing/2014/main" id="{79E1D242-44C3-443B-EBA2-161790B346C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0804" y="3581400"/>
            <a:ext cx="3031972" cy="16358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D2E1-AAA2-379E-D9B9-5D15118A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0" y="674370"/>
            <a:ext cx="5829300" cy="492443"/>
          </a:xfrm>
        </p:spPr>
        <p:txBody>
          <a:bodyPr/>
          <a:lstStyle/>
          <a:p>
            <a:r>
              <a:rPr lang="en-IN" dirty="0"/>
              <a:t>ALGORITHM</a:t>
            </a:r>
            <a:r>
              <a:rPr lang="en-IN" spc="-55" dirty="0"/>
              <a:t> </a:t>
            </a:r>
            <a:r>
              <a:rPr lang="en-IN" dirty="0"/>
              <a:t>&amp;</a:t>
            </a:r>
            <a:r>
              <a:rPr lang="en-IN" spc="-20" dirty="0"/>
              <a:t> </a:t>
            </a:r>
            <a:r>
              <a:rPr lang="en-IN" spc="-10" dirty="0"/>
              <a:t>DEPLOYMENT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ED5524-98A8-F2B6-347C-48303834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0" y="2362200"/>
            <a:ext cx="4220980" cy="4114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7BB343-F524-D823-BA32-6C474F208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276168"/>
            <a:ext cx="3946000" cy="4191000"/>
          </a:xfrm>
          <a:prstGeom prst="rect">
            <a:avLst/>
          </a:prstGeom>
        </p:spPr>
      </p:pic>
      <p:sp>
        <p:nvSpPr>
          <p:cNvPr id="8" name="object 3">
            <a:extLst>
              <a:ext uri="{FF2B5EF4-FFF2-40B4-BE49-F238E27FC236}">
                <a16:creationId xmlns:a16="http://schemas.microsoft.com/office/drawing/2014/main" id="{6148147B-445E-7AAA-769F-4BB965CD95B9}"/>
              </a:ext>
            </a:extLst>
          </p:cNvPr>
          <p:cNvSpPr txBox="1"/>
          <p:nvPr/>
        </p:nvSpPr>
        <p:spPr>
          <a:xfrm>
            <a:off x="551180" y="1209757"/>
            <a:ext cx="7983220" cy="98360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  3. 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Detection &amp; Removal</a:t>
            </a:r>
            <a:endParaRPr lang="en-US" sz="1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8450" lvl="1" indent="-285750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Arial" panose="020B0604020202020204" pitchFamily="34" charset="0"/>
              <a:buChar char="•"/>
              <a:tabLst>
                <a:tab pos="38417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outlier detection on the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using boxplots and removed rows with values outside the IQR whisker bounds (e.g., &lt;17 or &gt;70)</a:t>
            </a:r>
            <a:r>
              <a:rPr lang="en-US"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358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496DE-5574-547C-134D-126830933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0" y="674370"/>
            <a:ext cx="5829300" cy="492443"/>
          </a:xfrm>
        </p:spPr>
        <p:txBody>
          <a:bodyPr/>
          <a:lstStyle/>
          <a:p>
            <a:r>
              <a:rPr lang="en-IN" dirty="0"/>
              <a:t>ALGORITHM</a:t>
            </a:r>
            <a:r>
              <a:rPr lang="en-IN" spc="-55" dirty="0"/>
              <a:t> </a:t>
            </a:r>
            <a:r>
              <a:rPr lang="en-IN" dirty="0"/>
              <a:t>&amp;</a:t>
            </a:r>
            <a:r>
              <a:rPr lang="en-IN" spc="-20" dirty="0"/>
              <a:t> </a:t>
            </a:r>
            <a:r>
              <a:rPr lang="en-IN" spc="-10" dirty="0"/>
              <a:t>DEPLOYMENT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5B3D3-1264-4E68-A265-375BD9B5C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83" y="2590800"/>
            <a:ext cx="8915401" cy="3352800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0B904793-F37C-7CEB-CF5F-D4F0D687815B}"/>
              </a:ext>
            </a:extLst>
          </p:cNvPr>
          <p:cNvSpPr txBox="1"/>
          <p:nvPr/>
        </p:nvSpPr>
        <p:spPr>
          <a:xfrm>
            <a:off x="685800" y="1188918"/>
            <a:ext cx="7221220" cy="13837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 4. 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new features called experience by estimating it as the difference between age and years of education plus 6 (assume education starts at age 6).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realistic values, negative experience values were clipped.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694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816D-D670-2A7B-8AE4-53EC0098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180" y="674370"/>
            <a:ext cx="6611620" cy="984885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&amp; DEPLOYMENT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F44D8C0A-1EB5-1D4C-CA70-014BE511F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3446" y="1371600"/>
            <a:ext cx="8024812" cy="4366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 </a:t>
            </a:r>
            <a:r>
              <a:rPr lang="en-US" sz="2250" dirty="0"/>
              <a:t>5</a:t>
            </a: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. 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IN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Label Encoder to concert categorical features into numeric format, making them compatible with machine learning models.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category was mapped to a unique integer to enable efficient model training.</a:t>
            </a: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Features and Target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Dropped less relevant columns like ‘</a:t>
            </a:r>
            <a:r>
              <a:rPr lang="en-US" spc="-1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fnlwgt</a:t>
            </a: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‘educational-num’ , and others to simplify the model and reduced noise.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dataset into features (x) and target (y) , with ‘income’ as the target for prediction</a:t>
            </a:r>
            <a:r>
              <a:rPr lang="en-US" sz="1600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endParaRPr lang="en-US" sz="1600" spc="-1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EF6FD0C3-D53C-AEFF-F378-E8B578C356FB}"/>
              </a:ext>
            </a:extLst>
          </p:cNvPr>
          <p:cNvSpPr txBox="1"/>
          <p:nvPr/>
        </p:nvSpPr>
        <p:spPr>
          <a:xfrm>
            <a:off x="551180" y="5029200"/>
            <a:ext cx="7221220" cy="14760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27025" algn="l"/>
              </a:tabLst>
            </a:pPr>
            <a:r>
              <a:rPr lang="en-US" sz="2250" dirty="0">
                <a:solidFill>
                  <a:srgbClr val="404040"/>
                </a:solidFill>
                <a:latin typeface="Franklin Gothic Medium"/>
                <a:cs typeface="Franklin Gothic Medium"/>
              </a:rPr>
              <a:t>   </a:t>
            </a:r>
            <a:r>
              <a:rPr lang="en-US" sz="225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Apply Min-Max Scalar</a:t>
            </a:r>
            <a:endParaRPr sz="2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150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Applied Min-Max Scaling to normalize features values between 0 and 1 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0985" lvl="1" indent="-248285">
              <a:lnSpc>
                <a:spcPct val="100000"/>
              </a:lnSpc>
              <a:spcBef>
                <a:spcPts val="1045"/>
              </a:spcBef>
              <a:buClr>
                <a:srgbClr val="1CACE3"/>
              </a:buClr>
              <a:buSzPct val="93103"/>
              <a:buFont typeface="Wingdings"/>
              <a:buChar char=""/>
              <a:tabLst>
                <a:tab pos="260985" algn="l"/>
              </a:tabLst>
            </a:pPr>
            <a:r>
              <a:rPr lang="en-US" spc="-1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ensure that all features contribute equally model training and helps improve the performance of distance-based models.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849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1020</TotalTime>
  <Words>1078</Words>
  <Application>Microsoft Macintosh PowerPoint</Application>
  <PresentationFormat>A4 Paper (210x297 mm)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Franklin Gothic Medium</vt:lpstr>
      <vt:lpstr>system-ui</vt:lpstr>
      <vt:lpstr>Times New Roman</vt:lpstr>
      <vt:lpstr>Wingdings</vt:lpstr>
      <vt:lpstr>Office Theme</vt:lpstr>
      <vt:lpstr>CAPSTONE PROJECT</vt:lpstr>
      <vt:lpstr>OUTLINE</vt:lpstr>
      <vt:lpstr>PROBLEM STATEMENT</vt:lpstr>
      <vt:lpstr>SYSTEM APPROACH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ALGORITHM &amp; DEPLOYMENT</vt:lpstr>
      <vt:lpstr>RESULT</vt:lpstr>
      <vt:lpstr>RESULT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Office User</cp:lastModifiedBy>
  <cp:revision>8</cp:revision>
  <dcterms:created xsi:type="dcterms:W3CDTF">2025-07-21T08:47:11Z</dcterms:created>
  <dcterms:modified xsi:type="dcterms:W3CDTF">2025-07-23T18:13:23Z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2025-07-19T00:00:00Z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2025-07-21T00:00:00Z</vt:filetime>
  </property>
  <property fmtid="{D5CDD505-2E9C-101B-9397-08002B2CF9AE}" pid="5" name="Producer">
    <vt:lpwstr>Microsoft® PowerPoint® 2021</vt:lpwstr>
  </property>
</Properties>
</file>