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6A7EA2-714F-445E-9F20-CC77A42A1BCF}">
  <a:tblStyle styleId="{436A7EA2-714F-445E-9F20-CC77A42A1BC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80561e926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80561e926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0561e926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0561e926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80561e926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80561e926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7F7F8"/>
                </a:highlight>
                <a:latin typeface="Roboto"/>
                <a:ea typeface="Roboto"/>
                <a:cs typeface="Roboto"/>
                <a:sym typeface="Roboto"/>
              </a:rPr>
              <a:t>ZS</a:t>
            </a:r>
            <a:endParaRPr sz="1200">
              <a:solidFill>
                <a:schemeClr val="dk1"/>
              </a:solidFill>
              <a:highlight>
                <a:srgbClr val="F7F7F8"/>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80561e926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80561e926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80561e926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80561e926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80561e926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80561e926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80561e926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80561e926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80561e9267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80561e926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80561e9267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80561e9267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Amazon vs. Walmart Swot Analysis</a:t>
            </a:r>
            <a:endParaRPr/>
          </a:p>
        </p:txBody>
      </p:sp>
      <p:sp>
        <p:nvSpPr>
          <p:cNvPr id="135" name="Google Shape;135;p13"/>
          <p:cNvSpPr txBox="1"/>
          <p:nvPr>
            <p:ph idx="1" type="subTitle"/>
          </p:nvPr>
        </p:nvSpPr>
        <p:spPr>
          <a:xfrm>
            <a:off x="183650" y="3698500"/>
            <a:ext cx="8520600" cy="1235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800">
                <a:latin typeface="Times New Roman"/>
                <a:ea typeface="Times New Roman"/>
                <a:cs typeface="Times New Roman"/>
                <a:sym typeface="Times New Roman"/>
              </a:rPr>
              <a:t>MKTG 6610-03</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9/21/2023</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By:  </a:t>
            </a:r>
            <a:r>
              <a:rPr lang="en" sz="1800">
                <a:latin typeface="Times New Roman"/>
                <a:ea typeface="Times New Roman"/>
                <a:cs typeface="Times New Roman"/>
                <a:sym typeface="Times New Roman"/>
              </a:rPr>
              <a:t>Sri Vaishnavi Akkaraju</a:t>
            </a:r>
            <a:endParaRPr sz="18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21" name="Google Shape;221;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457200" lvl="0" marL="0" rtl="0" algn="l">
              <a:spcBef>
                <a:spcPts val="1200"/>
              </a:spcBef>
              <a:spcAft>
                <a:spcPts val="0"/>
              </a:spcAft>
              <a:buNone/>
            </a:pPr>
            <a:r>
              <a:rPr lang="en" sz="1400"/>
              <a:t>About Walmart. (n.d.). https://corporate.walmart.com/about#:~:text=Walmart%20began%20building%20Supercenters%20in,apparel%2C%20toys%20and%20home%20furnishings. </a:t>
            </a:r>
            <a:endParaRPr sz="1400"/>
          </a:p>
          <a:p>
            <a:pPr indent="457200" lvl="0" marL="0" rtl="0" algn="l">
              <a:spcBef>
                <a:spcPts val="1200"/>
              </a:spcBef>
              <a:spcAft>
                <a:spcPts val="0"/>
              </a:spcAft>
              <a:buNone/>
            </a:pPr>
            <a:r>
              <a:rPr lang="en" sz="1400"/>
              <a:t>Encyclopædia Britannica, inc. (2023, September 20). </a:t>
            </a:r>
            <a:r>
              <a:rPr i="1" lang="en" sz="1400"/>
              <a:t>Amazon.com</a:t>
            </a:r>
            <a:r>
              <a:rPr lang="en" sz="1400"/>
              <a:t>. Encyclopædia Britannica. https://www.britannica.com/topic/Amazoncom </a:t>
            </a:r>
            <a:endParaRPr sz="1400"/>
          </a:p>
          <a:p>
            <a:pPr indent="457200" lvl="0" marL="0" rtl="0" algn="l">
              <a:spcBef>
                <a:spcPts val="1200"/>
              </a:spcBef>
              <a:spcAft>
                <a:spcPts val="0"/>
              </a:spcAft>
              <a:buNone/>
            </a:pPr>
            <a:r>
              <a:rPr lang="en" sz="1400"/>
              <a:t>Rey, D. J. (2023). </a:t>
            </a:r>
            <a:r>
              <a:rPr i="1" lang="en" sz="1400"/>
              <a:t>Winner sells all: Amazon, Walmart, and the battle for our wallets</a:t>
            </a:r>
            <a:r>
              <a:rPr lang="en" sz="1400"/>
              <a:t>. Harper Business, an imprint of HarperCollinsPublishers. </a:t>
            </a:r>
            <a:endParaRPr sz="1400"/>
          </a:p>
          <a:p>
            <a:pPr indent="457200" lvl="0" marL="0" rtl="0" algn="l">
              <a:spcBef>
                <a:spcPts val="1200"/>
              </a:spcBef>
              <a:spcAft>
                <a:spcPts val="0"/>
              </a:spcAft>
              <a:buNone/>
            </a:pPr>
            <a:r>
              <a:t/>
            </a:r>
            <a:endParaRPr sz="1400"/>
          </a:p>
          <a:p>
            <a:pPr indent="45720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2105100" y="51112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Summary of Both </a:t>
            </a:r>
            <a:endParaRPr/>
          </a:p>
          <a:p>
            <a:pPr indent="0" lvl="0" marL="0" rtl="0" algn="l">
              <a:spcBef>
                <a:spcPts val="0"/>
              </a:spcBef>
              <a:spcAft>
                <a:spcPts val="0"/>
              </a:spcAft>
              <a:buNone/>
            </a:pPr>
            <a:r>
              <a:rPr lang="en"/>
              <a:t>                       Brands</a:t>
            </a:r>
            <a:endParaRPr/>
          </a:p>
        </p:txBody>
      </p:sp>
      <p:sp>
        <p:nvSpPr>
          <p:cNvPr id="141" name="Google Shape;141;p14"/>
          <p:cNvSpPr txBox="1"/>
          <p:nvPr>
            <p:ph idx="1" type="body"/>
          </p:nvPr>
        </p:nvSpPr>
        <p:spPr>
          <a:xfrm>
            <a:off x="85350" y="2069100"/>
            <a:ext cx="4538400" cy="34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u="sng"/>
              <a:t>Walmart</a:t>
            </a:r>
            <a:endParaRPr b="1" u="sng"/>
          </a:p>
          <a:p>
            <a:pPr indent="0" lvl="0" marL="0" rtl="0" algn="l">
              <a:spcBef>
                <a:spcPts val="1200"/>
              </a:spcBef>
              <a:spcAft>
                <a:spcPts val="0"/>
              </a:spcAft>
              <a:buNone/>
            </a:pPr>
            <a:r>
              <a:rPr lang="en"/>
              <a:t>-First store opened in 1962 by Sam Walton</a:t>
            </a:r>
            <a:endParaRPr/>
          </a:p>
          <a:p>
            <a:pPr indent="0" lvl="0" marL="0" rtl="0" algn="l">
              <a:spcBef>
                <a:spcPts val="1200"/>
              </a:spcBef>
              <a:spcAft>
                <a:spcPts val="0"/>
              </a:spcAft>
              <a:buNone/>
            </a:pPr>
            <a:r>
              <a:rPr lang="en"/>
              <a:t>-More price focused (</a:t>
            </a:r>
            <a:r>
              <a:rPr lang="en"/>
              <a:t>Everyday</a:t>
            </a:r>
            <a:r>
              <a:rPr lang="en"/>
              <a:t> Low Price, Anytime, Anywhere)</a:t>
            </a:r>
            <a:endParaRPr/>
          </a:p>
          <a:p>
            <a:pPr indent="0" lvl="0" marL="0" rtl="0" algn="l">
              <a:spcBef>
                <a:spcPts val="1200"/>
              </a:spcBef>
              <a:spcAft>
                <a:spcPts val="0"/>
              </a:spcAft>
              <a:buNone/>
            </a:pPr>
            <a:r>
              <a:rPr lang="en"/>
              <a:t>-2.1 million employees Nationwide</a:t>
            </a:r>
            <a:endParaRPr/>
          </a:p>
          <a:p>
            <a:pPr indent="0" lvl="0" marL="0" rtl="0" algn="l">
              <a:spcBef>
                <a:spcPts val="1200"/>
              </a:spcBef>
              <a:spcAft>
                <a:spcPts val="0"/>
              </a:spcAft>
              <a:buNone/>
            </a:pPr>
            <a:r>
              <a:rPr lang="en"/>
              <a:t>-Many product lines from fresh produce and bakery items to electronics, furniture, and </a:t>
            </a:r>
            <a:r>
              <a:rPr lang="en"/>
              <a:t>everyday</a:t>
            </a:r>
            <a:r>
              <a:rPr lang="en"/>
              <a:t> essentials</a:t>
            </a:r>
            <a:endParaRPr/>
          </a:p>
          <a:p>
            <a:pPr indent="0" lvl="0" marL="0" rtl="0" algn="l">
              <a:spcBef>
                <a:spcPts val="1200"/>
              </a:spcBef>
              <a:spcAft>
                <a:spcPts val="0"/>
              </a:spcAft>
              <a:buNone/>
            </a:pPr>
            <a:r>
              <a:rPr lang="en"/>
              <a:t>-One of the largest distribution operations (</a:t>
            </a:r>
            <a:r>
              <a:rPr lang="en" sz="1350">
                <a:latin typeface="Arial"/>
                <a:ea typeface="Arial"/>
                <a:cs typeface="Arial"/>
                <a:sym typeface="Arial"/>
              </a:rPr>
              <a:t>9,000 tractors, 80,000 trailers and more than 11,000 drivers)</a:t>
            </a:r>
            <a:endParaRPr sz="1350">
              <a:latin typeface="Arial"/>
              <a:ea typeface="Arial"/>
              <a:cs typeface="Arial"/>
              <a:sym typeface="Arial"/>
            </a:endParaRPr>
          </a:p>
          <a:p>
            <a:pPr indent="0" lvl="0" marL="0" rtl="0" algn="l">
              <a:spcBef>
                <a:spcPts val="1200"/>
              </a:spcBef>
              <a:spcAft>
                <a:spcPts val="0"/>
              </a:spcAft>
              <a:buNone/>
            </a:pPr>
            <a:r>
              <a:rPr lang="en"/>
              <a:t>-Stores Internationally </a:t>
            </a:r>
            <a:endParaRPr/>
          </a:p>
          <a:p>
            <a:pPr indent="0" lvl="0" marL="0" rtl="0" algn="l">
              <a:spcBef>
                <a:spcPts val="1200"/>
              </a:spcBef>
              <a:spcAft>
                <a:spcPts val="1200"/>
              </a:spcAft>
              <a:buNone/>
            </a:pPr>
            <a:r>
              <a:rPr lang="en"/>
              <a:t>-Newly started focusing on E-Commerce</a:t>
            </a:r>
            <a:br>
              <a:rPr lang="en"/>
            </a:br>
            <a:br>
              <a:rPr lang="en"/>
            </a:br>
            <a:endParaRPr/>
          </a:p>
        </p:txBody>
      </p:sp>
      <p:sp>
        <p:nvSpPr>
          <p:cNvPr id="142" name="Google Shape;142;p14"/>
          <p:cNvSpPr txBox="1"/>
          <p:nvPr>
            <p:ph idx="2" type="body"/>
          </p:nvPr>
        </p:nvSpPr>
        <p:spPr>
          <a:xfrm>
            <a:off x="4965200" y="1983750"/>
            <a:ext cx="3403200" cy="329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Amazon</a:t>
            </a:r>
            <a:endParaRPr b="1" u="sng"/>
          </a:p>
          <a:p>
            <a:pPr indent="0" lvl="0" marL="0" rtl="0" algn="l">
              <a:spcBef>
                <a:spcPts val="1200"/>
              </a:spcBef>
              <a:spcAft>
                <a:spcPts val="0"/>
              </a:spcAft>
              <a:buNone/>
            </a:pPr>
            <a:r>
              <a:rPr lang="en"/>
              <a:t>-Created in 1994 by Jeff Bezos</a:t>
            </a:r>
            <a:endParaRPr/>
          </a:p>
          <a:p>
            <a:pPr indent="0" lvl="0" marL="0" rtl="0" algn="l">
              <a:spcBef>
                <a:spcPts val="1200"/>
              </a:spcBef>
              <a:spcAft>
                <a:spcPts val="0"/>
              </a:spcAft>
              <a:buNone/>
            </a:pPr>
            <a:r>
              <a:rPr lang="en"/>
              <a:t>-Customer-focused (Based on </a:t>
            </a:r>
            <a:r>
              <a:rPr lang="en"/>
              <a:t>convenience</a:t>
            </a:r>
            <a:r>
              <a:rPr lang="en"/>
              <a:t>)</a:t>
            </a:r>
            <a:endParaRPr/>
          </a:p>
          <a:p>
            <a:pPr indent="0" lvl="0" marL="0" rtl="0" algn="l">
              <a:spcBef>
                <a:spcPts val="1200"/>
              </a:spcBef>
              <a:spcAft>
                <a:spcPts val="0"/>
              </a:spcAft>
              <a:buNone/>
            </a:pPr>
            <a:r>
              <a:rPr lang="en"/>
              <a:t>-About 1.5 million employees and about 1,300 distribution centers</a:t>
            </a:r>
            <a:endParaRPr/>
          </a:p>
          <a:p>
            <a:pPr indent="0" lvl="0" marL="0" rtl="0" algn="l">
              <a:spcBef>
                <a:spcPts val="1200"/>
              </a:spcBef>
              <a:spcAft>
                <a:spcPts val="0"/>
              </a:spcAft>
              <a:buNone/>
            </a:pPr>
            <a:r>
              <a:rPr lang="en"/>
              <a:t>-Initially started with the sale of books</a:t>
            </a:r>
            <a:endParaRPr/>
          </a:p>
          <a:p>
            <a:pPr indent="0" lvl="0" marL="0" rtl="0" algn="l">
              <a:spcBef>
                <a:spcPts val="1200"/>
              </a:spcBef>
              <a:spcAft>
                <a:spcPts val="0"/>
              </a:spcAft>
              <a:buNone/>
            </a:pPr>
            <a:r>
              <a:rPr lang="en"/>
              <a:t>-Internet-based, vast list of product lines including web services</a:t>
            </a:r>
            <a:endParaRPr/>
          </a:p>
          <a:p>
            <a:pPr indent="0" lvl="0" marL="0" rtl="0" algn="l">
              <a:spcBef>
                <a:spcPts val="1200"/>
              </a:spcBef>
              <a:spcAft>
                <a:spcPts val="1200"/>
              </a:spcAft>
              <a:buNone/>
            </a:pPr>
            <a:r>
              <a:rPr lang="en"/>
              <a:t>-World’s largest online retailer</a:t>
            </a:r>
            <a:endParaRPr/>
          </a:p>
        </p:txBody>
      </p:sp>
      <p:pic>
        <p:nvPicPr>
          <p:cNvPr id="143" name="Google Shape;143;p14"/>
          <p:cNvPicPr preferRelativeResize="0"/>
          <p:nvPr/>
        </p:nvPicPr>
        <p:blipFill>
          <a:blip r:embed="rId3">
            <a:alphaModFix/>
          </a:blip>
          <a:stretch>
            <a:fillRect/>
          </a:stretch>
        </p:blipFill>
        <p:spPr>
          <a:xfrm>
            <a:off x="85350" y="216425"/>
            <a:ext cx="2607600" cy="1662900"/>
          </a:xfrm>
          <a:prstGeom prst="rect">
            <a:avLst/>
          </a:prstGeom>
          <a:noFill/>
          <a:ln>
            <a:noFill/>
          </a:ln>
        </p:spPr>
      </p:pic>
      <p:pic>
        <p:nvPicPr>
          <p:cNvPr id="144" name="Google Shape;144;p14"/>
          <p:cNvPicPr preferRelativeResize="0"/>
          <p:nvPr/>
        </p:nvPicPr>
        <p:blipFill>
          <a:blip r:embed="rId4">
            <a:alphaModFix/>
          </a:blip>
          <a:stretch>
            <a:fillRect/>
          </a:stretch>
        </p:blipFill>
        <p:spPr>
          <a:xfrm>
            <a:off x="6320850" y="186463"/>
            <a:ext cx="2692950" cy="1722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SWOT Analysis of Walmart</a:t>
            </a:r>
            <a:endParaRPr/>
          </a:p>
        </p:txBody>
      </p:sp>
      <p:sp>
        <p:nvSpPr>
          <p:cNvPr id="150" name="Google Shape;150;p15"/>
          <p:cNvSpPr txBox="1"/>
          <p:nvPr>
            <p:ph idx="1" type="body"/>
          </p:nvPr>
        </p:nvSpPr>
        <p:spPr>
          <a:xfrm flipH="1">
            <a:off x="8336350" y="3675150"/>
            <a:ext cx="469500" cy="80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51" name="Google Shape;151;p15"/>
          <p:cNvGraphicFramePr/>
          <p:nvPr/>
        </p:nvGraphicFramePr>
        <p:xfrm>
          <a:off x="813775" y="1552550"/>
          <a:ext cx="3000000" cy="3000000"/>
        </p:xfrm>
        <a:graphic>
          <a:graphicData uri="http://schemas.openxmlformats.org/drawingml/2006/table">
            <a:tbl>
              <a:tblPr>
                <a:noFill/>
                <a:tableStyleId>{436A7EA2-714F-445E-9F20-CC77A42A1BCF}</a:tableStyleId>
              </a:tblPr>
              <a:tblGrid>
                <a:gridCol w="1809750"/>
                <a:gridCol w="1809750"/>
                <a:gridCol w="1809750"/>
                <a:gridCol w="1809750"/>
              </a:tblGrid>
              <a:tr h="668475">
                <a:tc>
                  <a:txBody>
                    <a:bodyPr/>
                    <a:lstStyle/>
                    <a:p>
                      <a:pPr indent="0" lvl="0" marL="0" rtl="0" algn="l">
                        <a:spcBef>
                          <a:spcPts val="0"/>
                        </a:spcBef>
                        <a:spcAft>
                          <a:spcPts val="0"/>
                        </a:spcAft>
                        <a:buNone/>
                      </a:pPr>
                      <a:r>
                        <a:rPr b="1" lang="en" u="sng">
                          <a:solidFill>
                            <a:schemeClr val="lt1"/>
                          </a:solidFill>
                        </a:rPr>
                        <a:t>Strengths-</a:t>
                      </a:r>
                      <a:endParaRPr b="1" u="sng">
                        <a:solidFill>
                          <a:schemeClr val="lt1"/>
                        </a:solidFill>
                      </a:endParaRPr>
                    </a:p>
                  </a:txBody>
                  <a:tcPr marT="91425" marB="91425" marR="91425" marL="91425"/>
                </a:tc>
                <a:tc>
                  <a:txBody>
                    <a:bodyPr/>
                    <a:lstStyle/>
                    <a:p>
                      <a:pPr indent="0" lvl="0" marL="0" rtl="0" algn="l">
                        <a:spcBef>
                          <a:spcPts val="0"/>
                        </a:spcBef>
                        <a:spcAft>
                          <a:spcPts val="0"/>
                        </a:spcAft>
                        <a:buNone/>
                      </a:pPr>
                      <a:r>
                        <a:rPr b="1" lang="en" u="sng">
                          <a:solidFill>
                            <a:schemeClr val="lt1"/>
                          </a:solidFill>
                        </a:rPr>
                        <a:t>Weaknesses-</a:t>
                      </a:r>
                      <a:endParaRPr b="1" u="sng">
                        <a:solidFill>
                          <a:schemeClr val="lt1"/>
                        </a:solidFill>
                      </a:endParaRPr>
                    </a:p>
                  </a:txBody>
                  <a:tcPr marT="91425" marB="91425" marR="91425" marL="91425"/>
                </a:tc>
                <a:tc>
                  <a:txBody>
                    <a:bodyPr/>
                    <a:lstStyle/>
                    <a:p>
                      <a:pPr indent="0" lvl="0" marL="0" rtl="0" algn="l">
                        <a:spcBef>
                          <a:spcPts val="0"/>
                        </a:spcBef>
                        <a:spcAft>
                          <a:spcPts val="0"/>
                        </a:spcAft>
                        <a:buNone/>
                      </a:pPr>
                      <a:r>
                        <a:rPr b="1" lang="en" u="sng">
                          <a:solidFill>
                            <a:schemeClr val="lt1"/>
                          </a:solidFill>
                        </a:rPr>
                        <a:t>Opportunities</a:t>
                      </a:r>
                      <a:r>
                        <a:rPr b="1" lang="en" u="sng">
                          <a:solidFill>
                            <a:schemeClr val="lt1"/>
                          </a:solidFill>
                        </a:rPr>
                        <a:t>-</a:t>
                      </a:r>
                      <a:endParaRPr b="1" u="sng">
                        <a:solidFill>
                          <a:schemeClr val="lt1"/>
                        </a:solidFill>
                      </a:endParaRPr>
                    </a:p>
                  </a:txBody>
                  <a:tcPr marT="91425" marB="91425" marR="91425" marL="91425"/>
                </a:tc>
                <a:tc>
                  <a:txBody>
                    <a:bodyPr/>
                    <a:lstStyle/>
                    <a:p>
                      <a:pPr indent="0" lvl="0" marL="0" rtl="0" algn="l">
                        <a:spcBef>
                          <a:spcPts val="0"/>
                        </a:spcBef>
                        <a:spcAft>
                          <a:spcPts val="0"/>
                        </a:spcAft>
                        <a:buNone/>
                      </a:pPr>
                      <a:r>
                        <a:rPr b="1" lang="en" u="sng">
                          <a:solidFill>
                            <a:schemeClr val="lt1"/>
                          </a:solidFill>
                        </a:rPr>
                        <a:t>Threats-</a:t>
                      </a:r>
                      <a:endParaRPr b="1" u="sng">
                        <a:solidFill>
                          <a:schemeClr val="lt1"/>
                        </a:solidFill>
                      </a:endParaRPr>
                    </a:p>
                  </a:txBody>
                  <a:tcPr marT="91425" marB="91425" marR="91425" marL="91425"/>
                </a:tc>
              </a:tr>
              <a:tr h="668475">
                <a:tc>
                  <a:txBody>
                    <a:bodyPr/>
                    <a:lstStyle/>
                    <a:p>
                      <a:pPr indent="0" lvl="0" marL="0" rtl="0" algn="l">
                        <a:spcBef>
                          <a:spcPts val="0"/>
                        </a:spcBef>
                        <a:spcAft>
                          <a:spcPts val="0"/>
                        </a:spcAft>
                        <a:buNone/>
                      </a:pPr>
                      <a:r>
                        <a:rPr lang="en">
                          <a:solidFill>
                            <a:schemeClr val="lt1"/>
                          </a:solidFill>
                        </a:rPr>
                        <a:t>Large Brand Recognition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Labor Practices</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International expansion</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42825">
                <a:tc>
                  <a:txBody>
                    <a:bodyPr/>
                    <a:lstStyle/>
                    <a:p>
                      <a:pPr indent="0" lvl="0" marL="0" rtl="0" algn="l">
                        <a:spcBef>
                          <a:spcPts val="0"/>
                        </a:spcBef>
                        <a:spcAft>
                          <a:spcPts val="0"/>
                        </a:spcAft>
                        <a:buNone/>
                      </a:pPr>
                      <a:r>
                        <a:rPr lang="en">
                          <a:solidFill>
                            <a:schemeClr val="lt1"/>
                          </a:solidFill>
                        </a:rPr>
                        <a:t>Strong Finances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Minimum E-commerce presence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Sustainability </a:t>
                      </a:r>
                      <a:r>
                        <a:rPr lang="en">
                          <a:solidFill>
                            <a:schemeClr val="lt1"/>
                          </a:solidFill>
                        </a:rPr>
                        <a:t>initiative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highlight>
                            <a:schemeClr val="dk1"/>
                          </a:highlight>
                        </a:rPr>
                        <a:t>Online retail shift</a:t>
                      </a:r>
                      <a:endParaRPr>
                        <a:solidFill>
                          <a:schemeClr val="lt1"/>
                        </a:solidFill>
                        <a:highlight>
                          <a:schemeClr val="dk1"/>
                        </a:highlight>
                      </a:endParaRPr>
                    </a:p>
                  </a:txBody>
                  <a:tcPr marT="91425" marB="91425" marR="91425" marL="91425"/>
                </a:tc>
              </a:tr>
              <a:tr h="642825">
                <a:tc>
                  <a:txBody>
                    <a:bodyPr/>
                    <a:lstStyle/>
                    <a:p>
                      <a:pPr indent="0" lvl="0" marL="0" rtl="0" algn="l">
                        <a:spcBef>
                          <a:spcPts val="0"/>
                        </a:spcBef>
                        <a:spcAft>
                          <a:spcPts val="0"/>
                        </a:spcAft>
                        <a:buNone/>
                      </a:pPr>
                      <a:r>
                        <a:rPr lang="en">
                          <a:solidFill>
                            <a:schemeClr val="lt1"/>
                          </a:solidFill>
                        </a:rPr>
                        <a:t>Low-Cost Leadership</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Negative public perception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Health and</a:t>
                      </a:r>
                      <a:br>
                        <a:rPr lang="en">
                          <a:solidFill>
                            <a:schemeClr val="lt1"/>
                          </a:solidFill>
                        </a:rPr>
                      </a:br>
                      <a:r>
                        <a:rPr lang="en">
                          <a:solidFill>
                            <a:schemeClr val="lt1"/>
                          </a:solidFill>
                        </a:rPr>
                        <a:t>weakness market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highlight>
                            <a:schemeClr val="dk1"/>
                          </a:highlight>
                        </a:rPr>
                        <a:t>Regulations</a:t>
                      </a:r>
                      <a:endParaRPr>
                        <a:solidFill>
                          <a:schemeClr val="lt1"/>
                        </a:solidFill>
                        <a:highlight>
                          <a:schemeClr val="dk1"/>
                        </a:highlight>
                      </a:endParaRPr>
                    </a:p>
                  </a:txBody>
                  <a:tcPr marT="91425" marB="91425" marR="91425" marL="91425"/>
                </a:tc>
              </a:tr>
              <a:tr h="642825">
                <a:tc>
                  <a:txBody>
                    <a:bodyPr/>
                    <a:lstStyle/>
                    <a:p>
                      <a:pPr indent="0" lvl="0" marL="0" rtl="0" algn="l">
                        <a:spcBef>
                          <a:spcPts val="0"/>
                        </a:spcBef>
                        <a:spcAft>
                          <a:spcPts val="0"/>
                        </a:spcAft>
                        <a:buNone/>
                      </a:pPr>
                      <a:r>
                        <a:rPr lang="en">
                          <a:solidFill>
                            <a:schemeClr val="lt1"/>
                          </a:solidFill>
                        </a:rPr>
                        <a:t>Key Locations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Lato"/>
                          <a:ea typeface="Lato"/>
                          <a:cs typeface="Lato"/>
                          <a:sym typeface="Lato"/>
                        </a:rPr>
                        <a:t>Dependence on China</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52" name="Google Shape;152;p15"/>
          <p:cNvSpPr txBox="1"/>
          <p:nvPr/>
        </p:nvSpPr>
        <p:spPr>
          <a:xfrm>
            <a:off x="2887850" y="4637750"/>
            <a:ext cx="389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53" name="Google Shape;153;p15"/>
          <p:cNvSpPr txBox="1"/>
          <p:nvPr/>
        </p:nvSpPr>
        <p:spPr>
          <a:xfrm>
            <a:off x="2948525" y="4622575"/>
            <a:ext cx="621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54" name="Google Shape;154;p15"/>
          <p:cNvSpPr txBox="1"/>
          <p:nvPr/>
        </p:nvSpPr>
        <p:spPr>
          <a:xfrm>
            <a:off x="2948525" y="4546700"/>
            <a:ext cx="621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highlight>
                <a:schemeClr val="dk1"/>
              </a:highlight>
              <a:latin typeface="Lato"/>
              <a:ea typeface="Lato"/>
              <a:cs typeface="Lato"/>
              <a:sym typeface="Lato"/>
            </a:endParaRPr>
          </a:p>
        </p:txBody>
      </p:sp>
      <p:sp>
        <p:nvSpPr>
          <p:cNvPr id="155" name="Google Shape;155;p15"/>
          <p:cNvSpPr txBox="1"/>
          <p:nvPr/>
        </p:nvSpPr>
        <p:spPr>
          <a:xfrm>
            <a:off x="3009225" y="4698450"/>
            <a:ext cx="615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156" name="Google Shape;156;p15"/>
          <p:cNvSpPr txBox="1"/>
          <p:nvPr/>
        </p:nvSpPr>
        <p:spPr>
          <a:xfrm>
            <a:off x="4678200" y="4698450"/>
            <a:ext cx="44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57" name="Google Shape;157;p15"/>
          <p:cNvSpPr txBox="1"/>
          <p:nvPr/>
        </p:nvSpPr>
        <p:spPr>
          <a:xfrm rot="606">
            <a:off x="4433275" y="4255874"/>
            <a:ext cx="170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E- commerce growth</a:t>
            </a:r>
            <a:endParaRPr>
              <a:solidFill>
                <a:schemeClr val="lt1"/>
              </a:solidFill>
              <a:latin typeface="Lato"/>
              <a:ea typeface="Lato"/>
              <a:cs typeface="Lato"/>
              <a:sym typeface="Lato"/>
            </a:endParaRPr>
          </a:p>
        </p:txBody>
      </p:sp>
      <p:sp>
        <p:nvSpPr>
          <p:cNvPr id="158" name="Google Shape;158;p15"/>
          <p:cNvSpPr txBox="1"/>
          <p:nvPr/>
        </p:nvSpPr>
        <p:spPr>
          <a:xfrm>
            <a:off x="6243025" y="2237200"/>
            <a:ext cx="170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highlight>
                  <a:schemeClr val="dk1"/>
                </a:highlight>
                <a:latin typeface="Lato"/>
                <a:ea typeface="Lato"/>
                <a:cs typeface="Lato"/>
                <a:sym typeface="Lato"/>
              </a:rPr>
              <a:t>Competition </a:t>
            </a:r>
            <a:endParaRPr>
              <a:solidFill>
                <a:schemeClr val="lt1"/>
              </a:solidFill>
              <a:highlight>
                <a:schemeClr val="dk1"/>
              </a:highlight>
              <a:latin typeface="Lato"/>
              <a:ea typeface="Lato"/>
              <a:cs typeface="Lato"/>
              <a:sym typeface="Lato"/>
            </a:endParaRPr>
          </a:p>
        </p:txBody>
      </p:sp>
      <p:sp>
        <p:nvSpPr>
          <p:cNvPr id="159" name="Google Shape;159;p15"/>
          <p:cNvSpPr txBox="1"/>
          <p:nvPr/>
        </p:nvSpPr>
        <p:spPr>
          <a:xfrm>
            <a:off x="6243025" y="4501200"/>
            <a:ext cx="2921400" cy="400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highlight>
                  <a:schemeClr val="dk1"/>
                </a:highlight>
                <a:latin typeface="Lato"/>
                <a:ea typeface="Lato"/>
                <a:cs typeface="Lato"/>
                <a:sym typeface="Lato"/>
              </a:rPr>
              <a:t>Economic  downturn</a:t>
            </a:r>
            <a:endParaRPr>
              <a:solidFill>
                <a:schemeClr val="lt1"/>
              </a:solidFill>
              <a:highlight>
                <a:schemeClr val="dk1"/>
              </a:highlight>
              <a:latin typeface="Lato"/>
              <a:ea typeface="Lato"/>
              <a:cs typeface="Lato"/>
              <a:sym typeface="Lato"/>
            </a:endParaRPr>
          </a:p>
        </p:txBody>
      </p:sp>
      <p:sp>
        <p:nvSpPr>
          <p:cNvPr id="160" name="Google Shape;160;p15"/>
          <p:cNvSpPr txBox="1"/>
          <p:nvPr/>
        </p:nvSpPr>
        <p:spPr>
          <a:xfrm>
            <a:off x="11217575" y="2604625"/>
            <a:ext cx="873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SWOT Analysis of Amazon</a:t>
            </a:r>
            <a:endParaRPr/>
          </a:p>
        </p:txBody>
      </p:sp>
      <p:sp>
        <p:nvSpPr>
          <p:cNvPr id="166" name="Google Shape;166;p16"/>
          <p:cNvSpPr txBox="1"/>
          <p:nvPr>
            <p:ph idx="1" type="body"/>
          </p:nvPr>
        </p:nvSpPr>
        <p:spPr>
          <a:xfrm flipH="1">
            <a:off x="8336425" y="4102000"/>
            <a:ext cx="512100" cy="376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t/>
            </a:r>
            <a:endParaRPr/>
          </a:p>
        </p:txBody>
      </p:sp>
      <p:graphicFrame>
        <p:nvGraphicFramePr>
          <p:cNvPr id="167" name="Google Shape;167;p16"/>
          <p:cNvGraphicFramePr/>
          <p:nvPr/>
        </p:nvGraphicFramePr>
        <p:xfrm>
          <a:off x="952500" y="1619250"/>
          <a:ext cx="3000000" cy="3000000"/>
        </p:xfrm>
        <a:graphic>
          <a:graphicData uri="http://schemas.openxmlformats.org/drawingml/2006/table">
            <a:tbl>
              <a:tblPr>
                <a:noFill/>
                <a:tableStyleId>{436A7EA2-714F-445E-9F20-CC77A42A1BCF}</a:tableStyleId>
              </a:tblPr>
              <a:tblGrid>
                <a:gridCol w="1809750"/>
                <a:gridCol w="1809750"/>
                <a:gridCol w="1809750"/>
                <a:gridCol w="1809750"/>
              </a:tblGrid>
              <a:tr h="554500">
                <a:tc>
                  <a:txBody>
                    <a:bodyPr/>
                    <a:lstStyle/>
                    <a:p>
                      <a:pPr indent="0" lvl="0" marL="0" rtl="0" algn="l">
                        <a:spcBef>
                          <a:spcPts val="0"/>
                        </a:spcBef>
                        <a:spcAft>
                          <a:spcPts val="0"/>
                        </a:spcAft>
                        <a:buNone/>
                      </a:pPr>
                      <a:r>
                        <a:rPr b="1" lang="en" u="sng">
                          <a:solidFill>
                            <a:schemeClr val="lt1"/>
                          </a:solidFill>
                        </a:rPr>
                        <a:t>Strengths-</a:t>
                      </a:r>
                      <a:endParaRPr b="1" u="sng">
                        <a:solidFill>
                          <a:schemeClr val="lt1"/>
                        </a:solidFill>
                      </a:endParaRPr>
                    </a:p>
                  </a:txBody>
                  <a:tcPr marT="91425" marB="91425" marR="91425" marL="91425"/>
                </a:tc>
                <a:tc>
                  <a:txBody>
                    <a:bodyPr/>
                    <a:lstStyle/>
                    <a:p>
                      <a:pPr indent="0" lvl="0" marL="0" rtl="0" algn="l">
                        <a:spcBef>
                          <a:spcPts val="0"/>
                        </a:spcBef>
                        <a:spcAft>
                          <a:spcPts val="0"/>
                        </a:spcAft>
                        <a:buNone/>
                      </a:pPr>
                      <a:r>
                        <a:rPr b="1" lang="en" u="sng">
                          <a:solidFill>
                            <a:schemeClr val="lt1"/>
                          </a:solidFill>
                        </a:rPr>
                        <a:t>Weaknesses-</a:t>
                      </a:r>
                      <a:endParaRPr b="1" u="sng">
                        <a:solidFill>
                          <a:schemeClr val="lt1"/>
                        </a:solidFill>
                      </a:endParaRPr>
                    </a:p>
                  </a:txBody>
                  <a:tcPr marT="91425" marB="91425" marR="91425" marL="91425"/>
                </a:tc>
                <a:tc>
                  <a:txBody>
                    <a:bodyPr/>
                    <a:lstStyle/>
                    <a:p>
                      <a:pPr indent="0" lvl="0" marL="0" rtl="0" algn="l">
                        <a:spcBef>
                          <a:spcPts val="0"/>
                        </a:spcBef>
                        <a:spcAft>
                          <a:spcPts val="0"/>
                        </a:spcAft>
                        <a:buNone/>
                      </a:pPr>
                      <a:r>
                        <a:rPr b="1" lang="en" u="sng">
                          <a:solidFill>
                            <a:schemeClr val="lt1"/>
                          </a:solidFill>
                        </a:rPr>
                        <a:t>Opportunities</a:t>
                      </a:r>
                      <a:r>
                        <a:rPr b="1" lang="en" u="sng">
                          <a:solidFill>
                            <a:schemeClr val="lt1"/>
                          </a:solidFill>
                        </a:rPr>
                        <a:t>-</a:t>
                      </a:r>
                      <a:endParaRPr b="1" u="sng">
                        <a:solidFill>
                          <a:schemeClr val="lt1"/>
                        </a:solidFill>
                      </a:endParaRPr>
                    </a:p>
                  </a:txBody>
                  <a:tcPr marT="91425" marB="91425" marR="91425" marL="91425"/>
                </a:tc>
                <a:tc>
                  <a:txBody>
                    <a:bodyPr/>
                    <a:lstStyle/>
                    <a:p>
                      <a:pPr indent="0" lvl="0" marL="0" rtl="0" algn="l">
                        <a:spcBef>
                          <a:spcPts val="0"/>
                        </a:spcBef>
                        <a:spcAft>
                          <a:spcPts val="0"/>
                        </a:spcAft>
                        <a:buNone/>
                      </a:pPr>
                      <a:r>
                        <a:rPr b="1" lang="en" u="sng">
                          <a:solidFill>
                            <a:schemeClr val="lt1"/>
                          </a:solidFill>
                        </a:rPr>
                        <a:t>Threats-</a:t>
                      </a:r>
                      <a:endParaRPr b="1" u="sng">
                        <a:solidFill>
                          <a:schemeClr val="lt1"/>
                        </a:solidFill>
                      </a:endParaRPr>
                    </a:p>
                  </a:txBody>
                  <a:tcPr marT="91425" marB="91425" marR="91425" marL="91425"/>
                </a:tc>
              </a:tr>
              <a:tr h="533225">
                <a:tc>
                  <a:txBody>
                    <a:bodyPr/>
                    <a:lstStyle/>
                    <a:p>
                      <a:pPr indent="0" lvl="0" marL="0" rtl="0" algn="l">
                        <a:spcBef>
                          <a:spcPts val="0"/>
                        </a:spcBef>
                        <a:spcAft>
                          <a:spcPts val="0"/>
                        </a:spcAft>
                        <a:buNone/>
                      </a:pPr>
                      <a:r>
                        <a:rPr lang="en">
                          <a:solidFill>
                            <a:schemeClr val="lt1"/>
                          </a:solidFill>
                        </a:rPr>
                        <a:t>Brand recognition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Dependence on third-parties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Physical stores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Controversy</a:t>
                      </a:r>
                      <a:endParaRPr>
                        <a:solidFill>
                          <a:schemeClr val="lt1"/>
                        </a:solidFill>
                      </a:endParaRPr>
                    </a:p>
                  </a:txBody>
                  <a:tcPr marT="91425" marB="91425" marR="91425" marL="91425"/>
                </a:tc>
              </a:tr>
              <a:tr h="533225">
                <a:tc>
                  <a:txBody>
                    <a:bodyPr/>
                    <a:lstStyle/>
                    <a:p>
                      <a:pPr indent="0" lvl="0" marL="0" rtl="0" algn="l">
                        <a:spcBef>
                          <a:spcPts val="0"/>
                        </a:spcBef>
                        <a:spcAft>
                          <a:spcPts val="0"/>
                        </a:spcAft>
                        <a:buNone/>
                      </a:pPr>
                      <a:r>
                        <a:rPr lang="en">
                          <a:solidFill>
                            <a:schemeClr val="lt1"/>
                          </a:solidFill>
                        </a:rPr>
                        <a:t>Diverse products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Labor practices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Acquisitions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Competition</a:t>
                      </a:r>
                      <a:endParaRPr>
                        <a:solidFill>
                          <a:schemeClr val="lt1"/>
                        </a:solidFill>
                      </a:endParaRPr>
                    </a:p>
                  </a:txBody>
                  <a:tcPr marT="91425" marB="91425" marR="91425" marL="91425"/>
                </a:tc>
              </a:tr>
              <a:tr h="533225">
                <a:tc>
                  <a:txBody>
                    <a:bodyPr/>
                    <a:lstStyle/>
                    <a:p>
                      <a:pPr indent="0" lvl="0" marL="0" rtl="0" algn="l">
                        <a:spcBef>
                          <a:spcPts val="0"/>
                        </a:spcBef>
                        <a:spcAft>
                          <a:spcPts val="0"/>
                        </a:spcAft>
                        <a:buNone/>
                      </a:pPr>
                      <a:r>
                        <a:rPr lang="en">
                          <a:solidFill>
                            <a:schemeClr val="lt1"/>
                          </a:solidFill>
                        </a:rPr>
                        <a:t>Distribution network</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Retail presence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Backward integration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Regulations</a:t>
                      </a:r>
                      <a:endParaRPr>
                        <a:solidFill>
                          <a:schemeClr val="lt1"/>
                        </a:solidFill>
                      </a:endParaRPr>
                    </a:p>
                  </a:txBody>
                  <a:tcPr marT="91425" marB="91425" marR="91425" marL="91425"/>
                </a:tc>
              </a:tr>
              <a:tr h="533225">
                <a:tc>
                  <a:txBody>
                    <a:bodyPr/>
                    <a:lstStyle/>
                    <a:p>
                      <a:pPr indent="0" lvl="0" marL="0" rtl="0" algn="l">
                        <a:spcBef>
                          <a:spcPts val="0"/>
                        </a:spcBef>
                        <a:spcAft>
                          <a:spcPts val="0"/>
                        </a:spcAft>
                        <a:buNone/>
                      </a:pPr>
                      <a:r>
                        <a:rPr lang="en">
                          <a:solidFill>
                            <a:schemeClr val="lt1"/>
                          </a:solidFill>
                        </a:rPr>
                        <a:t>Customer base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Data security concerns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Technological innovation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Recessions</a:t>
                      </a:r>
                      <a:endParaRPr>
                        <a:solidFill>
                          <a:schemeClr val="lt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Walmart’s  vs. Amazon’s Strengths</a:t>
            </a:r>
            <a:endParaRPr/>
          </a:p>
        </p:txBody>
      </p:sp>
      <p:sp>
        <p:nvSpPr>
          <p:cNvPr id="173" name="Google Shape;173;p17"/>
          <p:cNvSpPr txBox="1"/>
          <p:nvPr>
            <p:ph idx="1" type="body"/>
          </p:nvPr>
        </p:nvSpPr>
        <p:spPr>
          <a:xfrm>
            <a:off x="98850" y="1385475"/>
            <a:ext cx="41850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Walmart:</a:t>
            </a:r>
            <a:br>
              <a:rPr lang="en"/>
            </a:br>
            <a:endParaRPr/>
          </a:p>
        </p:txBody>
      </p:sp>
      <p:sp>
        <p:nvSpPr>
          <p:cNvPr id="174" name="Google Shape;174;p17"/>
          <p:cNvSpPr txBox="1"/>
          <p:nvPr>
            <p:ph idx="2" type="body"/>
          </p:nvPr>
        </p:nvSpPr>
        <p:spPr>
          <a:xfrm>
            <a:off x="2276121" y="1385475"/>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Amazon:</a:t>
            </a:r>
            <a:endParaRPr/>
          </a:p>
        </p:txBody>
      </p:sp>
      <p:graphicFrame>
        <p:nvGraphicFramePr>
          <p:cNvPr id="175" name="Google Shape;175;p17"/>
          <p:cNvGraphicFramePr/>
          <p:nvPr/>
        </p:nvGraphicFramePr>
        <p:xfrm>
          <a:off x="173500" y="1712600"/>
          <a:ext cx="3000000" cy="3000000"/>
        </p:xfrm>
        <a:graphic>
          <a:graphicData uri="http://schemas.openxmlformats.org/drawingml/2006/table">
            <a:tbl>
              <a:tblPr>
                <a:noFill/>
                <a:tableStyleId>{436A7EA2-714F-445E-9F20-CC77A42A1BCF}</a:tableStyleId>
              </a:tblPr>
              <a:tblGrid>
                <a:gridCol w="1809750"/>
              </a:tblGrid>
              <a:tr h="668475">
                <a:tc>
                  <a:txBody>
                    <a:bodyPr/>
                    <a:lstStyle/>
                    <a:p>
                      <a:pPr indent="0" lvl="0" marL="0" rtl="0" algn="l">
                        <a:spcBef>
                          <a:spcPts val="0"/>
                        </a:spcBef>
                        <a:spcAft>
                          <a:spcPts val="0"/>
                        </a:spcAft>
                        <a:buNone/>
                      </a:pPr>
                      <a:r>
                        <a:rPr b="1" lang="en" u="sng">
                          <a:solidFill>
                            <a:schemeClr val="lt1"/>
                          </a:solidFill>
                        </a:rPr>
                        <a:t>Strengths-</a:t>
                      </a:r>
                      <a:endParaRPr b="1" u="sng">
                        <a:solidFill>
                          <a:schemeClr val="lt1"/>
                        </a:solidFill>
                      </a:endParaRPr>
                    </a:p>
                  </a:txBody>
                  <a:tcPr marT="91425" marB="91425" marR="91425" marL="91425"/>
                </a:tc>
              </a:tr>
              <a:tr h="668475">
                <a:tc>
                  <a:txBody>
                    <a:bodyPr/>
                    <a:lstStyle/>
                    <a:p>
                      <a:pPr indent="0" lvl="0" marL="0" rtl="0" algn="l">
                        <a:spcBef>
                          <a:spcPts val="0"/>
                        </a:spcBef>
                        <a:spcAft>
                          <a:spcPts val="0"/>
                        </a:spcAft>
                        <a:buNone/>
                      </a:pPr>
                      <a:r>
                        <a:rPr lang="en">
                          <a:solidFill>
                            <a:schemeClr val="lt1"/>
                          </a:solidFill>
                        </a:rPr>
                        <a:t>Large Brand Recognition</a:t>
                      </a:r>
                      <a:endParaRPr>
                        <a:solidFill>
                          <a:schemeClr val="lt1"/>
                        </a:solidFill>
                      </a:endParaRPr>
                    </a:p>
                  </a:txBody>
                  <a:tcPr marT="91425" marB="91425" marR="91425" marL="91425"/>
                </a:tc>
              </a:tr>
              <a:tr h="642825">
                <a:tc>
                  <a:txBody>
                    <a:bodyPr/>
                    <a:lstStyle/>
                    <a:p>
                      <a:pPr indent="0" lvl="0" marL="0" rtl="0" algn="l">
                        <a:spcBef>
                          <a:spcPts val="0"/>
                        </a:spcBef>
                        <a:spcAft>
                          <a:spcPts val="0"/>
                        </a:spcAft>
                        <a:buNone/>
                      </a:pPr>
                      <a:r>
                        <a:rPr lang="en">
                          <a:solidFill>
                            <a:schemeClr val="lt1"/>
                          </a:solidFill>
                        </a:rPr>
                        <a:t>Strong Finances</a:t>
                      </a:r>
                      <a:endParaRPr>
                        <a:solidFill>
                          <a:schemeClr val="lt1"/>
                        </a:solidFill>
                      </a:endParaRPr>
                    </a:p>
                  </a:txBody>
                  <a:tcPr marT="91425" marB="91425" marR="91425" marL="91425"/>
                </a:tc>
              </a:tr>
              <a:tr h="642825">
                <a:tc>
                  <a:txBody>
                    <a:bodyPr/>
                    <a:lstStyle/>
                    <a:p>
                      <a:pPr indent="0" lvl="0" marL="0" rtl="0" algn="l">
                        <a:spcBef>
                          <a:spcPts val="0"/>
                        </a:spcBef>
                        <a:spcAft>
                          <a:spcPts val="0"/>
                        </a:spcAft>
                        <a:buNone/>
                      </a:pPr>
                      <a:r>
                        <a:rPr lang="en">
                          <a:solidFill>
                            <a:schemeClr val="lt1"/>
                          </a:solidFill>
                        </a:rPr>
                        <a:t>Low-Cost Leadership</a:t>
                      </a:r>
                      <a:endParaRPr>
                        <a:solidFill>
                          <a:schemeClr val="lt1"/>
                        </a:solidFill>
                      </a:endParaRPr>
                    </a:p>
                  </a:txBody>
                  <a:tcPr marT="91425" marB="91425" marR="91425" marL="91425"/>
                </a:tc>
              </a:tr>
              <a:tr h="642825">
                <a:tc>
                  <a:txBody>
                    <a:bodyPr/>
                    <a:lstStyle/>
                    <a:p>
                      <a:pPr indent="0" lvl="0" marL="0" rtl="0" algn="l">
                        <a:spcBef>
                          <a:spcPts val="0"/>
                        </a:spcBef>
                        <a:spcAft>
                          <a:spcPts val="0"/>
                        </a:spcAft>
                        <a:buNone/>
                      </a:pPr>
                      <a:r>
                        <a:rPr lang="en">
                          <a:solidFill>
                            <a:schemeClr val="lt1"/>
                          </a:solidFill>
                        </a:rPr>
                        <a:t>Key Locations</a:t>
                      </a:r>
                      <a:endParaRPr>
                        <a:solidFill>
                          <a:schemeClr val="lt1"/>
                        </a:solidFill>
                      </a:endParaRPr>
                    </a:p>
                  </a:txBody>
                  <a:tcPr marT="91425" marB="91425" marR="91425" marL="91425"/>
                </a:tc>
              </a:tr>
            </a:tbl>
          </a:graphicData>
        </a:graphic>
      </p:graphicFrame>
      <p:graphicFrame>
        <p:nvGraphicFramePr>
          <p:cNvPr id="176" name="Google Shape;176;p17"/>
          <p:cNvGraphicFramePr/>
          <p:nvPr/>
        </p:nvGraphicFramePr>
        <p:xfrm>
          <a:off x="2115650" y="1712600"/>
          <a:ext cx="3000000" cy="3000000"/>
        </p:xfrm>
        <a:graphic>
          <a:graphicData uri="http://schemas.openxmlformats.org/drawingml/2006/table">
            <a:tbl>
              <a:tblPr>
                <a:noFill/>
                <a:tableStyleId>{436A7EA2-714F-445E-9F20-CC77A42A1BCF}</a:tableStyleId>
              </a:tblPr>
              <a:tblGrid>
                <a:gridCol w="1809750"/>
              </a:tblGrid>
              <a:tr h="673775">
                <a:tc>
                  <a:txBody>
                    <a:bodyPr/>
                    <a:lstStyle/>
                    <a:p>
                      <a:pPr indent="0" lvl="0" marL="0" rtl="0" algn="l">
                        <a:spcBef>
                          <a:spcPts val="0"/>
                        </a:spcBef>
                        <a:spcAft>
                          <a:spcPts val="0"/>
                        </a:spcAft>
                        <a:buNone/>
                      </a:pPr>
                      <a:r>
                        <a:rPr b="1" lang="en" u="sng">
                          <a:solidFill>
                            <a:schemeClr val="lt1"/>
                          </a:solidFill>
                        </a:rPr>
                        <a:t>Strengths-</a:t>
                      </a:r>
                      <a:endParaRPr b="1" u="sng">
                        <a:solidFill>
                          <a:schemeClr val="lt1"/>
                        </a:solidFill>
                      </a:endParaRPr>
                    </a:p>
                  </a:txBody>
                  <a:tcPr marT="91425" marB="91425" marR="91425" marL="91425"/>
                </a:tc>
              </a:tr>
              <a:tr h="647925">
                <a:tc>
                  <a:txBody>
                    <a:bodyPr/>
                    <a:lstStyle/>
                    <a:p>
                      <a:pPr indent="0" lvl="0" marL="0" rtl="0" algn="l">
                        <a:spcBef>
                          <a:spcPts val="0"/>
                        </a:spcBef>
                        <a:spcAft>
                          <a:spcPts val="0"/>
                        </a:spcAft>
                        <a:buNone/>
                      </a:pPr>
                      <a:r>
                        <a:rPr lang="en">
                          <a:solidFill>
                            <a:schemeClr val="lt1"/>
                          </a:solidFill>
                        </a:rPr>
                        <a:t>Brand recognition</a:t>
                      </a:r>
                      <a:endParaRPr>
                        <a:solidFill>
                          <a:schemeClr val="lt1"/>
                        </a:solidFill>
                      </a:endParaRPr>
                    </a:p>
                  </a:txBody>
                  <a:tcPr marT="91425" marB="91425" marR="91425" marL="91425"/>
                </a:tc>
              </a:tr>
              <a:tr h="647925">
                <a:tc>
                  <a:txBody>
                    <a:bodyPr/>
                    <a:lstStyle/>
                    <a:p>
                      <a:pPr indent="0" lvl="0" marL="0" rtl="0" algn="l">
                        <a:spcBef>
                          <a:spcPts val="0"/>
                        </a:spcBef>
                        <a:spcAft>
                          <a:spcPts val="0"/>
                        </a:spcAft>
                        <a:buNone/>
                      </a:pPr>
                      <a:r>
                        <a:rPr lang="en">
                          <a:solidFill>
                            <a:schemeClr val="lt1"/>
                          </a:solidFill>
                        </a:rPr>
                        <a:t>Diverse products</a:t>
                      </a:r>
                      <a:endParaRPr>
                        <a:solidFill>
                          <a:schemeClr val="lt1"/>
                        </a:solidFill>
                      </a:endParaRPr>
                    </a:p>
                  </a:txBody>
                  <a:tcPr marT="91425" marB="91425" marR="91425" marL="91425"/>
                </a:tc>
              </a:tr>
              <a:tr h="647925">
                <a:tc>
                  <a:txBody>
                    <a:bodyPr/>
                    <a:lstStyle/>
                    <a:p>
                      <a:pPr indent="0" lvl="0" marL="0" rtl="0" algn="l">
                        <a:spcBef>
                          <a:spcPts val="0"/>
                        </a:spcBef>
                        <a:spcAft>
                          <a:spcPts val="0"/>
                        </a:spcAft>
                        <a:buNone/>
                      </a:pPr>
                      <a:r>
                        <a:rPr lang="en">
                          <a:solidFill>
                            <a:schemeClr val="lt1"/>
                          </a:solidFill>
                        </a:rPr>
                        <a:t>Distribution network</a:t>
                      </a:r>
                      <a:endParaRPr>
                        <a:solidFill>
                          <a:schemeClr val="lt1"/>
                        </a:solidFill>
                      </a:endParaRPr>
                    </a:p>
                  </a:txBody>
                  <a:tcPr marT="91425" marB="91425" marR="91425" marL="91425"/>
                </a:tc>
              </a:tr>
              <a:tr h="647925">
                <a:tc>
                  <a:txBody>
                    <a:bodyPr/>
                    <a:lstStyle/>
                    <a:p>
                      <a:pPr indent="0" lvl="0" marL="0" rtl="0" algn="l">
                        <a:spcBef>
                          <a:spcPts val="0"/>
                        </a:spcBef>
                        <a:spcAft>
                          <a:spcPts val="0"/>
                        </a:spcAft>
                        <a:buNone/>
                      </a:pPr>
                      <a:r>
                        <a:rPr lang="en">
                          <a:solidFill>
                            <a:schemeClr val="lt1"/>
                          </a:solidFill>
                        </a:rPr>
                        <a:t>Customer base</a:t>
                      </a:r>
                      <a:endParaRPr>
                        <a:solidFill>
                          <a:schemeClr val="lt1"/>
                        </a:solidFill>
                      </a:endParaRPr>
                    </a:p>
                  </a:txBody>
                  <a:tcPr marT="91425" marB="91425" marR="91425" marL="91425"/>
                </a:tc>
              </a:tr>
            </a:tbl>
          </a:graphicData>
        </a:graphic>
      </p:graphicFrame>
      <p:sp>
        <p:nvSpPr>
          <p:cNvPr id="177" name="Google Shape;177;p17"/>
          <p:cNvSpPr txBox="1"/>
          <p:nvPr/>
        </p:nvSpPr>
        <p:spPr>
          <a:xfrm>
            <a:off x="4283850" y="1712600"/>
            <a:ext cx="4533000" cy="2986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Lato"/>
                <a:ea typeface="Lato"/>
                <a:cs typeface="Lato"/>
                <a:sym typeface="Lato"/>
              </a:rPr>
              <a:t>Both Amazon and Walmart have unique strengths that have led to the success of their companies individually. In particular, each company has a strong brand recognition Worldwide. Yet Amazon is recognized internationally and has a loyal customer base derived from the satisfaction of their brand. Amazon also has a diverse range of products that they sell along with a large distribution network to effectively deliver these products. Walmart has effectively placed physical stores and takes pride in their focus on low-cost products. This brings in an abundance of loyal customers which allows them to flourish in the shopping industry with a strong financial performance in comparison other retail stores.</a:t>
            </a:r>
            <a:endParaRPr>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Walmart’s  vs. Amazon’s Weaknesses</a:t>
            </a:r>
            <a:endParaRPr/>
          </a:p>
        </p:txBody>
      </p:sp>
      <p:sp>
        <p:nvSpPr>
          <p:cNvPr id="183" name="Google Shape;183;p18"/>
          <p:cNvSpPr txBox="1"/>
          <p:nvPr>
            <p:ph idx="1" type="body"/>
          </p:nvPr>
        </p:nvSpPr>
        <p:spPr>
          <a:xfrm>
            <a:off x="309950" y="15778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Walmart:</a:t>
            </a:r>
            <a:endParaRPr/>
          </a:p>
          <a:p>
            <a:pPr indent="0" lvl="0" marL="0" rtl="0" algn="l">
              <a:spcBef>
                <a:spcPts val="1200"/>
              </a:spcBef>
              <a:spcAft>
                <a:spcPts val="1200"/>
              </a:spcAft>
              <a:buNone/>
            </a:pPr>
            <a:r>
              <a:t/>
            </a:r>
            <a:endParaRPr/>
          </a:p>
        </p:txBody>
      </p:sp>
      <p:sp>
        <p:nvSpPr>
          <p:cNvPr id="184" name="Google Shape;184;p18"/>
          <p:cNvSpPr txBox="1"/>
          <p:nvPr>
            <p:ph idx="2" type="body"/>
          </p:nvPr>
        </p:nvSpPr>
        <p:spPr>
          <a:xfrm>
            <a:off x="2598071" y="15778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Amazon:</a:t>
            </a:r>
            <a:endParaRPr/>
          </a:p>
        </p:txBody>
      </p:sp>
      <p:graphicFrame>
        <p:nvGraphicFramePr>
          <p:cNvPr id="185" name="Google Shape;185;p18"/>
          <p:cNvGraphicFramePr/>
          <p:nvPr/>
        </p:nvGraphicFramePr>
        <p:xfrm>
          <a:off x="443450" y="1994925"/>
          <a:ext cx="3000000" cy="3000000"/>
        </p:xfrm>
        <a:graphic>
          <a:graphicData uri="http://schemas.openxmlformats.org/drawingml/2006/table">
            <a:tbl>
              <a:tblPr>
                <a:noFill/>
                <a:tableStyleId>{436A7EA2-714F-445E-9F20-CC77A42A1BCF}</a:tableStyleId>
              </a:tblPr>
              <a:tblGrid>
                <a:gridCol w="1809750"/>
              </a:tblGrid>
              <a:tr h="668475">
                <a:tc>
                  <a:txBody>
                    <a:bodyPr/>
                    <a:lstStyle/>
                    <a:p>
                      <a:pPr indent="0" lvl="0" marL="0" rtl="0" algn="l">
                        <a:spcBef>
                          <a:spcPts val="0"/>
                        </a:spcBef>
                        <a:spcAft>
                          <a:spcPts val="0"/>
                        </a:spcAft>
                        <a:buNone/>
                      </a:pPr>
                      <a:r>
                        <a:rPr lang="en">
                          <a:solidFill>
                            <a:schemeClr val="lt1"/>
                          </a:solidFill>
                        </a:rPr>
                        <a:t>Labor practices</a:t>
                      </a:r>
                      <a:endParaRPr sz="1600">
                        <a:solidFill>
                          <a:schemeClr val="lt1"/>
                        </a:solidFill>
                      </a:endParaRPr>
                    </a:p>
                  </a:txBody>
                  <a:tcPr marT="91425" marB="91425" marR="91425" marL="91425"/>
                </a:tc>
              </a:tr>
              <a:tr h="642825">
                <a:tc>
                  <a:txBody>
                    <a:bodyPr/>
                    <a:lstStyle/>
                    <a:p>
                      <a:pPr indent="0" lvl="0" marL="0" rtl="0" algn="l">
                        <a:spcBef>
                          <a:spcPts val="0"/>
                        </a:spcBef>
                        <a:spcAft>
                          <a:spcPts val="0"/>
                        </a:spcAft>
                        <a:buNone/>
                      </a:pPr>
                      <a:r>
                        <a:rPr lang="en">
                          <a:solidFill>
                            <a:schemeClr val="lt1"/>
                          </a:solidFill>
                        </a:rPr>
                        <a:t>Minimum E-commerce presence</a:t>
                      </a:r>
                      <a:endParaRPr>
                        <a:solidFill>
                          <a:schemeClr val="lt1"/>
                        </a:solidFill>
                      </a:endParaRPr>
                    </a:p>
                  </a:txBody>
                  <a:tcPr marT="91425" marB="91425" marR="91425" marL="91425"/>
                </a:tc>
              </a:tr>
              <a:tr h="642825">
                <a:tc>
                  <a:txBody>
                    <a:bodyPr/>
                    <a:lstStyle/>
                    <a:p>
                      <a:pPr indent="0" lvl="0" marL="0" rtl="0" algn="l">
                        <a:spcBef>
                          <a:spcPts val="0"/>
                        </a:spcBef>
                        <a:spcAft>
                          <a:spcPts val="0"/>
                        </a:spcAft>
                        <a:buNone/>
                      </a:pPr>
                      <a:r>
                        <a:rPr lang="en">
                          <a:solidFill>
                            <a:schemeClr val="lt1"/>
                          </a:solidFill>
                        </a:rPr>
                        <a:t>Negative public perception</a:t>
                      </a:r>
                      <a:endParaRPr>
                        <a:solidFill>
                          <a:schemeClr val="lt1"/>
                        </a:solidFill>
                      </a:endParaRPr>
                    </a:p>
                  </a:txBody>
                  <a:tcPr marT="91425" marB="91425" marR="91425" marL="91425"/>
                </a:tc>
              </a:tr>
              <a:tr h="642825">
                <a:tc>
                  <a:txBody>
                    <a:bodyPr/>
                    <a:lstStyle/>
                    <a:p>
                      <a:pPr indent="0" lvl="0" marL="0" rtl="0" algn="l">
                        <a:spcBef>
                          <a:spcPts val="0"/>
                        </a:spcBef>
                        <a:spcAft>
                          <a:spcPts val="0"/>
                        </a:spcAft>
                        <a:buNone/>
                      </a:pPr>
                      <a:r>
                        <a:rPr lang="en">
                          <a:solidFill>
                            <a:schemeClr val="lt1"/>
                          </a:solidFill>
                          <a:latin typeface="Lato"/>
                          <a:ea typeface="Lato"/>
                          <a:cs typeface="Lato"/>
                          <a:sym typeface="Lato"/>
                        </a:rPr>
                        <a:t>Dependence on China</a:t>
                      </a:r>
                      <a:endParaRPr/>
                    </a:p>
                  </a:txBody>
                  <a:tcPr marT="91425" marB="91425" marR="91425" marL="91425"/>
                </a:tc>
              </a:tr>
            </a:tbl>
          </a:graphicData>
        </a:graphic>
      </p:graphicFrame>
      <p:graphicFrame>
        <p:nvGraphicFramePr>
          <p:cNvPr id="186" name="Google Shape;186;p18"/>
          <p:cNvGraphicFramePr/>
          <p:nvPr/>
        </p:nvGraphicFramePr>
        <p:xfrm>
          <a:off x="2711600" y="1994925"/>
          <a:ext cx="3000000" cy="3000000"/>
        </p:xfrm>
        <a:graphic>
          <a:graphicData uri="http://schemas.openxmlformats.org/drawingml/2006/table">
            <a:tbl>
              <a:tblPr>
                <a:noFill/>
                <a:tableStyleId>{436A7EA2-714F-445E-9F20-CC77A42A1BCF}</a:tableStyleId>
              </a:tblPr>
              <a:tblGrid>
                <a:gridCol w="1809750"/>
              </a:tblGrid>
              <a:tr h="668475">
                <a:tc>
                  <a:txBody>
                    <a:bodyPr/>
                    <a:lstStyle/>
                    <a:p>
                      <a:pPr indent="0" lvl="0" marL="0" rtl="0" algn="l">
                        <a:spcBef>
                          <a:spcPts val="0"/>
                        </a:spcBef>
                        <a:spcAft>
                          <a:spcPts val="0"/>
                        </a:spcAft>
                        <a:buNone/>
                      </a:pPr>
                      <a:r>
                        <a:rPr lang="en">
                          <a:solidFill>
                            <a:schemeClr val="lt1"/>
                          </a:solidFill>
                        </a:rPr>
                        <a:t>Labor practices</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tc>
              </a:tr>
              <a:tr h="822925">
                <a:tc>
                  <a:txBody>
                    <a:bodyPr/>
                    <a:lstStyle/>
                    <a:p>
                      <a:pPr indent="0" lvl="0" marL="0" rtl="0" algn="l">
                        <a:spcBef>
                          <a:spcPts val="0"/>
                        </a:spcBef>
                        <a:spcAft>
                          <a:spcPts val="0"/>
                        </a:spcAft>
                        <a:buNone/>
                      </a:pPr>
                      <a:r>
                        <a:rPr lang="en">
                          <a:solidFill>
                            <a:schemeClr val="lt1"/>
                          </a:solidFill>
                        </a:rPr>
                        <a:t>Retail presence</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tc>
              </a:tr>
              <a:tr h="642825">
                <a:tc>
                  <a:txBody>
                    <a:bodyPr/>
                    <a:lstStyle/>
                    <a:p>
                      <a:pPr indent="0" lvl="0" marL="0" rtl="0" algn="l">
                        <a:spcBef>
                          <a:spcPts val="0"/>
                        </a:spcBef>
                        <a:spcAft>
                          <a:spcPts val="0"/>
                        </a:spcAft>
                        <a:buNone/>
                      </a:pPr>
                      <a:r>
                        <a:rPr lang="en">
                          <a:solidFill>
                            <a:schemeClr val="lt1"/>
                          </a:solidFill>
                        </a:rPr>
                        <a:t>Data security concerns</a:t>
                      </a:r>
                      <a:endParaRPr>
                        <a:solidFill>
                          <a:schemeClr val="lt1"/>
                        </a:solidFill>
                      </a:endParaRPr>
                    </a:p>
                  </a:txBody>
                  <a:tcPr marT="91425" marB="91425" marR="91425" marL="91425"/>
                </a:tc>
              </a:tr>
              <a:tr h="642825">
                <a:tc>
                  <a:txBody>
                    <a:bodyPr/>
                    <a:lstStyle/>
                    <a:p>
                      <a:pPr indent="0" lvl="0" marL="0" rtl="0" algn="l">
                        <a:spcBef>
                          <a:spcPts val="0"/>
                        </a:spcBef>
                        <a:spcAft>
                          <a:spcPts val="0"/>
                        </a:spcAft>
                        <a:buNone/>
                      </a:pPr>
                      <a:r>
                        <a:rPr lang="en">
                          <a:solidFill>
                            <a:schemeClr val="lt1"/>
                          </a:solidFill>
                        </a:rPr>
                        <a:t>Dependence on third-parties</a:t>
                      </a:r>
                      <a:endParaRPr>
                        <a:solidFill>
                          <a:schemeClr val="lt1"/>
                        </a:solidFill>
                      </a:endParaRPr>
                    </a:p>
                  </a:txBody>
                  <a:tcPr marT="91425" marB="91425" marR="91425" marL="91425"/>
                </a:tc>
              </a:tr>
            </a:tbl>
          </a:graphicData>
        </a:graphic>
      </p:graphicFrame>
      <p:sp>
        <p:nvSpPr>
          <p:cNvPr id="187" name="Google Shape;187;p18"/>
          <p:cNvSpPr txBox="1"/>
          <p:nvPr/>
        </p:nvSpPr>
        <p:spPr>
          <a:xfrm>
            <a:off x="4979750" y="1432675"/>
            <a:ext cx="3908100" cy="3339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lt1"/>
                </a:solidFill>
                <a:latin typeface="Lato"/>
                <a:ea typeface="Lato"/>
                <a:cs typeface="Lato"/>
                <a:sym typeface="Lato"/>
              </a:rPr>
              <a:t>Amazon and Walmart have similar weaknesses. They both suffer from poor labor practices which can lead to a negative public perception, which we can see is one of Walmart’s weaknesses. Walmart is better in retail than e-commerce, while Amazon is better in e-commerce than retail. Walmart and Amazon can look to each other for ways to improve in e-commerce and retail, respectively. With Amazon’s online presence, there are concerns regarding their use of consumer data. They have a lot of information on their customers. Finally, both companies are dependent on others. Walmart is dependent on China while Amazon is dependent on third-parties.</a:t>
            </a:r>
            <a:endParaRPr>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Walmart’s  vs. Amazon’s </a:t>
            </a:r>
            <a:r>
              <a:rPr lang="en"/>
              <a:t>Opportunities</a:t>
            </a:r>
            <a:r>
              <a:rPr lang="en"/>
              <a:t> </a:t>
            </a:r>
            <a:endParaRPr/>
          </a:p>
        </p:txBody>
      </p:sp>
      <p:sp>
        <p:nvSpPr>
          <p:cNvPr id="193" name="Google Shape;193;p19"/>
          <p:cNvSpPr txBox="1"/>
          <p:nvPr>
            <p:ph idx="1" type="body"/>
          </p:nvPr>
        </p:nvSpPr>
        <p:spPr>
          <a:xfrm>
            <a:off x="1137450" y="1307850"/>
            <a:ext cx="1713900" cy="296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Walmart:</a:t>
            </a:r>
            <a:endParaRPr/>
          </a:p>
        </p:txBody>
      </p:sp>
      <p:sp>
        <p:nvSpPr>
          <p:cNvPr id="194" name="Google Shape;194;p19"/>
          <p:cNvSpPr txBox="1"/>
          <p:nvPr>
            <p:ph idx="2" type="body"/>
          </p:nvPr>
        </p:nvSpPr>
        <p:spPr>
          <a:xfrm>
            <a:off x="3072846" y="133710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Amazon:</a:t>
            </a:r>
            <a:endParaRPr/>
          </a:p>
        </p:txBody>
      </p:sp>
      <p:graphicFrame>
        <p:nvGraphicFramePr>
          <p:cNvPr id="195" name="Google Shape;195;p19"/>
          <p:cNvGraphicFramePr/>
          <p:nvPr/>
        </p:nvGraphicFramePr>
        <p:xfrm>
          <a:off x="828725" y="1669975"/>
          <a:ext cx="3000000" cy="3000000"/>
        </p:xfrm>
        <a:graphic>
          <a:graphicData uri="http://schemas.openxmlformats.org/drawingml/2006/table">
            <a:tbl>
              <a:tblPr>
                <a:noFill/>
                <a:tableStyleId>{436A7EA2-714F-445E-9F20-CC77A42A1BCF}</a:tableStyleId>
              </a:tblPr>
              <a:tblGrid>
                <a:gridCol w="1775350"/>
              </a:tblGrid>
              <a:tr h="588050">
                <a:tc>
                  <a:txBody>
                    <a:bodyPr/>
                    <a:lstStyle/>
                    <a:p>
                      <a:pPr indent="0" lvl="0" marL="0" rtl="0" algn="l">
                        <a:spcBef>
                          <a:spcPts val="0"/>
                        </a:spcBef>
                        <a:spcAft>
                          <a:spcPts val="0"/>
                        </a:spcAft>
                        <a:buNone/>
                      </a:pPr>
                      <a:r>
                        <a:rPr lang="en">
                          <a:solidFill>
                            <a:schemeClr val="lt1"/>
                          </a:solidFill>
                        </a:rPr>
                        <a:t>International expansion</a:t>
                      </a:r>
                      <a:endParaRPr/>
                    </a:p>
                  </a:txBody>
                  <a:tcPr marT="91425" marB="91425" marR="91425" marL="91425"/>
                </a:tc>
              </a:tr>
              <a:tr h="793875">
                <a:tc>
                  <a:txBody>
                    <a:bodyPr/>
                    <a:lstStyle/>
                    <a:p>
                      <a:pPr indent="0" lvl="0" marL="0" rtl="0" algn="l">
                        <a:spcBef>
                          <a:spcPts val="0"/>
                        </a:spcBef>
                        <a:spcAft>
                          <a:spcPts val="0"/>
                        </a:spcAft>
                        <a:buNone/>
                      </a:pPr>
                      <a:r>
                        <a:rPr lang="en">
                          <a:solidFill>
                            <a:schemeClr val="lt1"/>
                          </a:solidFill>
                        </a:rPr>
                        <a:t>Sustainability initiative</a:t>
                      </a:r>
                      <a:endParaRPr>
                        <a:solidFill>
                          <a:schemeClr val="lt1"/>
                        </a:solidFill>
                      </a:endParaRPr>
                    </a:p>
                    <a:p>
                      <a:pPr indent="0" lvl="0" marL="0" rtl="0" algn="l">
                        <a:spcBef>
                          <a:spcPts val="0"/>
                        </a:spcBef>
                        <a:spcAft>
                          <a:spcPts val="0"/>
                        </a:spcAft>
                        <a:buNone/>
                      </a:pPr>
                      <a:r>
                        <a:t/>
                      </a:r>
                      <a:endParaRPr/>
                    </a:p>
                  </a:txBody>
                  <a:tcPr marT="91425" marB="91425" marR="91425" marL="91425"/>
                </a:tc>
              </a:tr>
              <a:tr h="793875">
                <a:tc>
                  <a:txBody>
                    <a:bodyPr/>
                    <a:lstStyle/>
                    <a:p>
                      <a:pPr indent="0" lvl="0" marL="0" rtl="0" algn="l">
                        <a:spcBef>
                          <a:spcPts val="0"/>
                        </a:spcBef>
                        <a:spcAft>
                          <a:spcPts val="0"/>
                        </a:spcAft>
                        <a:buNone/>
                      </a:pPr>
                      <a:r>
                        <a:rPr lang="en">
                          <a:solidFill>
                            <a:schemeClr val="lt1"/>
                          </a:solidFill>
                        </a:rPr>
                        <a:t>Health and</a:t>
                      </a:r>
                      <a:br>
                        <a:rPr lang="en">
                          <a:solidFill>
                            <a:schemeClr val="lt1"/>
                          </a:solidFill>
                        </a:rPr>
                      </a:br>
                      <a:r>
                        <a:rPr lang="en">
                          <a:solidFill>
                            <a:schemeClr val="lt1"/>
                          </a:solidFill>
                        </a:rPr>
                        <a:t>weakness market</a:t>
                      </a:r>
                      <a:endParaRPr>
                        <a:solidFill>
                          <a:schemeClr val="lt1"/>
                        </a:solidFill>
                      </a:endParaRPr>
                    </a:p>
                    <a:p>
                      <a:pPr indent="0" lvl="0" marL="0" rtl="0" algn="l">
                        <a:spcBef>
                          <a:spcPts val="0"/>
                        </a:spcBef>
                        <a:spcAft>
                          <a:spcPts val="0"/>
                        </a:spcAft>
                        <a:buNone/>
                      </a:pPr>
                      <a:r>
                        <a:t/>
                      </a:r>
                      <a:endParaRPr/>
                    </a:p>
                  </a:txBody>
                  <a:tcPr marT="91425" marB="91425" marR="91425" marL="91425"/>
                </a:tc>
              </a:tr>
              <a:tr h="793875">
                <a:tc>
                  <a:txBody>
                    <a:bodyPr/>
                    <a:lstStyle/>
                    <a:p>
                      <a:pPr indent="0" lvl="0" marL="0" rtl="0" algn="l">
                        <a:spcBef>
                          <a:spcPts val="0"/>
                        </a:spcBef>
                        <a:spcAft>
                          <a:spcPts val="0"/>
                        </a:spcAft>
                        <a:buNone/>
                      </a:pPr>
                      <a:r>
                        <a:rPr lang="en">
                          <a:solidFill>
                            <a:schemeClr val="lt1"/>
                          </a:solidFill>
                          <a:latin typeface="Lato"/>
                          <a:ea typeface="Lato"/>
                          <a:cs typeface="Lato"/>
                          <a:sym typeface="Lato"/>
                        </a:rPr>
                        <a:t>E- commerce growth</a:t>
                      </a:r>
                      <a:endParaRPr>
                        <a:solidFill>
                          <a:schemeClr val="lt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bl>
          </a:graphicData>
        </a:graphic>
      </p:graphicFrame>
      <p:graphicFrame>
        <p:nvGraphicFramePr>
          <p:cNvPr id="196" name="Google Shape;196;p19"/>
          <p:cNvGraphicFramePr/>
          <p:nvPr/>
        </p:nvGraphicFramePr>
        <p:xfrm>
          <a:off x="3072850" y="1701150"/>
          <a:ext cx="3000000" cy="3000000"/>
        </p:xfrm>
        <a:graphic>
          <a:graphicData uri="http://schemas.openxmlformats.org/drawingml/2006/table">
            <a:tbl>
              <a:tblPr>
                <a:noFill/>
                <a:tableStyleId>{436A7EA2-714F-445E-9F20-CC77A42A1BCF}</a:tableStyleId>
              </a:tblPr>
              <a:tblGrid>
                <a:gridCol w="1713900"/>
              </a:tblGrid>
              <a:tr h="761800">
                <a:tc>
                  <a:txBody>
                    <a:bodyPr/>
                    <a:lstStyle/>
                    <a:p>
                      <a:pPr indent="0" lvl="0" marL="0" rtl="0" algn="l">
                        <a:spcBef>
                          <a:spcPts val="0"/>
                        </a:spcBef>
                        <a:spcAft>
                          <a:spcPts val="0"/>
                        </a:spcAft>
                        <a:buNone/>
                      </a:pPr>
                      <a:r>
                        <a:rPr lang="en">
                          <a:solidFill>
                            <a:schemeClr val="lt1"/>
                          </a:solidFill>
                        </a:rPr>
                        <a:t>Physical stores</a:t>
                      </a:r>
                      <a:endParaRPr/>
                    </a:p>
                  </a:txBody>
                  <a:tcPr marT="91425" marB="91425" marR="91425" marL="91425"/>
                </a:tc>
              </a:tr>
              <a:tr h="761800">
                <a:tc>
                  <a:txBody>
                    <a:bodyPr/>
                    <a:lstStyle/>
                    <a:p>
                      <a:pPr indent="0" lvl="0" marL="0" rtl="0" algn="l">
                        <a:spcBef>
                          <a:spcPts val="0"/>
                        </a:spcBef>
                        <a:spcAft>
                          <a:spcPts val="0"/>
                        </a:spcAft>
                        <a:buNone/>
                      </a:pPr>
                      <a:r>
                        <a:rPr lang="en">
                          <a:solidFill>
                            <a:schemeClr val="lt1"/>
                          </a:solidFill>
                        </a:rPr>
                        <a:t>Acquisitions</a:t>
                      </a:r>
                      <a:endParaRPr/>
                    </a:p>
                  </a:txBody>
                  <a:tcPr marT="91425" marB="91425" marR="91425" marL="91425"/>
                </a:tc>
              </a:tr>
              <a:tr h="761800">
                <a:tc>
                  <a:txBody>
                    <a:bodyPr/>
                    <a:lstStyle/>
                    <a:p>
                      <a:pPr indent="0" lvl="0" marL="0" rtl="0" algn="l">
                        <a:spcBef>
                          <a:spcPts val="0"/>
                        </a:spcBef>
                        <a:spcAft>
                          <a:spcPts val="0"/>
                        </a:spcAft>
                        <a:buNone/>
                      </a:pPr>
                      <a:r>
                        <a:rPr lang="en">
                          <a:solidFill>
                            <a:schemeClr val="lt1"/>
                          </a:solidFill>
                        </a:rPr>
                        <a:t>Backward integration</a:t>
                      </a:r>
                      <a:endParaRPr/>
                    </a:p>
                  </a:txBody>
                  <a:tcPr marT="91425" marB="91425" marR="91425" marL="91425"/>
                </a:tc>
              </a:tr>
              <a:tr h="761800">
                <a:tc>
                  <a:txBody>
                    <a:bodyPr/>
                    <a:lstStyle/>
                    <a:p>
                      <a:pPr indent="0" lvl="0" marL="0" rtl="0" algn="l">
                        <a:spcBef>
                          <a:spcPts val="0"/>
                        </a:spcBef>
                        <a:spcAft>
                          <a:spcPts val="0"/>
                        </a:spcAft>
                        <a:buNone/>
                      </a:pPr>
                      <a:r>
                        <a:rPr lang="en">
                          <a:solidFill>
                            <a:schemeClr val="lt1"/>
                          </a:solidFill>
                        </a:rPr>
                        <a:t>Technological innovation</a:t>
                      </a:r>
                      <a:endParaRPr>
                        <a:solidFill>
                          <a:schemeClr val="lt1"/>
                        </a:solidFill>
                      </a:endParaRPr>
                    </a:p>
                    <a:p>
                      <a:pPr indent="0" lvl="0" marL="0" rtl="0" algn="l">
                        <a:spcBef>
                          <a:spcPts val="0"/>
                        </a:spcBef>
                        <a:spcAft>
                          <a:spcPts val="0"/>
                        </a:spcAft>
                        <a:buNone/>
                      </a:pPr>
                      <a:r>
                        <a:t/>
                      </a:r>
                      <a:endParaRPr/>
                    </a:p>
                  </a:txBody>
                  <a:tcPr marT="91425" marB="91425" marR="91425" marL="91425"/>
                </a:tc>
              </a:tr>
            </a:tbl>
          </a:graphicData>
        </a:graphic>
      </p:graphicFrame>
      <p:sp>
        <p:nvSpPr>
          <p:cNvPr id="197" name="Google Shape;197;p19"/>
          <p:cNvSpPr txBox="1"/>
          <p:nvPr/>
        </p:nvSpPr>
        <p:spPr>
          <a:xfrm>
            <a:off x="4911000" y="1080000"/>
            <a:ext cx="4158300" cy="4063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lt1"/>
                </a:solidFill>
                <a:latin typeface="Lato"/>
                <a:ea typeface="Lato"/>
                <a:cs typeface="Lato"/>
                <a:sym typeface="Lato"/>
              </a:rPr>
              <a:t>Walmart is given the chance to grow internationally by utilizing its vast resources and experience to enter new markets across the world. Their sustainability activities, which are a growing global concern, can boost brand recognition and draw in environmentally sensitive customers. As the emphasis on wellbeing and healthy lifestyles grows, the health and wellness markets represent another potential growth sector. Walmart may also benefit from the growing e-commerce market by enhancing their online visibility and digital skills. On the other side, by increasing its investment in physical stores, Amazon has the chance to strengthen its retail footprint and close the gap between online and offline retail experiences. Backward integration into supply chains can streamline operations and increase efficiency, while strategic acquisitions can expand their customer base and service offerings. innovation in technology enables improvements in customer experience, delivery logistics, and AI-driven solutions to maintain a competitive edge in the shifting retail sector, and this represents a significant potential for Amazon.</a:t>
            </a:r>
            <a:endParaRPr sz="12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Walmart’s vs. Amazon’s Threats</a:t>
            </a:r>
            <a:endParaRPr/>
          </a:p>
        </p:txBody>
      </p:sp>
      <p:sp>
        <p:nvSpPr>
          <p:cNvPr id="203" name="Google Shape;203;p20"/>
          <p:cNvSpPr txBox="1"/>
          <p:nvPr>
            <p:ph idx="1" type="body"/>
          </p:nvPr>
        </p:nvSpPr>
        <p:spPr>
          <a:xfrm>
            <a:off x="952500" y="139680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Walmart:</a:t>
            </a:r>
            <a:endParaRPr/>
          </a:p>
        </p:txBody>
      </p:sp>
      <p:sp>
        <p:nvSpPr>
          <p:cNvPr id="204" name="Google Shape;204;p20"/>
          <p:cNvSpPr txBox="1"/>
          <p:nvPr>
            <p:ph idx="2" type="body"/>
          </p:nvPr>
        </p:nvSpPr>
        <p:spPr>
          <a:xfrm>
            <a:off x="3190271" y="13078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Amazon:</a:t>
            </a:r>
            <a:endParaRPr/>
          </a:p>
        </p:txBody>
      </p:sp>
      <p:graphicFrame>
        <p:nvGraphicFramePr>
          <p:cNvPr id="205" name="Google Shape;205;p20"/>
          <p:cNvGraphicFramePr/>
          <p:nvPr/>
        </p:nvGraphicFramePr>
        <p:xfrm>
          <a:off x="952500" y="1809750"/>
          <a:ext cx="3000000" cy="3000000"/>
        </p:xfrm>
        <a:graphic>
          <a:graphicData uri="http://schemas.openxmlformats.org/drawingml/2006/table">
            <a:tbl>
              <a:tblPr>
                <a:noFill/>
                <a:tableStyleId>{436A7EA2-714F-445E-9F20-CC77A42A1BCF}</a:tableStyleId>
              </a:tblPr>
              <a:tblGrid>
                <a:gridCol w="1516050"/>
              </a:tblGrid>
              <a:tr h="650975">
                <a:tc>
                  <a:txBody>
                    <a:bodyPr/>
                    <a:lstStyle/>
                    <a:p>
                      <a:pPr indent="0" lvl="0" marL="0" rtl="0" algn="l">
                        <a:spcBef>
                          <a:spcPts val="0"/>
                        </a:spcBef>
                        <a:spcAft>
                          <a:spcPts val="0"/>
                        </a:spcAft>
                        <a:buNone/>
                      </a:pPr>
                      <a:r>
                        <a:rPr lang="en">
                          <a:solidFill>
                            <a:schemeClr val="lt1"/>
                          </a:solidFill>
                          <a:highlight>
                            <a:schemeClr val="dk1"/>
                          </a:highlight>
                          <a:latin typeface="Lato"/>
                          <a:ea typeface="Lato"/>
                          <a:cs typeface="Lato"/>
                          <a:sym typeface="Lato"/>
                        </a:rPr>
                        <a:t>Competition </a:t>
                      </a:r>
                      <a:endParaRPr>
                        <a:solidFill>
                          <a:schemeClr val="lt1"/>
                        </a:solidFill>
                        <a:highlight>
                          <a:schemeClr val="dk1"/>
                        </a:highlight>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650975">
                <a:tc>
                  <a:txBody>
                    <a:bodyPr/>
                    <a:lstStyle/>
                    <a:p>
                      <a:pPr indent="0" lvl="0" marL="0" rtl="0" algn="l">
                        <a:spcBef>
                          <a:spcPts val="0"/>
                        </a:spcBef>
                        <a:spcAft>
                          <a:spcPts val="0"/>
                        </a:spcAft>
                        <a:buNone/>
                      </a:pPr>
                      <a:r>
                        <a:rPr lang="en">
                          <a:solidFill>
                            <a:schemeClr val="lt1"/>
                          </a:solidFill>
                          <a:highlight>
                            <a:schemeClr val="dk1"/>
                          </a:highlight>
                        </a:rPr>
                        <a:t>Online retail shift</a:t>
                      </a:r>
                      <a:endParaRPr>
                        <a:solidFill>
                          <a:schemeClr val="lt1"/>
                        </a:solidFill>
                        <a:highlight>
                          <a:schemeClr val="dk1"/>
                        </a:highlight>
                      </a:endParaRPr>
                    </a:p>
                    <a:p>
                      <a:pPr indent="0" lvl="0" marL="0" rtl="0" algn="l">
                        <a:spcBef>
                          <a:spcPts val="0"/>
                        </a:spcBef>
                        <a:spcAft>
                          <a:spcPts val="0"/>
                        </a:spcAft>
                        <a:buNone/>
                      </a:pPr>
                      <a:r>
                        <a:t/>
                      </a:r>
                      <a:endParaRPr/>
                    </a:p>
                  </a:txBody>
                  <a:tcPr marT="91425" marB="91425" marR="91425" marL="91425"/>
                </a:tc>
              </a:tr>
              <a:tr h="650975">
                <a:tc>
                  <a:txBody>
                    <a:bodyPr/>
                    <a:lstStyle/>
                    <a:p>
                      <a:pPr indent="0" lvl="0" marL="0" rtl="0" algn="l">
                        <a:spcBef>
                          <a:spcPts val="0"/>
                        </a:spcBef>
                        <a:spcAft>
                          <a:spcPts val="0"/>
                        </a:spcAft>
                        <a:buNone/>
                      </a:pPr>
                      <a:r>
                        <a:rPr lang="en">
                          <a:solidFill>
                            <a:schemeClr val="lt1"/>
                          </a:solidFill>
                          <a:highlight>
                            <a:schemeClr val="dk1"/>
                          </a:highlight>
                        </a:rPr>
                        <a:t>Regulations</a:t>
                      </a:r>
                      <a:endParaRPr/>
                    </a:p>
                  </a:txBody>
                  <a:tcPr marT="91425" marB="91425" marR="91425" marL="91425"/>
                </a:tc>
              </a:tr>
              <a:tr h="650975">
                <a:tc>
                  <a:txBody>
                    <a:bodyPr/>
                    <a:lstStyle/>
                    <a:p>
                      <a:pPr indent="0" lvl="0" marL="0" rtl="0" algn="l">
                        <a:spcBef>
                          <a:spcPts val="0"/>
                        </a:spcBef>
                        <a:spcAft>
                          <a:spcPts val="0"/>
                        </a:spcAft>
                        <a:buNone/>
                      </a:pPr>
                      <a:r>
                        <a:rPr lang="en">
                          <a:solidFill>
                            <a:schemeClr val="lt1"/>
                          </a:solidFill>
                          <a:highlight>
                            <a:schemeClr val="dk1"/>
                          </a:highlight>
                          <a:latin typeface="Lato"/>
                          <a:ea typeface="Lato"/>
                          <a:cs typeface="Lato"/>
                          <a:sym typeface="Lato"/>
                        </a:rPr>
                        <a:t>Economic  downturn</a:t>
                      </a:r>
                      <a:endParaRPr/>
                    </a:p>
                  </a:txBody>
                  <a:tcPr marT="91425" marB="91425" marR="91425" marL="91425"/>
                </a:tc>
              </a:tr>
            </a:tbl>
          </a:graphicData>
        </a:graphic>
      </p:graphicFrame>
      <p:graphicFrame>
        <p:nvGraphicFramePr>
          <p:cNvPr id="206" name="Google Shape;206;p20"/>
          <p:cNvGraphicFramePr/>
          <p:nvPr/>
        </p:nvGraphicFramePr>
        <p:xfrm>
          <a:off x="3275625" y="1809750"/>
          <a:ext cx="3000000" cy="3000000"/>
        </p:xfrm>
        <a:graphic>
          <a:graphicData uri="http://schemas.openxmlformats.org/drawingml/2006/table">
            <a:tbl>
              <a:tblPr>
                <a:noFill/>
                <a:tableStyleId>{436A7EA2-714F-445E-9F20-CC77A42A1BCF}</a:tableStyleId>
              </a:tblPr>
              <a:tblGrid>
                <a:gridCol w="1516050"/>
              </a:tblGrid>
              <a:tr h="650975">
                <a:tc>
                  <a:txBody>
                    <a:bodyPr/>
                    <a:lstStyle/>
                    <a:p>
                      <a:pPr indent="0" lvl="0" marL="0" rtl="0" algn="l">
                        <a:spcBef>
                          <a:spcPts val="0"/>
                        </a:spcBef>
                        <a:spcAft>
                          <a:spcPts val="0"/>
                        </a:spcAft>
                        <a:buNone/>
                      </a:pPr>
                      <a:r>
                        <a:rPr lang="en">
                          <a:solidFill>
                            <a:schemeClr val="lt1"/>
                          </a:solidFill>
                        </a:rPr>
                        <a:t>Controversy</a:t>
                      </a:r>
                      <a:endParaRPr>
                        <a:solidFill>
                          <a:schemeClr val="lt1"/>
                        </a:solidFill>
                      </a:endParaRPr>
                    </a:p>
                    <a:p>
                      <a:pPr indent="0" lvl="0" marL="0" rtl="0" algn="l">
                        <a:spcBef>
                          <a:spcPts val="0"/>
                        </a:spcBef>
                        <a:spcAft>
                          <a:spcPts val="0"/>
                        </a:spcAft>
                        <a:buNone/>
                      </a:pPr>
                      <a:r>
                        <a:t/>
                      </a:r>
                      <a:endParaRPr/>
                    </a:p>
                  </a:txBody>
                  <a:tcPr marT="91425" marB="91425" marR="91425" marL="91425"/>
                </a:tc>
              </a:tr>
              <a:tr h="650975">
                <a:tc>
                  <a:txBody>
                    <a:bodyPr/>
                    <a:lstStyle/>
                    <a:p>
                      <a:pPr indent="0" lvl="0" marL="0" rtl="0" algn="l">
                        <a:spcBef>
                          <a:spcPts val="0"/>
                        </a:spcBef>
                        <a:spcAft>
                          <a:spcPts val="0"/>
                        </a:spcAft>
                        <a:buNone/>
                      </a:pPr>
                      <a:r>
                        <a:rPr lang="en">
                          <a:solidFill>
                            <a:schemeClr val="lt1"/>
                          </a:solidFill>
                        </a:rPr>
                        <a:t>Competition</a:t>
                      </a:r>
                      <a:endParaRPr>
                        <a:solidFill>
                          <a:schemeClr val="lt1"/>
                        </a:solidFill>
                      </a:endParaRPr>
                    </a:p>
                    <a:p>
                      <a:pPr indent="0" lvl="0" marL="0" rtl="0" algn="l">
                        <a:spcBef>
                          <a:spcPts val="0"/>
                        </a:spcBef>
                        <a:spcAft>
                          <a:spcPts val="0"/>
                        </a:spcAft>
                        <a:buNone/>
                      </a:pPr>
                      <a:r>
                        <a:t/>
                      </a:r>
                      <a:endParaRPr/>
                    </a:p>
                  </a:txBody>
                  <a:tcPr marT="91425" marB="91425" marR="91425" marL="91425"/>
                </a:tc>
              </a:tr>
              <a:tr h="650975">
                <a:tc>
                  <a:txBody>
                    <a:bodyPr/>
                    <a:lstStyle/>
                    <a:p>
                      <a:pPr indent="0" lvl="0" marL="0" rtl="0" algn="l">
                        <a:spcBef>
                          <a:spcPts val="0"/>
                        </a:spcBef>
                        <a:spcAft>
                          <a:spcPts val="0"/>
                        </a:spcAft>
                        <a:buNone/>
                      </a:pPr>
                      <a:r>
                        <a:rPr lang="en">
                          <a:solidFill>
                            <a:schemeClr val="lt1"/>
                          </a:solidFill>
                        </a:rPr>
                        <a:t>Regulations</a:t>
                      </a:r>
                      <a:endParaRPr>
                        <a:solidFill>
                          <a:schemeClr val="lt1"/>
                        </a:solidFill>
                      </a:endParaRPr>
                    </a:p>
                    <a:p>
                      <a:pPr indent="0" lvl="0" marL="0" rtl="0" algn="l">
                        <a:spcBef>
                          <a:spcPts val="0"/>
                        </a:spcBef>
                        <a:spcAft>
                          <a:spcPts val="0"/>
                        </a:spcAft>
                        <a:buNone/>
                      </a:pPr>
                      <a:r>
                        <a:t/>
                      </a:r>
                      <a:endParaRPr/>
                    </a:p>
                  </a:txBody>
                  <a:tcPr marT="91425" marB="91425" marR="91425" marL="91425"/>
                </a:tc>
              </a:tr>
              <a:tr h="650975">
                <a:tc>
                  <a:txBody>
                    <a:bodyPr/>
                    <a:lstStyle/>
                    <a:p>
                      <a:pPr indent="0" lvl="0" marL="0" rtl="0" algn="l">
                        <a:spcBef>
                          <a:spcPts val="0"/>
                        </a:spcBef>
                        <a:spcAft>
                          <a:spcPts val="0"/>
                        </a:spcAft>
                        <a:buNone/>
                      </a:pPr>
                      <a:r>
                        <a:rPr lang="en">
                          <a:solidFill>
                            <a:schemeClr val="lt1"/>
                          </a:solidFill>
                        </a:rPr>
                        <a:t>Recessions</a:t>
                      </a:r>
                      <a:endParaRPr/>
                    </a:p>
                  </a:txBody>
                  <a:tcPr marT="91425" marB="91425" marR="91425" marL="91425"/>
                </a:tc>
              </a:tr>
            </a:tbl>
          </a:graphicData>
        </a:graphic>
      </p:graphicFrame>
      <p:sp>
        <p:nvSpPr>
          <p:cNvPr id="207" name="Google Shape;207;p20"/>
          <p:cNvSpPr txBox="1"/>
          <p:nvPr/>
        </p:nvSpPr>
        <p:spPr>
          <a:xfrm>
            <a:off x="4962975" y="1465025"/>
            <a:ext cx="3800100" cy="3201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Lato"/>
                <a:ea typeface="Lato"/>
                <a:cs typeface="Lato"/>
                <a:sym typeface="Lato"/>
              </a:rPr>
              <a:t>Walmart struggles to maintain its position as a leader in traditional retail in the face of fierce competition and the difficulty of moving towards internet sales. Concerns about regulatory compliance and economic changes never go away. Contrarily, Amazon faces issues and severe rivalry in the online retail sector, as well as strategic considerations for regulatory compliance and economic downturns. Both companies manage comparable issues despite having different business structures, highlighting the necessity of flexibility, regulatory adherence, and resilience in a dynamic retail environment.</a:t>
            </a:r>
            <a:endParaRPr>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Which is a Stronger Brand?</a:t>
            </a:r>
            <a:endParaRPr/>
          </a:p>
        </p:txBody>
      </p:sp>
      <p:sp>
        <p:nvSpPr>
          <p:cNvPr id="213" name="Google Shape;213;p21"/>
          <p:cNvSpPr txBox="1"/>
          <p:nvPr>
            <p:ph idx="1" type="body"/>
          </p:nvPr>
        </p:nvSpPr>
        <p:spPr>
          <a:xfrm>
            <a:off x="969900" y="911325"/>
            <a:ext cx="7694100" cy="3720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Based on the research found, we believe Amazon is the stronger brand. Although a newer company, they have a strong brand recognition internationally. With their diverse product lines and expansive E-commerce operations, Amazon has become a highly acknowledged company. Along with their adaptability to technology and the modern world, they have endless opportunities to expand. If their expansion results in physical stores, they will succeed Walmart in multiple ways. In the book “Winner Sells All”, author Jason Del Rey states “If Amazon wasn’t innovating in physical retail, especially in a retail sector as important to consumers as grocery, was the tech giant really living up to its promise to be the </a:t>
            </a:r>
            <a:r>
              <a:rPr lang="en"/>
              <a:t>world's</a:t>
            </a:r>
            <a:r>
              <a:rPr lang="en"/>
              <a:t> most customer-centric company?” (Del Rey, 2023, p. 132). Being customer-focused,  Amazon has the strongest potential to use their strengths to their advantage and dominate the shopping industry.</a:t>
            </a:r>
            <a:endParaRPr/>
          </a:p>
        </p:txBody>
      </p:sp>
      <p:pic>
        <p:nvPicPr>
          <p:cNvPr id="214" name="Google Shape;214;p21"/>
          <p:cNvPicPr preferRelativeResize="0"/>
          <p:nvPr/>
        </p:nvPicPr>
        <p:blipFill>
          <a:blip r:embed="rId3">
            <a:alphaModFix/>
          </a:blip>
          <a:stretch>
            <a:fillRect/>
          </a:stretch>
        </p:blipFill>
        <p:spPr>
          <a:xfrm>
            <a:off x="76825" y="3181175"/>
            <a:ext cx="3007627" cy="1901424"/>
          </a:xfrm>
          <a:prstGeom prst="rect">
            <a:avLst/>
          </a:prstGeom>
          <a:noFill/>
          <a:ln>
            <a:noFill/>
          </a:ln>
        </p:spPr>
      </p:pic>
      <p:pic>
        <p:nvPicPr>
          <p:cNvPr id="215" name="Google Shape;215;p21"/>
          <p:cNvPicPr preferRelativeResize="0"/>
          <p:nvPr/>
        </p:nvPicPr>
        <p:blipFill>
          <a:blip r:embed="rId4">
            <a:alphaModFix/>
          </a:blip>
          <a:stretch>
            <a:fillRect/>
          </a:stretch>
        </p:blipFill>
        <p:spPr>
          <a:xfrm>
            <a:off x="4515225" y="3181163"/>
            <a:ext cx="3949125" cy="1901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