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 Bold" panose="020B0604020202020204" charset="0"/>
      <p:regular r:id="rId15"/>
    </p:embeddedFont>
    <p:embeddedFont>
      <p:font typeface="Garet" panose="020B0604020202020204" charset="0"/>
      <p:regular r:id="rId16"/>
    </p:embeddedFont>
    <p:embeddedFont>
      <p:font typeface="Garet Bold" panose="020B0604020202020204" charset="0"/>
      <p:regular r:id="rId17"/>
    </p:embeddedFont>
    <p:embeddedFont>
      <p:font typeface="Garet Ultra-Bold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Bold" panose="02000000000000000000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0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99B99-7494-64E4-D024-05C2417B64F5}" v="120" dt="2025-09-26T17:48:1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sv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8.svg"/><Relationship Id="rId7" Type="http://schemas.openxmlformats.org/officeDocument/2006/relationships/image" Target="../media/image2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1.jpeg"/><Relationship Id="rId4" Type="http://schemas.openxmlformats.org/officeDocument/2006/relationships/image" Target="../media/image19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8.svg"/><Relationship Id="rId7" Type="http://schemas.openxmlformats.org/officeDocument/2006/relationships/image" Target="../media/image2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8.svg"/><Relationship Id="rId7" Type="http://schemas.openxmlformats.org/officeDocument/2006/relationships/image" Target="../media/image2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551" y="0"/>
            <a:ext cx="19317102" cy="10287000"/>
            <a:chOff x="0" y="0"/>
            <a:chExt cx="508763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87632" cy="2709333"/>
            </a:xfrm>
            <a:custGeom>
              <a:avLst/>
              <a:gdLst/>
              <a:ahLst/>
              <a:cxnLst/>
              <a:rect l="l" t="t" r="r" b="b"/>
              <a:pathLst>
                <a:path w="5087632" h="2709333">
                  <a:moveTo>
                    <a:pt x="20440" y="0"/>
                  </a:moveTo>
                  <a:lnTo>
                    <a:pt x="5067192" y="0"/>
                  </a:lnTo>
                  <a:cubicBezTo>
                    <a:pt x="5078480" y="0"/>
                    <a:pt x="5087632" y="9151"/>
                    <a:pt x="5087632" y="20440"/>
                  </a:cubicBezTo>
                  <a:lnTo>
                    <a:pt x="5087632" y="2688893"/>
                  </a:lnTo>
                  <a:cubicBezTo>
                    <a:pt x="5087632" y="2700182"/>
                    <a:pt x="5078480" y="2709333"/>
                    <a:pt x="5067192" y="2709333"/>
                  </a:cubicBezTo>
                  <a:lnTo>
                    <a:pt x="20440" y="2709333"/>
                  </a:lnTo>
                  <a:cubicBezTo>
                    <a:pt x="9151" y="2709333"/>
                    <a:pt x="0" y="2700182"/>
                    <a:pt x="0" y="2688893"/>
                  </a:cubicBezTo>
                  <a:lnTo>
                    <a:pt x="0" y="20440"/>
                  </a:lnTo>
                  <a:cubicBezTo>
                    <a:pt x="0" y="9151"/>
                    <a:pt x="9151" y="0"/>
                    <a:pt x="2044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87632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7109187"/>
            <a:ext cx="1028700" cy="3177813"/>
            <a:chOff x="0" y="0"/>
            <a:chExt cx="812800" cy="25108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510865"/>
            </a:xfrm>
            <a:custGeom>
              <a:avLst/>
              <a:gdLst/>
              <a:ahLst/>
              <a:cxnLst/>
              <a:rect l="l" t="t" r="r" b="b"/>
              <a:pathLst>
                <a:path w="812800" h="2510865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2539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0"/>
            <a:ext cx="1028700" cy="7388942"/>
            <a:chOff x="0" y="0"/>
            <a:chExt cx="812800" cy="58381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5838176"/>
            </a:xfrm>
            <a:custGeom>
              <a:avLst/>
              <a:gdLst/>
              <a:ahLst/>
              <a:cxnLst/>
              <a:rect l="l" t="t" r="r" b="b"/>
              <a:pathLst>
                <a:path w="812800" h="5838176">
                  <a:moveTo>
                    <a:pt x="0" y="0"/>
                  </a:moveTo>
                  <a:lnTo>
                    <a:pt x="812800" y="0"/>
                  </a:lnTo>
                  <a:lnTo>
                    <a:pt x="812800" y="5838176"/>
                  </a:lnTo>
                  <a:lnTo>
                    <a:pt x="0" y="5838176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812800" cy="5866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26294" y="457108"/>
            <a:ext cx="2324538" cy="2227514"/>
          </a:xfrm>
          <a:custGeom>
            <a:avLst/>
            <a:gdLst/>
            <a:ahLst/>
            <a:cxnLst/>
            <a:rect l="l" t="t" r="r" b="b"/>
            <a:pathLst>
              <a:path w="2324538" h="2227514">
                <a:moveTo>
                  <a:pt x="0" y="0"/>
                </a:moveTo>
                <a:lnTo>
                  <a:pt x="2324538" y="0"/>
                </a:lnTo>
                <a:lnTo>
                  <a:pt x="2324538" y="2227514"/>
                </a:lnTo>
                <a:lnTo>
                  <a:pt x="0" y="2227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756511" y="3356005"/>
            <a:ext cx="1069431" cy="886097"/>
            <a:chOff x="0" y="0"/>
            <a:chExt cx="281661" cy="2333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1661" cy="233375"/>
            </a:xfrm>
            <a:custGeom>
              <a:avLst/>
              <a:gdLst/>
              <a:ahLst/>
              <a:cxnLst/>
              <a:rect l="l" t="t" r="r" b="b"/>
              <a:pathLst>
                <a:path w="281661" h="233375">
                  <a:moveTo>
                    <a:pt x="0" y="0"/>
                  </a:moveTo>
                  <a:lnTo>
                    <a:pt x="281661" y="0"/>
                  </a:lnTo>
                  <a:lnTo>
                    <a:pt x="281661" y="233375"/>
                  </a:lnTo>
                  <a:lnTo>
                    <a:pt x="0" y="233375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81661" cy="2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1588" y="694053"/>
            <a:ext cx="409412" cy="1434028"/>
            <a:chOff x="0" y="0"/>
            <a:chExt cx="107829" cy="3776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829" cy="377686"/>
            </a:xfrm>
            <a:custGeom>
              <a:avLst/>
              <a:gdLst/>
              <a:ahLst/>
              <a:cxnLst/>
              <a:rect l="l" t="t" r="r" b="b"/>
              <a:pathLst>
                <a:path w="107829" h="377686">
                  <a:moveTo>
                    <a:pt x="0" y="0"/>
                  </a:moveTo>
                  <a:lnTo>
                    <a:pt x="107829" y="0"/>
                  </a:lnTo>
                  <a:lnTo>
                    <a:pt x="107829" y="377686"/>
                  </a:lnTo>
                  <a:lnTo>
                    <a:pt x="0" y="377686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07829" cy="406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24423" y="2980624"/>
            <a:ext cx="13459824" cy="2455543"/>
            <a:chOff x="0" y="0"/>
            <a:chExt cx="17946432" cy="327405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57150"/>
              <a:ext cx="17946432" cy="2355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684"/>
                </a:lnSpc>
              </a:pPr>
              <a:r>
                <a:rPr lang="en-US" sz="11899" b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TrojanSync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431200"/>
              <a:ext cx="17946432" cy="842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45"/>
                </a:lnSpc>
              </a:pPr>
              <a:r>
                <a:rPr lang="en-US" sz="4300" b="1">
                  <a:solidFill>
                    <a:srgbClr val="FFC7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Sync Smarter, Collaborate Easier: The Trojan Way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624423" y="6004140"/>
            <a:ext cx="12596996" cy="1077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Team D7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Chihkai Liao, Angela Sun, Sri Vaishnavi Arza, Yukti Tandon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24423" y="7963514"/>
            <a:ext cx="6575584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09/27/2025</a:t>
            </a:r>
          </a:p>
        </p:txBody>
      </p:sp>
      <p:grpSp>
        <p:nvGrpSpPr>
          <p:cNvPr id="23" name="Group 23"/>
          <p:cNvGrpSpPr/>
          <p:nvPr/>
        </p:nvGrpSpPr>
        <p:grpSpPr>
          <a:xfrm rot="5400000">
            <a:off x="2383857" y="2058904"/>
            <a:ext cx="409412" cy="1434028"/>
            <a:chOff x="0" y="0"/>
            <a:chExt cx="107829" cy="37768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7829" cy="377686"/>
            </a:xfrm>
            <a:custGeom>
              <a:avLst/>
              <a:gdLst/>
              <a:ahLst/>
              <a:cxnLst/>
              <a:rect l="l" t="t" r="r" b="b"/>
              <a:pathLst>
                <a:path w="107829" h="377686">
                  <a:moveTo>
                    <a:pt x="0" y="0"/>
                  </a:moveTo>
                  <a:lnTo>
                    <a:pt x="107829" y="0"/>
                  </a:lnTo>
                  <a:lnTo>
                    <a:pt x="107829" y="377686"/>
                  </a:lnTo>
                  <a:lnTo>
                    <a:pt x="0" y="377686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107829" cy="406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5400000">
            <a:off x="2375588" y="-456343"/>
            <a:ext cx="425951" cy="1434028"/>
            <a:chOff x="0" y="0"/>
            <a:chExt cx="112185" cy="3776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2185" cy="377686"/>
            </a:xfrm>
            <a:custGeom>
              <a:avLst/>
              <a:gdLst/>
              <a:ahLst/>
              <a:cxnLst/>
              <a:rect l="l" t="t" r="r" b="b"/>
              <a:pathLst>
                <a:path w="112185" h="377686">
                  <a:moveTo>
                    <a:pt x="0" y="0"/>
                  </a:moveTo>
                  <a:lnTo>
                    <a:pt x="112185" y="0"/>
                  </a:lnTo>
                  <a:lnTo>
                    <a:pt x="112185" y="377686"/>
                  </a:lnTo>
                  <a:lnTo>
                    <a:pt x="0" y="377686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112185" cy="406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546126" y="853851"/>
            <a:ext cx="404593" cy="1434028"/>
            <a:chOff x="0" y="0"/>
            <a:chExt cx="106560" cy="37768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6560" cy="377686"/>
            </a:xfrm>
            <a:custGeom>
              <a:avLst/>
              <a:gdLst/>
              <a:ahLst/>
              <a:cxnLst/>
              <a:rect l="l" t="t" r="r" b="b"/>
              <a:pathLst>
                <a:path w="106560" h="377686">
                  <a:moveTo>
                    <a:pt x="0" y="0"/>
                  </a:moveTo>
                  <a:lnTo>
                    <a:pt x="106560" y="0"/>
                  </a:lnTo>
                  <a:lnTo>
                    <a:pt x="106560" y="377686"/>
                  </a:lnTo>
                  <a:lnTo>
                    <a:pt x="0" y="377686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106560" cy="4062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76CE4E5-93AA-535C-FB87-44488E2871CD}"/>
              </a:ext>
            </a:extLst>
          </p:cNvPr>
          <p:cNvSpPr/>
          <p:nvPr/>
        </p:nvSpPr>
        <p:spPr>
          <a:xfrm rot="-1860000">
            <a:off x="817014" y="347159"/>
            <a:ext cx="1185400" cy="456572"/>
          </a:xfrm>
          <a:prstGeom prst="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037CEE-20AB-D00B-E4B2-716E20A27AFC}"/>
              </a:ext>
            </a:extLst>
          </p:cNvPr>
          <p:cNvSpPr/>
          <p:nvPr/>
        </p:nvSpPr>
        <p:spPr>
          <a:xfrm rot="-1860000">
            <a:off x="3161629" y="2237505"/>
            <a:ext cx="1185400" cy="456572"/>
          </a:xfrm>
          <a:prstGeom prst="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5F6908-FEE8-2FCE-E0CB-3673F5C22103}"/>
              </a:ext>
            </a:extLst>
          </p:cNvPr>
          <p:cNvSpPr/>
          <p:nvPr/>
        </p:nvSpPr>
        <p:spPr>
          <a:xfrm rot="2220000">
            <a:off x="1036821" y="2340081"/>
            <a:ext cx="1185400" cy="456572"/>
          </a:xfrm>
          <a:prstGeom prst="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D970B7-93F9-FD99-7015-872D6FF88A60}"/>
              </a:ext>
            </a:extLst>
          </p:cNvPr>
          <p:cNvSpPr/>
          <p:nvPr/>
        </p:nvSpPr>
        <p:spPr>
          <a:xfrm rot="2280000">
            <a:off x="3176282" y="464389"/>
            <a:ext cx="1185400" cy="456572"/>
          </a:xfrm>
          <a:prstGeom prst="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6626" y="90164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651" y="9428422"/>
            <a:ext cx="895975" cy="858578"/>
          </a:xfrm>
          <a:custGeom>
            <a:avLst/>
            <a:gdLst/>
            <a:ahLst/>
            <a:cxnLst/>
            <a:rect l="l" t="t" r="r" b="b"/>
            <a:pathLst>
              <a:path w="895975" h="858578">
                <a:moveTo>
                  <a:pt x="0" y="0"/>
                </a:moveTo>
                <a:lnTo>
                  <a:pt x="895975" y="0"/>
                </a:lnTo>
                <a:lnTo>
                  <a:pt x="895975" y="858578"/>
                </a:lnTo>
                <a:lnTo>
                  <a:pt x="0" y="8585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1571462" y="6549077"/>
            <a:ext cx="4881189" cy="3269666"/>
          </a:xfrm>
          <a:custGeom>
            <a:avLst/>
            <a:gdLst/>
            <a:ahLst/>
            <a:cxnLst/>
            <a:rect l="l" t="t" r="r" b="b"/>
            <a:pathLst>
              <a:path w="4881189" h="3269666">
                <a:moveTo>
                  <a:pt x="0" y="0"/>
                </a:moveTo>
                <a:lnTo>
                  <a:pt x="4881188" y="0"/>
                </a:lnTo>
                <a:lnTo>
                  <a:pt x="4881188" y="3269666"/>
                </a:lnTo>
                <a:lnTo>
                  <a:pt x="0" y="32696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31" t="-44748" b="-6226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1571462" y="640402"/>
            <a:ext cx="4881189" cy="4790007"/>
            <a:chOff x="0" y="0"/>
            <a:chExt cx="6508251" cy="6386675"/>
          </a:xfrm>
        </p:grpSpPr>
        <p:sp>
          <p:nvSpPr>
            <p:cNvPr id="8" name="Freeform 8"/>
            <p:cNvSpPr/>
            <p:nvPr/>
          </p:nvSpPr>
          <p:spPr>
            <a:xfrm>
              <a:off x="35307" y="0"/>
              <a:ext cx="6374786" cy="6386675"/>
            </a:xfrm>
            <a:custGeom>
              <a:avLst/>
              <a:gdLst/>
              <a:ahLst/>
              <a:cxnLst/>
              <a:rect l="l" t="t" r="r" b="b"/>
              <a:pathLst>
                <a:path w="6374786" h="6386675">
                  <a:moveTo>
                    <a:pt x="0" y="0"/>
                  </a:moveTo>
                  <a:lnTo>
                    <a:pt x="6374786" y="0"/>
                  </a:lnTo>
                  <a:lnTo>
                    <a:pt x="6374786" y="6386675"/>
                  </a:lnTo>
                  <a:lnTo>
                    <a:pt x="0" y="63866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9168" b="-18268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0" y="2304463"/>
              <a:ext cx="6508251" cy="857169"/>
              <a:chOff x="0" y="0"/>
              <a:chExt cx="1623096" cy="2137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623096" cy="213770"/>
              </a:xfrm>
              <a:custGeom>
                <a:avLst/>
                <a:gdLst/>
                <a:ahLst/>
                <a:cxnLst/>
                <a:rect l="l" t="t" r="r" b="b"/>
                <a:pathLst>
                  <a:path w="1623096" h="213770">
                    <a:moveTo>
                      <a:pt x="0" y="0"/>
                    </a:moveTo>
                    <a:lnTo>
                      <a:pt x="1623096" y="0"/>
                    </a:lnTo>
                    <a:lnTo>
                      <a:pt x="1623096" y="213770"/>
                    </a:lnTo>
                    <a:lnTo>
                      <a:pt x="0" y="21377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A50E3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1623096" cy="242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-10800000">
            <a:off x="12257482" y="5641837"/>
            <a:ext cx="3509148" cy="695811"/>
            <a:chOff x="0" y="0"/>
            <a:chExt cx="1421089" cy="2817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1089" cy="281781"/>
            </a:xfrm>
            <a:custGeom>
              <a:avLst/>
              <a:gdLst/>
              <a:ahLst/>
              <a:cxnLst/>
              <a:rect l="l" t="t" r="r" b="b"/>
              <a:pathLst>
                <a:path w="1421089" h="281781">
                  <a:moveTo>
                    <a:pt x="710545" y="0"/>
                  </a:moveTo>
                  <a:lnTo>
                    <a:pt x="1421089" y="281781"/>
                  </a:lnTo>
                  <a:lnTo>
                    <a:pt x="0" y="281781"/>
                  </a:lnTo>
                  <a:lnTo>
                    <a:pt x="710545" y="0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22045" y="92727"/>
              <a:ext cx="976999" cy="168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01484" y="2784567"/>
            <a:ext cx="7894866" cy="4717867"/>
          </a:xfrm>
          <a:custGeom>
            <a:avLst/>
            <a:gdLst/>
            <a:ahLst/>
            <a:cxnLst/>
            <a:rect l="l" t="t" r="r" b="b"/>
            <a:pathLst>
              <a:path w="7894866" h="4717867">
                <a:moveTo>
                  <a:pt x="0" y="0"/>
                </a:moveTo>
                <a:lnTo>
                  <a:pt x="7894866" y="0"/>
                </a:lnTo>
                <a:lnTo>
                  <a:pt x="7894866" y="4717866"/>
                </a:lnTo>
                <a:lnTo>
                  <a:pt x="0" y="47178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1399" b="-242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 rot="5400000">
            <a:off x="8197961" y="4759631"/>
            <a:ext cx="3871889" cy="767737"/>
            <a:chOff x="0" y="0"/>
            <a:chExt cx="1421089" cy="2817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21089" cy="281781"/>
            </a:xfrm>
            <a:custGeom>
              <a:avLst/>
              <a:gdLst/>
              <a:ahLst/>
              <a:cxnLst/>
              <a:rect l="l" t="t" r="r" b="b"/>
              <a:pathLst>
                <a:path w="1421089" h="281781">
                  <a:moveTo>
                    <a:pt x="710545" y="0"/>
                  </a:moveTo>
                  <a:lnTo>
                    <a:pt x="1421089" y="281781"/>
                  </a:lnTo>
                  <a:lnTo>
                    <a:pt x="0" y="281781"/>
                  </a:lnTo>
                  <a:lnTo>
                    <a:pt x="710545" y="0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222045" y="92727"/>
              <a:ext cx="976999" cy="168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58634" y="5885562"/>
            <a:ext cx="2783870" cy="1421874"/>
            <a:chOff x="0" y="0"/>
            <a:chExt cx="733200" cy="37448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733200" cy="374485"/>
            </a:xfrm>
            <a:custGeom>
              <a:avLst/>
              <a:gdLst/>
              <a:ahLst/>
              <a:cxnLst/>
              <a:rect l="l" t="t" r="r" b="b"/>
              <a:pathLst>
                <a:path w="733200" h="374485">
                  <a:moveTo>
                    <a:pt x="0" y="0"/>
                  </a:moveTo>
                  <a:lnTo>
                    <a:pt x="733200" y="0"/>
                  </a:lnTo>
                  <a:lnTo>
                    <a:pt x="733200" y="374485"/>
                  </a:lnTo>
                  <a:lnTo>
                    <a:pt x="0" y="3744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A50E3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733200" cy="403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60952" y="277812"/>
            <a:ext cx="870861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FEATURE 2 DEMO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42781" y="1182689"/>
            <a:ext cx="8081252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A50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Teams: Coordination starts here!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6A78E9-4944-2F5D-D52C-A0A791582B4A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953373A3-56E2-40C5-6D39-38458675BE7F}"/>
              </a:ext>
            </a:extLst>
          </p:cNvPr>
          <p:cNvSpPr txBox="1"/>
          <p:nvPr/>
        </p:nvSpPr>
        <p:spPr>
          <a:xfrm>
            <a:off x="964623" y="967533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6626" y="90164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458985" y="6549077"/>
            <a:ext cx="3987330" cy="398733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2736985"/>
            <a:ext cx="10471733" cy="6504805"/>
          </a:xfrm>
          <a:custGeom>
            <a:avLst/>
            <a:gdLst/>
            <a:ahLst/>
            <a:cxnLst/>
            <a:rect l="l" t="t" r="r" b="b"/>
            <a:pathLst>
              <a:path w="10471733" h="6504805">
                <a:moveTo>
                  <a:pt x="0" y="0"/>
                </a:moveTo>
                <a:lnTo>
                  <a:pt x="10471733" y="0"/>
                </a:lnTo>
                <a:lnTo>
                  <a:pt x="10471733" y="6504805"/>
                </a:lnTo>
                <a:lnTo>
                  <a:pt x="0" y="6504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30" r="-253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1945539" y="2736985"/>
            <a:ext cx="5026894" cy="6504805"/>
          </a:xfrm>
          <a:custGeom>
            <a:avLst/>
            <a:gdLst/>
            <a:ahLst/>
            <a:cxnLst/>
            <a:rect l="l" t="t" r="r" b="b"/>
            <a:pathLst>
              <a:path w="5026894" h="6504805">
                <a:moveTo>
                  <a:pt x="0" y="0"/>
                </a:moveTo>
                <a:lnTo>
                  <a:pt x="5026893" y="0"/>
                </a:lnTo>
                <a:lnTo>
                  <a:pt x="5026893" y="6504805"/>
                </a:lnTo>
                <a:lnTo>
                  <a:pt x="0" y="65048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94" r="-179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651" y="9428422"/>
            <a:ext cx="895975" cy="858578"/>
          </a:xfrm>
          <a:custGeom>
            <a:avLst/>
            <a:gdLst/>
            <a:ahLst/>
            <a:cxnLst/>
            <a:rect l="l" t="t" r="r" b="b"/>
            <a:pathLst>
              <a:path w="895975" h="858578">
                <a:moveTo>
                  <a:pt x="0" y="0"/>
                </a:moveTo>
                <a:lnTo>
                  <a:pt x="895975" y="0"/>
                </a:lnTo>
                <a:lnTo>
                  <a:pt x="895975" y="858578"/>
                </a:lnTo>
                <a:lnTo>
                  <a:pt x="0" y="858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960952" y="277812"/>
            <a:ext cx="870861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FEATURE 3 DEMO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42781" y="1182689"/>
            <a:ext cx="8081252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A50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Voice Channel : Communication is key!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6A5B56-089B-1A2C-D1CD-2FE9BA6DCF94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945C884C-EAA7-1276-5EB5-E3D20C06B765}"/>
              </a:ext>
            </a:extLst>
          </p:cNvPr>
          <p:cNvSpPr txBox="1"/>
          <p:nvPr/>
        </p:nvSpPr>
        <p:spPr>
          <a:xfrm>
            <a:off x="964623" y="967533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51064" y="5997897"/>
            <a:ext cx="17185873" cy="47625"/>
          </a:xfrm>
          <a:prstGeom prst="line">
            <a:avLst/>
          </a:prstGeom>
          <a:ln w="476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H="1">
            <a:off x="9144000" y="2400860"/>
            <a:ext cx="0" cy="7222650"/>
          </a:xfrm>
          <a:prstGeom prst="line">
            <a:avLst/>
          </a:prstGeom>
          <a:ln w="47625" cap="flat">
            <a:solidFill>
              <a:srgbClr val="000000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432799" y="2400860"/>
            <a:ext cx="4316989" cy="669452"/>
            <a:chOff x="0" y="0"/>
            <a:chExt cx="2746403" cy="4258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Guardrails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32799" y="6643833"/>
            <a:ext cx="4316989" cy="669452"/>
            <a:chOff x="0" y="0"/>
            <a:chExt cx="2746403" cy="4258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Adoption and Growth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563822" y="2400860"/>
            <a:ext cx="4316989" cy="669452"/>
            <a:chOff x="0" y="0"/>
            <a:chExt cx="2746403" cy="4258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Metrics and Tests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563822" y="6643833"/>
            <a:ext cx="4316989" cy="669452"/>
            <a:chOff x="0" y="0"/>
            <a:chExt cx="2746403" cy="42589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6403" cy="425895"/>
            </a:xfrm>
            <a:custGeom>
              <a:avLst/>
              <a:gdLst/>
              <a:ahLst/>
              <a:cxnLst/>
              <a:rect l="l" t="t" r="r" b="b"/>
              <a:pathLst>
                <a:path w="2746403" h="425895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Future Improvements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3347" y="3404074"/>
            <a:ext cx="7629377" cy="129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Privacy setting: team visibility, community visibility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USC SSO sign in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Accessibility with disability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63347" y="2400860"/>
            <a:ext cx="669452" cy="66945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894370" y="2400860"/>
            <a:ext cx="669452" cy="66945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63347" y="6643833"/>
            <a:ext cx="669452" cy="66945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894370" y="6643833"/>
            <a:ext cx="669452" cy="66945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3347" y="7528384"/>
            <a:ext cx="7629377" cy="173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Weekly digest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Buddy RSVP drive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Cohort communications access</a:t>
            </a:r>
          </a:p>
          <a:p>
            <a:pPr algn="just">
              <a:lnSpc>
                <a:spcPts val="3450"/>
              </a:lnSpc>
            </a:pPr>
            <a:endParaRPr lang="en-US" sz="2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894370" y="3285411"/>
            <a:ext cx="7629377" cy="2169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70% of MSBA community onboarded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Satisfaction: NPS &gt;= 80%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Median meeting locking time &lt;= 6min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SEQ &gt;= 5.5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WAU &gt;= 50%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894370" y="7528384"/>
            <a:ext cx="7629377" cy="129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 of scope features: notes template,roles rotation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UI/UX improvement for phone users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necessary calendars</a:t>
            </a:r>
          </a:p>
        </p:txBody>
      </p:sp>
      <p:sp>
        <p:nvSpPr>
          <p:cNvPr id="32" name="AutoShape 32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960952" y="277812"/>
            <a:ext cx="12301035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GUARDRAILS • METRICS • GROWTH</a:t>
            </a:r>
          </a:p>
        </p:txBody>
      </p:sp>
      <p:sp>
        <p:nvSpPr>
          <p:cNvPr id="34" name="Freeform 34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0651" y="9428422"/>
            <a:ext cx="895975" cy="858578"/>
          </a:xfrm>
          <a:custGeom>
            <a:avLst/>
            <a:gdLst/>
            <a:ahLst/>
            <a:cxnLst/>
            <a:rect l="l" t="t" r="r" b="b"/>
            <a:pathLst>
              <a:path w="895975" h="858578">
                <a:moveTo>
                  <a:pt x="0" y="0"/>
                </a:moveTo>
                <a:lnTo>
                  <a:pt x="895975" y="0"/>
                </a:lnTo>
                <a:lnTo>
                  <a:pt x="895975" y="858578"/>
                </a:lnTo>
                <a:lnTo>
                  <a:pt x="0" y="85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61C2543-40EB-5CD0-C617-45884121F1B9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FD4C4C2F-740A-4800-E8A5-FAEC446C9F50}"/>
              </a:ext>
            </a:extLst>
          </p:cNvPr>
          <p:cNvSpPr txBox="1"/>
          <p:nvPr/>
        </p:nvSpPr>
        <p:spPr>
          <a:xfrm>
            <a:off x="964623" y="967533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08499" y="5918100"/>
            <a:ext cx="175213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SOON </a:t>
            </a:r>
          </a:p>
        </p:txBody>
      </p:sp>
      <p:sp>
        <p:nvSpPr>
          <p:cNvPr id="3" name="AutoShape 3"/>
          <p:cNvSpPr/>
          <p:nvPr/>
        </p:nvSpPr>
        <p:spPr>
          <a:xfrm>
            <a:off x="2713569" y="6544363"/>
            <a:ext cx="0" cy="2713937"/>
          </a:xfrm>
          <a:prstGeom prst="line">
            <a:avLst/>
          </a:prstGeom>
          <a:ln w="47625" cap="flat">
            <a:solidFill>
              <a:srgbClr val="A50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AutoShape 4"/>
          <p:cNvSpPr/>
          <p:nvPr/>
        </p:nvSpPr>
        <p:spPr>
          <a:xfrm flipV="1">
            <a:off x="5975988" y="2293353"/>
            <a:ext cx="0" cy="2583444"/>
          </a:xfrm>
          <a:prstGeom prst="line">
            <a:avLst/>
          </a:prstGeom>
          <a:ln w="47625" cap="flat">
            <a:solidFill>
              <a:srgbClr val="A50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5" name="AutoShape 5"/>
          <p:cNvSpPr/>
          <p:nvPr/>
        </p:nvSpPr>
        <p:spPr>
          <a:xfrm flipV="1">
            <a:off x="12343162" y="2293353"/>
            <a:ext cx="0" cy="2583444"/>
          </a:xfrm>
          <a:prstGeom prst="line">
            <a:avLst/>
          </a:prstGeom>
          <a:ln w="47625" cap="flat">
            <a:solidFill>
              <a:srgbClr val="A50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6" name="AutoShape 6"/>
          <p:cNvSpPr/>
          <p:nvPr/>
        </p:nvSpPr>
        <p:spPr>
          <a:xfrm>
            <a:off x="9120188" y="6544363"/>
            <a:ext cx="0" cy="2713937"/>
          </a:xfrm>
          <a:prstGeom prst="line">
            <a:avLst/>
          </a:prstGeom>
          <a:ln w="47625" cap="flat">
            <a:solidFill>
              <a:srgbClr val="A50E3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7" name="Freeform 7"/>
          <p:cNvSpPr/>
          <p:nvPr/>
        </p:nvSpPr>
        <p:spPr>
          <a:xfrm>
            <a:off x="1166951" y="4861300"/>
            <a:ext cx="16328303" cy="1683063"/>
          </a:xfrm>
          <a:custGeom>
            <a:avLst/>
            <a:gdLst/>
            <a:ahLst/>
            <a:cxnLst/>
            <a:rect l="l" t="t" r="r" b="b"/>
            <a:pathLst>
              <a:path w="16328303" h="1683063">
                <a:moveTo>
                  <a:pt x="0" y="0"/>
                </a:moveTo>
                <a:lnTo>
                  <a:pt x="16328303" y="0"/>
                </a:lnTo>
                <a:lnTo>
                  <a:pt x="16328303" y="1683063"/>
                </a:lnTo>
                <a:lnTo>
                  <a:pt x="0" y="168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28928" y="5451371"/>
            <a:ext cx="175213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week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44023" y="5451371"/>
            <a:ext cx="175213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week 2 -3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26261" y="5452036"/>
            <a:ext cx="175213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week 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06860" y="7490776"/>
            <a:ext cx="5183534" cy="1319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9154" lvl="1" indent="-254577" algn="just">
              <a:lnSpc>
                <a:spcPts val="3537"/>
              </a:lnSpc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USC SSO configured test</a:t>
            </a:r>
          </a:p>
          <a:p>
            <a:pPr marL="509154" lvl="1" indent="-254577" algn="just">
              <a:lnSpc>
                <a:spcPts val="3537"/>
              </a:lnSpc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necessary calendar</a:t>
            </a:r>
          </a:p>
          <a:p>
            <a:pPr marL="509154" lvl="1" indent="-254577" algn="just">
              <a:lnSpc>
                <a:spcPts val="3537"/>
              </a:lnSpc>
              <a:buFont typeface="Arial"/>
              <a:buChar char="•"/>
            </a:pPr>
            <a:r>
              <a:rPr lang="en-US" sz="235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run with small group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19257" y="3061879"/>
            <a:ext cx="5157071" cy="129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In-class demo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In-person ambassador campaign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 available for download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86431" y="2938604"/>
            <a:ext cx="4444136" cy="129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Lock outcomes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Collect satisfaction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Secure key 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54260" y="7490776"/>
            <a:ext cx="4444136" cy="129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A/B test: 3 vs 5 suggestions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reliability</a:t>
            </a:r>
          </a:p>
          <a:p>
            <a:pPr marL="496571" lvl="1" indent="-248285" algn="just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Gather more data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06860" y="6839638"/>
            <a:ext cx="44441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Prep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19257" y="2398939"/>
            <a:ext cx="44441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Activate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86431" y="2417989"/>
            <a:ext cx="44441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Prove &amp; Decide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20093" y="6839638"/>
            <a:ext cx="44441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Build Habit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30790" y="5452036"/>
            <a:ext cx="175213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week 0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60952" y="373062"/>
            <a:ext cx="8708611" cy="1101726"/>
            <a:chOff x="0" y="0"/>
            <a:chExt cx="11611482" cy="1468968"/>
          </a:xfrm>
        </p:grpSpPr>
        <p:sp>
          <p:nvSpPr>
            <p:cNvPr id="21" name="AutoShape 21"/>
            <p:cNvSpPr/>
            <p:nvPr/>
          </p:nvSpPr>
          <p:spPr>
            <a:xfrm>
              <a:off x="50800" y="1405468"/>
              <a:ext cx="1746800" cy="0"/>
            </a:xfrm>
            <a:prstGeom prst="line">
              <a:avLst/>
            </a:prstGeom>
            <a:ln w="127000" cap="flat">
              <a:solidFill>
                <a:srgbClr val="A50E3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95250"/>
              <a:ext cx="11611482" cy="1107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4999" b="1" spc="99">
                  <a:solidFill>
                    <a:srgbClr val="A50E3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IMPLEMENTATION PLAN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518844" y="397700"/>
            <a:ext cx="740456" cy="709550"/>
          </a:xfrm>
          <a:custGeom>
            <a:avLst/>
            <a:gdLst/>
            <a:ahLst/>
            <a:cxnLst/>
            <a:rect l="l" t="t" r="r" b="b"/>
            <a:pathLst>
              <a:path w="987275" h="946067">
                <a:moveTo>
                  <a:pt x="0" y="0"/>
                </a:moveTo>
                <a:lnTo>
                  <a:pt x="987275" y="0"/>
                </a:lnTo>
                <a:lnTo>
                  <a:pt x="987275" y="946067"/>
                </a:lnTo>
                <a:lnTo>
                  <a:pt x="0" y="946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20F8C968-68A1-F059-6A6D-D2C7AEA135CB}"/>
              </a:ext>
            </a:extLst>
          </p:cNvPr>
          <p:cNvSpPr txBox="1"/>
          <p:nvPr/>
        </p:nvSpPr>
        <p:spPr>
          <a:xfrm>
            <a:off x="15009235" y="58848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50EE8C-CEF7-DEB0-1CF5-C4D45051704C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43660" y="5256419"/>
            <a:ext cx="12472271" cy="1670163"/>
            <a:chOff x="0" y="0"/>
            <a:chExt cx="6647888" cy="8902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47888" cy="890219"/>
            </a:xfrm>
            <a:custGeom>
              <a:avLst/>
              <a:gdLst/>
              <a:ahLst/>
              <a:cxnLst/>
              <a:rect l="l" t="t" r="r" b="b"/>
              <a:pathLst>
                <a:path w="6647888" h="890219">
                  <a:moveTo>
                    <a:pt x="0" y="0"/>
                  </a:moveTo>
                  <a:lnTo>
                    <a:pt x="6647888" y="0"/>
                  </a:lnTo>
                  <a:lnTo>
                    <a:pt x="6647888" y="890219"/>
                  </a:lnTo>
                  <a:lnTo>
                    <a:pt x="0" y="8902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50E3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647888" cy="947369"/>
            </a:xfrm>
            <a:prstGeom prst="rect">
              <a:avLst/>
            </a:prstGeom>
          </p:spPr>
          <p:txBody>
            <a:bodyPr lIns="26770" tIns="26770" rIns="26770" bIns="26770" rtlCol="0" anchor="ctr"/>
            <a:lstStyle/>
            <a:p>
              <a:pPr algn="l">
                <a:lnSpc>
                  <a:spcPts val="312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126739" y="5079727"/>
            <a:ext cx="6711125" cy="1846855"/>
          </a:xfrm>
          <a:custGeom>
            <a:avLst/>
            <a:gdLst/>
            <a:ahLst/>
            <a:cxnLst/>
            <a:rect l="l" t="t" r="r" b="b"/>
            <a:pathLst>
              <a:path w="6711125" h="1846855">
                <a:moveTo>
                  <a:pt x="0" y="0"/>
                </a:moveTo>
                <a:lnTo>
                  <a:pt x="6711125" y="0"/>
                </a:lnTo>
                <a:lnTo>
                  <a:pt x="6711125" y="1846855"/>
                </a:lnTo>
                <a:lnTo>
                  <a:pt x="0" y="1846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62" b="-123712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4482302" y="7524020"/>
            <a:ext cx="13253321" cy="1777320"/>
            <a:chOff x="0" y="0"/>
            <a:chExt cx="7064198" cy="9473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64198" cy="947335"/>
            </a:xfrm>
            <a:custGeom>
              <a:avLst/>
              <a:gdLst/>
              <a:ahLst/>
              <a:cxnLst/>
              <a:rect l="l" t="t" r="r" b="b"/>
              <a:pathLst>
                <a:path w="7064198" h="947335">
                  <a:moveTo>
                    <a:pt x="0" y="0"/>
                  </a:moveTo>
                  <a:lnTo>
                    <a:pt x="7064198" y="0"/>
                  </a:lnTo>
                  <a:lnTo>
                    <a:pt x="7064198" y="947335"/>
                  </a:lnTo>
                  <a:lnTo>
                    <a:pt x="0" y="9473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50E3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7064198" cy="1004485"/>
            </a:xfrm>
            <a:prstGeom prst="rect">
              <a:avLst/>
            </a:prstGeom>
          </p:spPr>
          <p:txBody>
            <a:bodyPr lIns="26770" tIns="26770" rIns="26770" bIns="26770" rtlCol="0" anchor="ctr"/>
            <a:lstStyle/>
            <a:p>
              <a:pPr algn="l">
                <a:lnSpc>
                  <a:spcPts val="312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552378" y="7318290"/>
            <a:ext cx="7859848" cy="1983049"/>
          </a:xfrm>
          <a:custGeom>
            <a:avLst/>
            <a:gdLst/>
            <a:ahLst/>
            <a:cxnLst/>
            <a:rect l="l" t="t" r="r" b="b"/>
            <a:pathLst>
              <a:path w="7859848" h="1983049">
                <a:moveTo>
                  <a:pt x="0" y="0"/>
                </a:moveTo>
                <a:lnTo>
                  <a:pt x="7859848" y="0"/>
                </a:lnTo>
                <a:lnTo>
                  <a:pt x="7859848" y="1983050"/>
                </a:lnTo>
                <a:lnTo>
                  <a:pt x="0" y="198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68967"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10"/>
          <p:cNvGrpSpPr/>
          <p:nvPr/>
        </p:nvGrpSpPr>
        <p:grpSpPr>
          <a:xfrm>
            <a:off x="5243660" y="2876722"/>
            <a:ext cx="12472271" cy="1811298"/>
            <a:chOff x="0" y="0"/>
            <a:chExt cx="6647888" cy="96544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47888" cy="965446"/>
            </a:xfrm>
            <a:custGeom>
              <a:avLst/>
              <a:gdLst/>
              <a:ahLst/>
              <a:cxnLst/>
              <a:rect l="l" t="t" r="r" b="b"/>
              <a:pathLst>
                <a:path w="6647888" h="965446">
                  <a:moveTo>
                    <a:pt x="0" y="0"/>
                  </a:moveTo>
                  <a:lnTo>
                    <a:pt x="6647888" y="0"/>
                  </a:lnTo>
                  <a:lnTo>
                    <a:pt x="6647888" y="965446"/>
                  </a:lnTo>
                  <a:lnTo>
                    <a:pt x="0" y="9654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50E3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647888" cy="1022596"/>
            </a:xfrm>
            <a:prstGeom prst="rect">
              <a:avLst/>
            </a:prstGeom>
          </p:spPr>
          <p:txBody>
            <a:bodyPr lIns="26770" tIns="26770" rIns="26770" bIns="26770" rtlCol="0" anchor="ctr"/>
            <a:lstStyle/>
            <a:p>
              <a:pPr algn="l">
                <a:lnSpc>
                  <a:spcPts val="312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10800000">
            <a:off x="1126739" y="2750668"/>
            <a:ext cx="6711125" cy="1922012"/>
          </a:xfrm>
          <a:custGeom>
            <a:avLst/>
            <a:gdLst/>
            <a:ahLst/>
            <a:cxnLst/>
            <a:rect l="l" t="t" r="r" b="b"/>
            <a:pathLst>
              <a:path w="6711125" h="1922012">
                <a:moveTo>
                  <a:pt x="0" y="0"/>
                </a:moveTo>
                <a:lnTo>
                  <a:pt x="6711125" y="0"/>
                </a:lnTo>
                <a:lnTo>
                  <a:pt x="6711125" y="1922012"/>
                </a:lnTo>
                <a:lnTo>
                  <a:pt x="0" y="192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25047"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880935" y="3222089"/>
            <a:ext cx="5202734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>
                <a:solidFill>
                  <a:srgbClr val="F6F6F6"/>
                </a:solidFill>
                <a:latin typeface="Garet Bold"/>
                <a:ea typeface="Garet Bold"/>
                <a:cs typeface="Garet Bold"/>
                <a:sym typeface="Garet Bold"/>
              </a:rPr>
              <a:t>Pain Point: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F6F6F6"/>
                </a:solidFill>
                <a:latin typeface="Garet Bold"/>
                <a:ea typeface="Garet Bold"/>
                <a:cs typeface="Garet Bold"/>
                <a:sym typeface="Garet Bold"/>
              </a:rPr>
              <a:t>Coordination Challenges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75533" y="5521825"/>
            <a:ext cx="3501525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F6F6F6"/>
                </a:solidFill>
                <a:latin typeface="Garet Bold"/>
                <a:ea typeface="Garet Bold"/>
                <a:cs typeface="Garet Bold"/>
                <a:sym typeface="Garet Bold"/>
              </a:rPr>
              <a:t>Behavioral Insight: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F6F6F6"/>
                </a:solidFill>
                <a:latin typeface="Garet Bold"/>
                <a:ea typeface="Garet Bold"/>
                <a:cs typeface="Garet Bold"/>
                <a:sym typeface="Garet Bold"/>
              </a:rPr>
              <a:t>Scattered tools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90858" y="7336157"/>
            <a:ext cx="1670876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F6F6F6"/>
                </a:solidFill>
                <a:latin typeface="Garet Bold"/>
                <a:ea typeface="Garet Bold"/>
                <a:cs typeface="Garet Bold"/>
                <a:sym typeface="Garet Bold"/>
              </a:rPr>
              <a:t>Solution Demand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37864" y="3465823"/>
            <a:ext cx="9510949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74% of students face difficulties in coordination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16551" y="5508485"/>
            <a:ext cx="10632263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90% of students face challenges integrating tools such as 12Twenty, EngageSC, and Brightspace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57625" y="7815145"/>
            <a:ext cx="10102674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97% of students believe AI-generated meeting time suggestions are helpful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960952" y="277812"/>
            <a:ext cx="16051806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THE MARKET NEED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28566" y="1221741"/>
            <a:ext cx="11663588" cy="372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1">
                <a:solidFill>
                  <a:srgbClr val="A50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unified platform is needed to reduce friction and enable efficient collaboration.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009235" y="397700"/>
            <a:ext cx="2250065" cy="709550"/>
            <a:chOff x="0" y="0"/>
            <a:chExt cx="3000086" cy="94606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254381"/>
              <a:ext cx="1876822" cy="441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50" b="1" dirty="0">
                  <a:solidFill>
                    <a:srgbClr val="A50E3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TrojanSync</a:t>
              </a:r>
              <a:endPara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</a:endParaRPr>
            </a:p>
          </p:txBody>
        </p:sp>
        <p:sp>
          <p:nvSpPr>
            <p:cNvPr id="25" name="Freeform 25"/>
            <p:cNvSpPr/>
            <p:nvPr/>
          </p:nvSpPr>
          <p:spPr>
            <a:xfrm>
              <a:off x="2012811" y="0"/>
              <a:ext cx="987275" cy="946067"/>
            </a:xfrm>
            <a:custGeom>
              <a:avLst/>
              <a:gdLst/>
              <a:ahLst/>
              <a:cxnLst/>
              <a:rect l="l" t="t" r="r" b="b"/>
              <a:pathLst>
                <a:path w="987275" h="946067">
                  <a:moveTo>
                    <a:pt x="0" y="0"/>
                  </a:moveTo>
                  <a:lnTo>
                    <a:pt x="987275" y="0"/>
                  </a:lnTo>
                  <a:lnTo>
                    <a:pt x="987275" y="946067"/>
                  </a:lnTo>
                  <a:lnTo>
                    <a:pt x="0" y="946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26" name="Freeform 26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1C5284-5B47-4144-A22A-8E09713BC4A7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27382"/>
            <a:ext cx="4001122" cy="4206493"/>
            <a:chOff x="0" y="0"/>
            <a:chExt cx="552935" cy="5813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2935" cy="581317"/>
            </a:xfrm>
            <a:custGeom>
              <a:avLst/>
              <a:gdLst/>
              <a:ahLst/>
              <a:cxnLst/>
              <a:rect l="l" t="t" r="r" b="b"/>
              <a:pathLst>
                <a:path w="552935" h="581317">
                  <a:moveTo>
                    <a:pt x="0" y="0"/>
                  </a:moveTo>
                  <a:lnTo>
                    <a:pt x="552935" y="0"/>
                  </a:lnTo>
                  <a:lnTo>
                    <a:pt x="552935" y="581317"/>
                  </a:lnTo>
                  <a:lnTo>
                    <a:pt x="0" y="581317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2935" cy="619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1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63917" r="-23705" b="-472217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07173" y="2143544"/>
            <a:ext cx="2444176" cy="244417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t="-49715" r="-211758" b="-57993"/>
              </a:stretch>
            </a:blipFill>
            <a:ln w="38100" cap="sq">
              <a:solidFill>
                <a:srgbClr val="A50E30"/>
              </a:solidFill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6785487" y="4827382"/>
            <a:ext cx="4001122" cy="4206493"/>
            <a:chOff x="0" y="0"/>
            <a:chExt cx="552935" cy="5813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2935" cy="581317"/>
            </a:xfrm>
            <a:custGeom>
              <a:avLst/>
              <a:gdLst/>
              <a:ahLst/>
              <a:cxnLst/>
              <a:rect l="l" t="t" r="r" b="b"/>
              <a:pathLst>
                <a:path w="552935" h="581317">
                  <a:moveTo>
                    <a:pt x="0" y="0"/>
                  </a:moveTo>
                  <a:lnTo>
                    <a:pt x="552935" y="0"/>
                  </a:lnTo>
                  <a:lnTo>
                    <a:pt x="552935" y="581317"/>
                  </a:lnTo>
                  <a:lnTo>
                    <a:pt x="0" y="581317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52935" cy="619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1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563960" y="2107822"/>
            <a:ext cx="2444176" cy="244417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12036" t="-66341" r="-123559" b="-57249"/>
              </a:stretch>
            </a:blipFill>
            <a:ln w="38100" cap="sq">
              <a:solidFill>
                <a:srgbClr val="A50E30"/>
              </a:solidFill>
              <a:prstDash val="solid"/>
              <a:miter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2539209" y="4791660"/>
            <a:ext cx="4001122" cy="4206493"/>
            <a:chOff x="0" y="0"/>
            <a:chExt cx="552935" cy="5813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52935" cy="581317"/>
            </a:xfrm>
            <a:custGeom>
              <a:avLst/>
              <a:gdLst/>
              <a:ahLst/>
              <a:cxnLst/>
              <a:rect l="l" t="t" r="r" b="b"/>
              <a:pathLst>
                <a:path w="552935" h="581317">
                  <a:moveTo>
                    <a:pt x="0" y="0"/>
                  </a:moveTo>
                  <a:lnTo>
                    <a:pt x="552935" y="0"/>
                  </a:lnTo>
                  <a:lnTo>
                    <a:pt x="552935" y="581317"/>
                  </a:lnTo>
                  <a:lnTo>
                    <a:pt x="0" y="581317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52935" cy="6194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1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317682" y="2107822"/>
            <a:ext cx="2444176" cy="244417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38401" t="-70143" r="-10409" b="-62251"/>
              </a:stretch>
            </a:blipFill>
            <a:ln w="38100" cap="sq">
              <a:solidFill>
                <a:srgbClr val="A50E30"/>
              </a:solidFill>
              <a:prstDash val="solid"/>
              <a:miter/>
            </a:ln>
          </p:spPr>
        </p:sp>
      </p:grpSp>
      <p:sp>
        <p:nvSpPr>
          <p:cNvPr id="19" name="TextBox 19"/>
          <p:cNvSpPr txBox="1"/>
          <p:nvPr/>
        </p:nvSpPr>
        <p:spPr>
          <a:xfrm>
            <a:off x="960952" y="277812"/>
            <a:ext cx="870861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PERSONA &amp; INSIGHTS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04566" y="5095875"/>
            <a:ext cx="3449389" cy="488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Busy Collaborator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33325" y="5095875"/>
            <a:ext cx="2505447" cy="488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Event Seeker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668392" y="5095875"/>
            <a:ext cx="3748460" cy="488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Community Builder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9219" y="6212281"/>
            <a:ext cx="3504737" cy="261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7-person project check-in this week</a:t>
            </a:r>
          </a:p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Conflicting schedules, unclear roles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70401" y="6212281"/>
            <a:ext cx="4001122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Career/school events</a:t>
            </a:r>
          </a:p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“Should I go?”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724123" y="6213705"/>
            <a:ext cx="3692728" cy="261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Friday social mixer</a:t>
            </a:r>
          </a:p>
          <a:p>
            <a:pPr marL="539746" lvl="1" indent="-269873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Scattered chats, last-minute location changes, lagged email communication</a:t>
            </a:r>
          </a:p>
        </p:txBody>
      </p:sp>
      <p:sp>
        <p:nvSpPr>
          <p:cNvPr id="28" name="Freeform 28"/>
          <p:cNvSpPr/>
          <p:nvPr/>
        </p:nvSpPr>
        <p:spPr>
          <a:xfrm>
            <a:off x="16518844" y="397700"/>
            <a:ext cx="740456" cy="709550"/>
          </a:xfrm>
          <a:custGeom>
            <a:avLst/>
            <a:gdLst/>
            <a:ahLst/>
            <a:cxnLst/>
            <a:rect l="l" t="t" r="r" b="b"/>
            <a:pathLst>
              <a:path w="987275" h="946067">
                <a:moveTo>
                  <a:pt x="0" y="0"/>
                </a:moveTo>
                <a:lnTo>
                  <a:pt x="987275" y="0"/>
                </a:lnTo>
                <a:lnTo>
                  <a:pt x="987275" y="946067"/>
                </a:lnTo>
                <a:lnTo>
                  <a:pt x="0" y="9460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05CF6DFA-CA27-9B76-C6A8-90084535D128}"/>
              </a:ext>
            </a:extLst>
          </p:cNvPr>
          <p:cNvSpPr txBox="1"/>
          <p:nvPr/>
        </p:nvSpPr>
        <p:spPr>
          <a:xfrm>
            <a:off x="15009235" y="58848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4BC46E-DD59-9026-9610-4CFFEAF8C0A6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95363" cy="9779560"/>
            <a:chOff x="0" y="0"/>
            <a:chExt cx="1789725" cy="25756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725" cy="2575687"/>
            </a:xfrm>
            <a:custGeom>
              <a:avLst/>
              <a:gdLst/>
              <a:ahLst/>
              <a:cxnLst/>
              <a:rect l="l" t="t" r="r" b="b"/>
              <a:pathLst>
                <a:path w="1789725" h="2575687">
                  <a:moveTo>
                    <a:pt x="0" y="0"/>
                  </a:moveTo>
                  <a:lnTo>
                    <a:pt x="1789725" y="0"/>
                  </a:lnTo>
                  <a:lnTo>
                    <a:pt x="1789725" y="2575687"/>
                  </a:lnTo>
                  <a:lnTo>
                    <a:pt x="0" y="2575687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789725" cy="2604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16626" y="3030941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740861" y="6749958"/>
            <a:ext cx="4596322" cy="459632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6626" y="468714"/>
            <a:ext cx="4568944" cy="206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 spc="11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IDEATION TO FOCUS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6626" y="3437743"/>
            <a:ext cx="5004077" cy="191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74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 a simple app that helps the MSBA community improve productivity,  collaborate easily and form a strong community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648100" y="2039901"/>
            <a:ext cx="10249264" cy="5740473"/>
            <a:chOff x="0" y="0"/>
            <a:chExt cx="13665685" cy="765396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976449" cy="976449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50E3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 b="1">
                    <a:solidFill>
                      <a:srgbClr val="FFFFFF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01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3098728"/>
              <a:ext cx="976449" cy="976449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50E3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 b="1">
                    <a:solidFill>
                      <a:srgbClr val="FFFFFF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02</a:t>
                </a: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5575156"/>
              <a:ext cx="976449" cy="976449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50E3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 b="1">
                    <a:solidFill>
                      <a:srgbClr val="FFFFFF"/>
                    </a:solidFill>
                    <a:latin typeface="Garet Bold"/>
                    <a:ea typeface="Garet Bold"/>
                    <a:cs typeface="Garet Bold"/>
                    <a:sym typeface="Garet Bold"/>
                  </a:rPr>
                  <a:t>03</a:t>
                </a: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228122" y="900249"/>
              <a:ext cx="12437562" cy="1800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just">
                <a:lnSpc>
                  <a:spcPts val="372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Explore multiple options</a:t>
              </a:r>
            </a:p>
            <a:p>
              <a:pPr marL="518160" lvl="1" indent="-259080" algn="just">
                <a:lnSpc>
                  <a:spcPts val="372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Chosen direction</a:t>
              </a:r>
            </a:p>
            <a:p>
              <a:pPr marL="518160" lvl="1" indent="-259080" algn="just">
                <a:lnSpc>
                  <a:spcPts val="372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Interview MSBA students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28122" y="142149"/>
              <a:ext cx="7338193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Decisions and Strategy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28122" y="3998977"/>
              <a:ext cx="12437562" cy="1178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just">
                <a:lnSpc>
                  <a:spcPts val="372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Features In: calendar, teams, voice channel</a:t>
              </a:r>
            </a:p>
            <a:p>
              <a:pPr marL="518160" lvl="1" indent="-259080" algn="just">
                <a:lnSpc>
                  <a:spcPts val="372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Features out: notes section, template use/creation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228122" y="3240877"/>
              <a:ext cx="7338193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Features Decision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228122" y="6475405"/>
              <a:ext cx="12437562" cy="1178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just">
                <a:lnSpc>
                  <a:spcPts val="372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Figma</a:t>
              </a:r>
            </a:p>
            <a:p>
              <a:pPr marL="518160" lvl="1" indent="-259080" algn="just">
                <a:lnSpc>
                  <a:spcPts val="372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Website design / Phone design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228122" y="5714112"/>
              <a:ext cx="7338193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Design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32725" y="8829011"/>
            <a:ext cx="895975" cy="858578"/>
          </a:xfrm>
          <a:custGeom>
            <a:avLst/>
            <a:gdLst/>
            <a:ahLst/>
            <a:cxnLst/>
            <a:rect l="l" t="t" r="r" b="b"/>
            <a:pathLst>
              <a:path w="895975" h="858578">
                <a:moveTo>
                  <a:pt x="0" y="0"/>
                </a:moveTo>
                <a:lnTo>
                  <a:pt x="895975" y="0"/>
                </a:lnTo>
                <a:lnTo>
                  <a:pt x="895975" y="858578"/>
                </a:lnTo>
                <a:lnTo>
                  <a:pt x="0" y="85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185863" y="9044305"/>
            <a:ext cx="2379165" cy="34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err="1">
              <a:ea typeface="Calibri"/>
              <a:cs typeface="Calibri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5A1C2F-6258-D8A1-02B1-41969A672247}"/>
              </a:ext>
            </a:extLst>
          </p:cNvPr>
          <p:cNvSpPr/>
          <p:nvPr/>
        </p:nvSpPr>
        <p:spPr>
          <a:xfrm>
            <a:off x="849778" y="2821286"/>
            <a:ext cx="128537" cy="4284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20991" y="545008"/>
            <a:ext cx="3475440" cy="483692"/>
            <a:chOff x="0" y="0"/>
            <a:chExt cx="4633920" cy="644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1724" cy="644922"/>
            </a:xfrm>
            <a:custGeom>
              <a:avLst/>
              <a:gdLst/>
              <a:ahLst/>
              <a:cxnLst/>
              <a:rect l="l" t="t" r="r" b="b"/>
              <a:pathLst>
                <a:path w="781724" h="644922">
                  <a:moveTo>
                    <a:pt x="0" y="0"/>
                  </a:moveTo>
                  <a:lnTo>
                    <a:pt x="781724" y="0"/>
                  </a:lnTo>
                  <a:lnTo>
                    <a:pt x="781724" y="644922"/>
                  </a:lnTo>
                  <a:lnTo>
                    <a:pt x="0" y="644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976449" y="25070"/>
              <a:ext cx="3657470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TrojanSync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3528400" y="2736627"/>
            <a:ext cx="3063966" cy="3126496"/>
          </a:xfrm>
          <a:custGeom>
            <a:avLst/>
            <a:gdLst/>
            <a:ahLst/>
            <a:cxnLst/>
            <a:rect l="l" t="t" r="r" b="b"/>
            <a:pathLst>
              <a:path w="3063966" h="3126496">
                <a:moveTo>
                  <a:pt x="0" y="0"/>
                </a:moveTo>
                <a:lnTo>
                  <a:pt x="3063966" y="0"/>
                </a:lnTo>
                <a:lnTo>
                  <a:pt x="3063966" y="3126496"/>
                </a:lnTo>
                <a:lnTo>
                  <a:pt x="0" y="3126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47024" y="2779668"/>
            <a:ext cx="3604855" cy="3218152"/>
          </a:xfrm>
          <a:custGeom>
            <a:avLst/>
            <a:gdLst/>
            <a:ahLst/>
            <a:cxnLst/>
            <a:rect l="l" t="t" r="r" b="b"/>
            <a:pathLst>
              <a:path w="3604855" h="3218152">
                <a:moveTo>
                  <a:pt x="0" y="0"/>
                </a:moveTo>
                <a:lnTo>
                  <a:pt x="3604854" y="0"/>
                </a:lnTo>
                <a:lnTo>
                  <a:pt x="3604854" y="3218152"/>
                </a:lnTo>
                <a:lnTo>
                  <a:pt x="0" y="32181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2842" y="2747668"/>
            <a:ext cx="3741772" cy="3071349"/>
          </a:xfrm>
          <a:custGeom>
            <a:avLst/>
            <a:gdLst/>
            <a:ahLst/>
            <a:cxnLst/>
            <a:rect l="l" t="t" r="r" b="b"/>
            <a:pathLst>
              <a:path w="3741772" h="3071349">
                <a:moveTo>
                  <a:pt x="0" y="0"/>
                </a:moveTo>
                <a:lnTo>
                  <a:pt x="3741772" y="0"/>
                </a:lnTo>
                <a:lnTo>
                  <a:pt x="3741772" y="3071349"/>
                </a:lnTo>
                <a:lnTo>
                  <a:pt x="0" y="30713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952639" y="6426445"/>
            <a:ext cx="4393625" cy="617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01"/>
              </a:lnSpc>
              <a:spcBef>
                <a:spcPct val="0"/>
              </a:spcBef>
            </a:pPr>
            <a:r>
              <a:rPr lang="en-US" sz="3847" b="1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Collaboration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55416" y="7463432"/>
            <a:ext cx="5188070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Coo</a:t>
            </a:r>
            <a:r>
              <a:rPr lang="en-US" sz="21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rdinate seamlessly with classmates and teams through shared events, reminders, and group planning tools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6545" y="7463432"/>
            <a:ext cx="4869180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</a:t>
            </a:r>
            <a:r>
              <a:rPr lang="en-US" sz="21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reamline scheduling and stay on top of tasks with an all-in-one smart calendar that helps you plan efficiently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4323" y="6426445"/>
            <a:ext cx="4393625" cy="617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01"/>
              </a:lnSpc>
              <a:spcBef>
                <a:spcPct val="0"/>
              </a:spcBef>
            </a:pPr>
            <a:r>
              <a:rPr lang="en-US" sz="3847" b="1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Productivity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63570" y="6384235"/>
            <a:ext cx="4393625" cy="617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01"/>
              </a:lnSpc>
              <a:spcBef>
                <a:spcPct val="0"/>
              </a:spcBef>
            </a:pPr>
            <a:r>
              <a:rPr lang="en-US" sz="3847" b="1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Community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29311" y="7421222"/>
            <a:ext cx="4862144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Build a stronge</a:t>
            </a:r>
            <a:r>
              <a:rPr lang="en-US" sz="2100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 Trojan network by connecting with students through shared interests, events, and opportunities</a:t>
            </a:r>
          </a:p>
        </p:txBody>
      </p:sp>
      <p:sp>
        <p:nvSpPr>
          <p:cNvPr id="14" name="AutoShape 14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960952" y="277812"/>
            <a:ext cx="9796305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SOLUTION OVERVIEW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42781" y="1182689"/>
            <a:ext cx="2885167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A50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plan, attend, align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518844" y="397700"/>
            <a:ext cx="740456" cy="709550"/>
          </a:xfrm>
          <a:custGeom>
            <a:avLst/>
            <a:gdLst/>
            <a:ahLst/>
            <a:cxnLst/>
            <a:rect l="l" t="t" r="r" b="b"/>
            <a:pathLst>
              <a:path w="740456" h="709550">
                <a:moveTo>
                  <a:pt x="0" y="0"/>
                </a:moveTo>
                <a:lnTo>
                  <a:pt x="740456" y="0"/>
                </a:lnTo>
                <a:lnTo>
                  <a:pt x="740456" y="709550"/>
                </a:lnTo>
                <a:lnTo>
                  <a:pt x="0" y="7095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84AAE7-01D2-EC6D-D1A2-A6EA0DD47330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C3657E07-3C47-5131-3E41-3DBAAF7E059F}"/>
              </a:ext>
            </a:extLst>
          </p:cNvPr>
          <p:cNvSpPr txBox="1"/>
          <p:nvPr/>
        </p:nvSpPr>
        <p:spPr>
          <a:xfrm>
            <a:off x="15009235" y="58848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3951" y="6954065"/>
            <a:ext cx="5421286" cy="2799389"/>
            <a:chOff x="0" y="0"/>
            <a:chExt cx="1427828" cy="737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427828" cy="765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9853" y="3187935"/>
            <a:ext cx="5089482" cy="6417970"/>
            <a:chOff x="0" y="0"/>
            <a:chExt cx="1340440" cy="16903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 w="38100" cap="rnd">
              <a:solidFill>
                <a:srgbClr val="A50E3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340440" cy="1718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58848" y="2082188"/>
            <a:ext cx="2211493" cy="221149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34302" y="6954065"/>
            <a:ext cx="5421286" cy="2799389"/>
            <a:chOff x="0" y="0"/>
            <a:chExt cx="1427828" cy="73728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427828" cy="765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00203" y="3187935"/>
            <a:ext cx="5089482" cy="6417970"/>
            <a:chOff x="0" y="0"/>
            <a:chExt cx="1340440" cy="169032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 w="38100" cap="rnd">
              <a:solidFill>
                <a:srgbClr val="A50E3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340440" cy="1718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039198" y="2082188"/>
            <a:ext cx="2211493" cy="221149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112763" y="6954065"/>
            <a:ext cx="5421286" cy="2799389"/>
            <a:chOff x="0" y="0"/>
            <a:chExt cx="1427828" cy="73728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1427828" cy="765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278664" y="3187935"/>
            <a:ext cx="5089482" cy="6417970"/>
            <a:chOff x="0" y="0"/>
            <a:chExt cx="1340440" cy="169032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E8ECEC"/>
            </a:solidFill>
            <a:ln w="38100" cap="rnd">
              <a:solidFill>
                <a:srgbClr val="A50E30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1340440" cy="1718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17659" y="2082188"/>
            <a:ext cx="2211493" cy="221149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4219615" y="2584144"/>
            <a:ext cx="1207582" cy="1207582"/>
          </a:xfrm>
          <a:custGeom>
            <a:avLst/>
            <a:gdLst/>
            <a:ahLst/>
            <a:cxnLst/>
            <a:rect l="l" t="t" r="r" b="b"/>
            <a:pathLst>
              <a:path w="1207582" h="1207582">
                <a:moveTo>
                  <a:pt x="0" y="0"/>
                </a:moveTo>
                <a:lnTo>
                  <a:pt x="1207581" y="0"/>
                </a:lnTo>
                <a:lnTo>
                  <a:pt x="1207581" y="1207582"/>
                </a:lnTo>
                <a:lnTo>
                  <a:pt x="0" y="1207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8728582" y="2607893"/>
            <a:ext cx="830835" cy="1183833"/>
          </a:xfrm>
          <a:custGeom>
            <a:avLst/>
            <a:gdLst/>
            <a:ahLst/>
            <a:cxnLst/>
            <a:rect l="l" t="t" r="r" b="b"/>
            <a:pathLst>
              <a:path w="830835" h="1183833">
                <a:moveTo>
                  <a:pt x="0" y="0"/>
                </a:moveTo>
                <a:lnTo>
                  <a:pt x="830836" y="0"/>
                </a:lnTo>
                <a:lnTo>
                  <a:pt x="830836" y="1183833"/>
                </a:lnTo>
                <a:lnTo>
                  <a:pt x="0" y="11838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2892553" y="2537619"/>
            <a:ext cx="1174001" cy="1304445"/>
          </a:xfrm>
          <a:custGeom>
            <a:avLst/>
            <a:gdLst/>
            <a:ahLst/>
            <a:cxnLst/>
            <a:rect l="l" t="t" r="r" b="b"/>
            <a:pathLst>
              <a:path w="1174001" h="1304445">
                <a:moveTo>
                  <a:pt x="0" y="0"/>
                </a:moveTo>
                <a:lnTo>
                  <a:pt x="1174000" y="0"/>
                </a:lnTo>
                <a:lnTo>
                  <a:pt x="1174000" y="1304445"/>
                </a:lnTo>
                <a:lnTo>
                  <a:pt x="0" y="1304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408378" y="4463302"/>
            <a:ext cx="41124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Team Calendar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087784" y="4463302"/>
            <a:ext cx="41124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Voice Channel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767189" y="4463302"/>
            <a:ext cx="41124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Team Setting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08378" y="5554980"/>
            <a:ext cx="4112433" cy="383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Share and Sync within teams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 integration to find optimal meeting times with availability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RSVP to events and see who’s going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Color-coded teams/projects for easy differentiation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087784" y="5554980"/>
            <a:ext cx="4112433" cy="25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MSBA community channel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Individual team channel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your own channel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Enables not only academic collaboration but also social interaction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767189" y="5554980"/>
            <a:ext cx="4112433" cy="212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 teams with your unique team codes</a:t>
            </a:r>
          </a:p>
          <a:p>
            <a:pPr marL="474981" lvl="1" indent="-237491" algn="l">
              <a:lnSpc>
                <a:spcPts val="341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Team matching based on projects, skills, and schedules</a:t>
            </a:r>
          </a:p>
        </p:txBody>
      </p:sp>
      <p:sp>
        <p:nvSpPr>
          <p:cNvPr id="38" name="AutoShape 38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960952" y="277812"/>
            <a:ext cx="870861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MVP SCOPE</a:t>
            </a:r>
          </a:p>
        </p:txBody>
      </p:sp>
      <p:sp>
        <p:nvSpPr>
          <p:cNvPr id="40" name="Freeform 40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16518844" y="397700"/>
            <a:ext cx="740456" cy="709550"/>
          </a:xfrm>
          <a:custGeom>
            <a:avLst/>
            <a:gdLst/>
            <a:ahLst/>
            <a:cxnLst/>
            <a:rect l="l" t="t" r="r" b="b"/>
            <a:pathLst>
              <a:path w="987275" h="946067">
                <a:moveTo>
                  <a:pt x="0" y="0"/>
                </a:moveTo>
                <a:lnTo>
                  <a:pt x="987275" y="0"/>
                </a:lnTo>
                <a:lnTo>
                  <a:pt x="987275" y="946067"/>
                </a:lnTo>
                <a:lnTo>
                  <a:pt x="0" y="9460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C0696B85-B904-C744-4B86-2DCC28C7FCD2}"/>
              </a:ext>
            </a:extLst>
          </p:cNvPr>
          <p:cNvSpPr txBox="1"/>
          <p:nvPr/>
        </p:nvSpPr>
        <p:spPr>
          <a:xfrm>
            <a:off x="15009235" y="58848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13405E1-7C83-9C0C-2297-BA36D96374F9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09763" y="668044"/>
            <a:ext cx="14278237" cy="8590256"/>
          </a:xfrm>
          <a:custGeom>
            <a:avLst/>
            <a:gdLst/>
            <a:ahLst/>
            <a:cxnLst/>
            <a:rect l="l" t="t" r="r" b="b"/>
            <a:pathLst>
              <a:path w="14278237" h="8590256">
                <a:moveTo>
                  <a:pt x="0" y="0"/>
                </a:moveTo>
                <a:lnTo>
                  <a:pt x="14278237" y="0"/>
                </a:lnTo>
                <a:lnTo>
                  <a:pt x="14278237" y="8590256"/>
                </a:lnTo>
                <a:lnTo>
                  <a:pt x="0" y="8590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3" t="-101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777655" cy="9779560"/>
            <a:chOff x="0" y="0"/>
            <a:chExt cx="994938" cy="25756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94938" cy="2575687"/>
            </a:xfrm>
            <a:custGeom>
              <a:avLst/>
              <a:gdLst/>
              <a:ahLst/>
              <a:cxnLst/>
              <a:rect l="l" t="t" r="r" b="b"/>
              <a:pathLst>
                <a:path w="994938" h="2575687">
                  <a:moveTo>
                    <a:pt x="0" y="0"/>
                  </a:moveTo>
                  <a:lnTo>
                    <a:pt x="994938" y="0"/>
                  </a:lnTo>
                  <a:lnTo>
                    <a:pt x="994938" y="2575687"/>
                  </a:lnTo>
                  <a:lnTo>
                    <a:pt x="0" y="2575687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94938" cy="2604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2408" y="316314"/>
            <a:ext cx="3355247" cy="4181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b="1" spc="11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HOW TROJANSYNC WORKS</a:t>
            </a:r>
          </a:p>
        </p:txBody>
      </p:sp>
      <p:sp>
        <p:nvSpPr>
          <p:cNvPr id="8" name="AutoShape 8"/>
          <p:cNvSpPr/>
          <p:nvPr/>
        </p:nvSpPr>
        <p:spPr>
          <a:xfrm>
            <a:off x="422408" y="4889780"/>
            <a:ext cx="1310100" cy="0"/>
          </a:xfrm>
          <a:prstGeom prst="line">
            <a:avLst/>
          </a:prstGeom>
          <a:ln w="952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2725" y="8829011"/>
            <a:ext cx="895975" cy="858578"/>
          </a:xfrm>
          <a:custGeom>
            <a:avLst/>
            <a:gdLst/>
            <a:ahLst/>
            <a:cxnLst/>
            <a:rect l="l" t="t" r="r" b="b"/>
            <a:pathLst>
              <a:path w="895975" h="858578">
                <a:moveTo>
                  <a:pt x="0" y="0"/>
                </a:moveTo>
                <a:lnTo>
                  <a:pt x="895975" y="0"/>
                </a:lnTo>
                <a:lnTo>
                  <a:pt x="895975" y="858578"/>
                </a:lnTo>
                <a:lnTo>
                  <a:pt x="0" y="858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95F55F-757D-1EDF-3053-43602D9DEB75}"/>
              </a:ext>
            </a:extLst>
          </p:cNvPr>
          <p:cNvSpPr/>
          <p:nvPr/>
        </p:nvSpPr>
        <p:spPr>
          <a:xfrm>
            <a:off x="421153" y="4678661"/>
            <a:ext cx="128537" cy="4284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081F189A-9A3D-4C5B-6727-BECC857393B9}"/>
              </a:ext>
            </a:extLst>
          </p:cNvPr>
          <p:cNvSpPr txBox="1"/>
          <p:nvPr/>
        </p:nvSpPr>
        <p:spPr>
          <a:xfrm>
            <a:off x="1185863" y="9044305"/>
            <a:ext cx="2379165" cy="34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err="1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6626" y="90164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42930" y="2028757"/>
            <a:ext cx="5151795" cy="7471389"/>
          </a:xfrm>
          <a:custGeom>
            <a:avLst/>
            <a:gdLst/>
            <a:ahLst/>
            <a:cxnLst/>
            <a:rect l="l" t="t" r="r" b="b"/>
            <a:pathLst>
              <a:path w="5151795" h="7471389">
                <a:moveTo>
                  <a:pt x="0" y="0"/>
                </a:moveTo>
                <a:lnTo>
                  <a:pt x="5151794" y="0"/>
                </a:lnTo>
                <a:lnTo>
                  <a:pt x="5151794" y="7471389"/>
                </a:lnTo>
                <a:lnTo>
                  <a:pt x="0" y="7471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72" r="-167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648963" y="9023350"/>
            <a:ext cx="274310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id="5" name="Freeform 5"/>
          <p:cNvSpPr/>
          <p:nvPr/>
        </p:nvSpPr>
        <p:spPr>
          <a:xfrm>
            <a:off x="1392783" y="2028757"/>
            <a:ext cx="5353031" cy="7471389"/>
          </a:xfrm>
          <a:custGeom>
            <a:avLst/>
            <a:gdLst/>
            <a:ahLst/>
            <a:cxnLst/>
            <a:rect l="l" t="t" r="r" b="b"/>
            <a:pathLst>
              <a:path w="5353031" h="7471389">
                <a:moveTo>
                  <a:pt x="0" y="0"/>
                </a:moveTo>
                <a:lnTo>
                  <a:pt x="5353031" y="0"/>
                </a:lnTo>
                <a:lnTo>
                  <a:pt x="5353031" y="7471389"/>
                </a:lnTo>
                <a:lnTo>
                  <a:pt x="0" y="7471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0651" y="9428422"/>
            <a:ext cx="895975" cy="858578"/>
          </a:xfrm>
          <a:custGeom>
            <a:avLst/>
            <a:gdLst/>
            <a:ahLst/>
            <a:cxnLst/>
            <a:rect l="l" t="t" r="r" b="b"/>
            <a:pathLst>
              <a:path w="895975" h="858578">
                <a:moveTo>
                  <a:pt x="0" y="0"/>
                </a:moveTo>
                <a:lnTo>
                  <a:pt x="895975" y="0"/>
                </a:lnTo>
                <a:lnTo>
                  <a:pt x="895975" y="858578"/>
                </a:lnTo>
                <a:lnTo>
                  <a:pt x="0" y="858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960952" y="277812"/>
            <a:ext cx="870861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FEATURE 1 DEMO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42781" y="1182689"/>
            <a:ext cx="8081252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A50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Schedule : Find optimal time within seconds!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6896927" y="5318890"/>
            <a:ext cx="4494147" cy="891122"/>
            <a:chOff x="0" y="0"/>
            <a:chExt cx="1421089" cy="2817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1089" cy="281781"/>
            </a:xfrm>
            <a:custGeom>
              <a:avLst/>
              <a:gdLst/>
              <a:ahLst/>
              <a:cxnLst/>
              <a:rect l="l" t="t" r="r" b="b"/>
              <a:pathLst>
                <a:path w="1421089" h="281781">
                  <a:moveTo>
                    <a:pt x="710545" y="0"/>
                  </a:moveTo>
                  <a:lnTo>
                    <a:pt x="1421089" y="281781"/>
                  </a:lnTo>
                  <a:lnTo>
                    <a:pt x="0" y="281781"/>
                  </a:lnTo>
                  <a:lnTo>
                    <a:pt x="710545" y="0"/>
                  </a:lnTo>
                  <a:close/>
                </a:path>
              </a:pathLst>
            </a:custGeom>
            <a:solidFill>
              <a:srgbClr val="A50E3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222045" y="92727"/>
              <a:ext cx="976999" cy="168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09772" y="4543512"/>
            <a:ext cx="5465124" cy="811657"/>
            <a:chOff x="0" y="0"/>
            <a:chExt cx="1439374" cy="2137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9374" cy="213770"/>
            </a:xfrm>
            <a:custGeom>
              <a:avLst/>
              <a:gdLst/>
              <a:ahLst/>
              <a:cxnLst/>
              <a:rect l="l" t="t" r="r" b="b"/>
              <a:pathLst>
                <a:path w="1439374" h="213770">
                  <a:moveTo>
                    <a:pt x="0" y="0"/>
                  </a:moveTo>
                  <a:lnTo>
                    <a:pt x="1439374" y="0"/>
                  </a:lnTo>
                  <a:lnTo>
                    <a:pt x="1439374" y="213770"/>
                  </a:lnTo>
                  <a:lnTo>
                    <a:pt x="0" y="2137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A50E3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439374" cy="2423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542186" y="4930290"/>
            <a:ext cx="5152538" cy="1773210"/>
            <a:chOff x="0" y="0"/>
            <a:chExt cx="1357047" cy="46701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57047" cy="467018"/>
            </a:xfrm>
            <a:custGeom>
              <a:avLst/>
              <a:gdLst/>
              <a:ahLst/>
              <a:cxnLst/>
              <a:rect l="l" t="t" r="r" b="b"/>
              <a:pathLst>
                <a:path w="1357047" h="467018">
                  <a:moveTo>
                    <a:pt x="0" y="0"/>
                  </a:moveTo>
                  <a:lnTo>
                    <a:pt x="1357047" y="0"/>
                  </a:lnTo>
                  <a:lnTo>
                    <a:pt x="1357047" y="467018"/>
                  </a:lnTo>
                  <a:lnTo>
                    <a:pt x="0" y="467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A50E3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357047" cy="495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4">
            <a:extLst>
              <a:ext uri="{FF2B5EF4-FFF2-40B4-BE49-F238E27FC236}">
                <a16:creationId xmlns:a16="http://schemas.microsoft.com/office/drawing/2014/main" id="{EFF36E80-6225-0231-2716-52264E86A98C}"/>
              </a:ext>
            </a:extLst>
          </p:cNvPr>
          <p:cNvSpPr txBox="1"/>
          <p:nvPr/>
        </p:nvSpPr>
        <p:spPr>
          <a:xfrm>
            <a:off x="993198" y="967533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582118-D308-C93A-F770-21648D0E3E87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6626" y="90164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48963" y="9023350"/>
            <a:ext cx="274310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458985" y="6549077"/>
            <a:ext cx="3987330" cy="398733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2305961"/>
            <a:ext cx="5609784" cy="7044347"/>
          </a:xfrm>
          <a:custGeom>
            <a:avLst/>
            <a:gdLst/>
            <a:ahLst/>
            <a:cxnLst/>
            <a:rect l="l" t="t" r="r" b="b"/>
            <a:pathLst>
              <a:path w="5609784" h="7044347">
                <a:moveTo>
                  <a:pt x="0" y="0"/>
                </a:moveTo>
                <a:lnTo>
                  <a:pt x="5609784" y="0"/>
                </a:lnTo>
                <a:lnTo>
                  <a:pt x="5609784" y="7044347"/>
                </a:lnTo>
                <a:lnTo>
                  <a:pt x="0" y="7044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366182" y="2305961"/>
            <a:ext cx="10117373" cy="7044347"/>
          </a:xfrm>
          <a:custGeom>
            <a:avLst/>
            <a:gdLst/>
            <a:ahLst/>
            <a:cxnLst/>
            <a:rect l="l" t="t" r="r" b="b"/>
            <a:pathLst>
              <a:path w="10117373" h="7044347">
                <a:moveTo>
                  <a:pt x="0" y="0"/>
                </a:moveTo>
                <a:lnTo>
                  <a:pt x="10117373" y="0"/>
                </a:lnTo>
                <a:lnTo>
                  <a:pt x="10117373" y="7044347"/>
                </a:lnTo>
                <a:lnTo>
                  <a:pt x="0" y="7044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86" b="-98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2672948" y="10005425"/>
            <a:ext cx="12942104" cy="158985"/>
          </a:xfrm>
          <a:custGeom>
            <a:avLst/>
            <a:gdLst/>
            <a:ahLst/>
            <a:cxnLst/>
            <a:rect l="l" t="t" r="r" b="b"/>
            <a:pathLst>
              <a:path w="12942104" h="158985">
                <a:moveTo>
                  <a:pt x="0" y="0"/>
                </a:moveTo>
                <a:lnTo>
                  <a:pt x="12942104" y="0"/>
                </a:lnTo>
                <a:lnTo>
                  <a:pt x="12942104" y="158985"/>
                </a:lnTo>
                <a:lnTo>
                  <a:pt x="0" y="158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63917" r="-23705" b="-472217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0651" y="9428422"/>
            <a:ext cx="895975" cy="858578"/>
          </a:xfrm>
          <a:custGeom>
            <a:avLst/>
            <a:gdLst/>
            <a:ahLst/>
            <a:cxnLst/>
            <a:rect l="l" t="t" r="r" b="b"/>
            <a:pathLst>
              <a:path w="895975" h="858578">
                <a:moveTo>
                  <a:pt x="0" y="0"/>
                </a:moveTo>
                <a:lnTo>
                  <a:pt x="895975" y="0"/>
                </a:lnTo>
                <a:lnTo>
                  <a:pt x="895975" y="858578"/>
                </a:lnTo>
                <a:lnTo>
                  <a:pt x="0" y="8585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w="95250" cap="flat">
            <a:solidFill>
              <a:srgbClr val="A50E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960952" y="277812"/>
            <a:ext cx="870861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 spc="99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FEATURE 2 DEMO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42781" y="1182689"/>
            <a:ext cx="8081252" cy="43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A50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Hub : Everything in one place!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B92E7A54-7A23-CEB9-48EF-A71C15246509}"/>
              </a:ext>
            </a:extLst>
          </p:cNvPr>
          <p:cNvSpPr txBox="1"/>
          <p:nvPr/>
        </p:nvSpPr>
        <p:spPr>
          <a:xfrm>
            <a:off x="964623" y="9675336"/>
            <a:ext cx="1407617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50" b="1" dirty="0">
                <a:solidFill>
                  <a:srgbClr val="A50E30"/>
                </a:solidFill>
                <a:latin typeface="Garet Bold"/>
                <a:ea typeface="Garet Bold"/>
                <a:cs typeface="Garet Bold"/>
                <a:sym typeface="Garet Bold"/>
              </a:rPr>
              <a:t>TrojanSync</a:t>
            </a:r>
            <a:endParaRPr lang="en-US" sz="1850" b="1" dirty="0">
              <a:solidFill>
                <a:srgbClr val="A50E30"/>
              </a:solidFill>
              <a:latin typeface="Garet Bold"/>
              <a:ea typeface="Garet Bold"/>
              <a:cs typeface="Garet Bold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C66D1D-6BA8-2C98-244E-A0D8D125C4F4}"/>
              </a:ext>
            </a:extLst>
          </p:cNvPr>
          <p:cNvSpPr/>
          <p:nvPr/>
        </p:nvSpPr>
        <p:spPr>
          <a:xfrm>
            <a:off x="964078" y="1221086"/>
            <a:ext cx="128537" cy="428457"/>
          </a:xfrm>
          <a:prstGeom prst="roundRect">
            <a:avLst/>
          </a:prstGeom>
          <a:solidFill>
            <a:srgbClr val="A50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TrojanSync Sync Smarter, Collaborate Easier: The Trojan Way Chih Kai Liao, Huiyi Sun, Yukti Tandon, Sri Vaishnavi Arza 09 / 27/ 2025</dc:title>
  <cp:revision>74</cp:revision>
  <dcterms:created xsi:type="dcterms:W3CDTF">2006-08-16T00:00:00Z</dcterms:created>
  <dcterms:modified xsi:type="dcterms:W3CDTF">2025-09-26T17:51:05Z</dcterms:modified>
  <dc:identifier>DAG0BU09vo0</dc:identifier>
</cp:coreProperties>
</file>