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230865e3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6230865e3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6230865e3e_0_1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6230865e3e_0_1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230865e3e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230865e3e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230865e3e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230865e3e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230865e3e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230865e3e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230865e3e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230865e3e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6230865e3e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6230865e3e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230865e3e_0_1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230865e3e_0_1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230865e3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230865e3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230865e3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6230865e3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gov.uk" TargetMode="External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330599" y="744575"/>
            <a:ext cx="4501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Case Study </a:t>
            </a:r>
            <a:endParaRPr u="sng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330600" y="2708500"/>
            <a:ext cx="4648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</a:rPr>
              <a:t>Sentiment Analysis </a:t>
            </a:r>
            <a:r>
              <a:rPr lang="en" sz="5200">
                <a:solidFill>
                  <a:schemeClr val="dk1"/>
                </a:solidFill>
              </a:rPr>
              <a:t>NLP Workflow for analyzing 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GOV.UK</a:t>
            </a:r>
            <a:r>
              <a:rPr lang="en" sz="5200">
                <a:solidFill>
                  <a:schemeClr val="dk1"/>
                </a:solidFill>
              </a:rPr>
              <a:t> user Feedback Data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 title="ChatGPT_Image_Jun_7__2025__06_04_19_PM-removebg-preview.png"/>
          <p:cNvPicPr preferRelativeResize="0"/>
          <p:nvPr/>
        </p:nvPicPr>
        <p:blipFill rotWithShape="1">
          <a:blip r:embed="rId4">
            <a:alphaModFix/>
          </a:blip>
          <a:srcRect b="0" l="0" r="0" t="32166"/>
          <a:stretch/>
        </p:blipFill>
        <p:spPr>
          <a:xfrm>
            <a:off x="1293575" y="1019825"/>
            <a:ext cx="3429000" cy="348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Scalability</a:t>
            </a:r>
            <a:endParaRPr u="sng"/>
          </a:p>
        </p:txBody>
      </p:sp>
      <p:grpSp>
        <p:nvGrpSpPr>
          <p:cNvPr id="153" name="Google Shape;153;p22"/>
          <p:cNvGrpSpPr/>
          <p:nvPr/>
        </p:nvGrpSpPr>
        <p:grpSpPr>
          <a:xfrm>
            <a:off x="3631575" y="1225300"/>
            <a:ext cx="1890150" cy="2274975"/>
            <a:chOff x="3631575" y="1225300"/>
            <a:chExt cx="1890150" cy="2274975"/>
          </a:xfrm>
        </p:grpSpPr>
        <p:grpSp>
          <p:nvGrpSpPr>
            <p:cNvPr id="154" name="Google Shape;154;p22"/>
            <p:cNvGrpSpPr/>
            <p:nvPr/>
          </p:nvGrpSpPr>
          <p:grpSpPr>
            <a:xfrm>
              <a:off x="3631575" y="1690275"/>
              <a:ext cx="1890150" cy="1810000"/>
              <a:chOff x="3499425" y="1440250"/>
              <a:chExt cx="1890150" cy="1810000"/>
            </a:xfrm>
          </p:grpSpPr>
          <p:sp>
            <p:nvSpPr>
              <p:cNvPr id="155" name="Google Shape;155;p22"/>
              <p:cNvSpPr/>
              <p:nvPr/>
            </p:nvSpPr>
            <p:spPr>
              <a:xfrm>
                <a:off x="3506175" y="2725550"/>
                <a:ext cx="1883400" cy="524700"/>
              </a:xfrm>
              <a:prstGeom prst="roundRect">
                <a:avLst>
                  <a:gd fmla="val 16667" name="adj"/>
                </a:avLst>
              </a:prstGeom>
              <a:solidFill>
                <a:srgbClr val="F9CB9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Manual Curation</a:t>
                </a:r>
                <a:endParaRPr/>
              </a:p>
            </p:txBody>
          </p:sp>
          <p:sp>
            <p:nvSpPr>
              <p:cNvPr id="156" name="Google Shape;156;p22"/>
              <p:cNvSpPr/>
              <p:nvPr/>
            </p:nvSpPr>
            <p:spPr>
              <a:xfrm>
                <a:off x="3510825" y="1440250"/>
                <a:ext cx="1874100" cy="524700"/>
              </a:xfrm>
              <a:prstGeom prst="roundRect">
                <a:avLst>
                  <a:gd fmla="val 16667" name="adj"/>
                </a:avLst>
              </a:prstGeom>
              <a:solidFill>
                <a:srgbClr val="F9CB9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Slow Vector </a:t>
                </a:r>
                <a:r>
                  <a:rPr lang="en"/>
                  <a:t>Search</a:t>
                </a:r>
                <a:endParaRPr/>
              </a:p>
            </p:txBody>
          </p:sp>
          <p:sp>
            <p:nvSpPr>
              <p:cNvPr id="157" name="Google Shape;157;p22"/>
              <p:cNvSpPr/>
              <p:nvPr/>
            </p:nvSpPr>
            <p:spPr>
              <a:xfrm>
                <a:off x="3499425" y="2104050"/>
                <a:ext cx="1874100" cy="482400"/>
              </a:xfrm>
              <a:prstGeom prst="roundRect">
                <a:avLst>
                  <a:gd fmla="val 16667" name="adj"/>
                </a:avLst>
              </a:prstGeom>
              <a:solidFill>
                <a:srgbClr val="F9CB9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High System Load</a:t>
                </a:r>
                <a:endParaRPr/>
              </a:p>
            </p:txBody>
          </p:sp>
        </p:grpSp>
        <p:sp>
          <p:nvSpPr>
            <p:cNvPr id="158" name="Google Shape;158;p22"/>
            <p:cNvSpPr/>
            <p:nvPr/>
          </p:nvSpPr>
          <p:spPr>
            <a:xfrm>
              <a:off x="3647400" y="1225300"/>
              <a:ext cx="1849200" cy="257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Main Challenge</a:t>
              </a:r>
              <a:endParaRPr/>
            </a:p>
          </p:txBody>
        </p:sp>
      </p:grpSp>
      <p:grpSp>
        <p:nvGrpSpPr>
          <p:cNvPr id="159" name="Google Shape;159;p22"/>
          <p:cNvGrpSpPr/>
          <p:nvPr/>
        </p:nvGrpSpPr>
        <p:grpSpPr>
          <a:xfrm>
            <a:off x="6042625" y="1225300"/>
            <a:ext cx="1894800" cy="3580775"/>
            <a:chOff x="6042625" y="1225300"/>
            <a:chExt cx="1894800" cy="3580775"/>
          </a:xfrm>
        </p:grpSpPr>
        <p:grpSp>
          <p:nvGrpSpPr>
            <p:cNvPr id="160" name="Google Shape;160;p22"/>
            <p:cNvGrpSpPr/>
            <p:nvPr/>
          </p:nvGrpSpPr>
          <p:grpSpPr>
            <a:xfrm>
              <a:off x="6042625" y="1690275"/>
              <a:ext cx="1894800" cy="3115800"/>
              <a:chOff x="5961325" y="1525000"/>
              <a:chExt cx="1894800" cy="3115800"/>
            </a:xfrm>
          </p:grpSpPr>
          <p:sp>
            <p:nvSpPr>
              <p:cNvPr id="161" name="Google Shape;161;p22"/>
              <p:cNvSpPr/>
              <p:nvPr/>
            </p:nvSpPr>
            <p:spPr>
              <a:xfrm>
                <a:off x="5982025" y="4116100"/>
                <a:ext cx="1874100" cy="524700"/>
              </a:xfrm>
              <a:prstGeom prst="roundRect">
                <a:avLst>
                  <a:gd fmla="val 16667" name="adj"/>
                </a:avLst>
              </a:prstGeom>
              <a:solidFill>
                <a:srgbClr val="B6D7A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Cold Storage for Old Data</a:t>
                </a:r>
                <a:endParaRPr/>
              </a:p>
            </p:txBody>
          </p:sp>
          <p:sp>
            <p:nvSpPr>
              <p:cNvPr id="162" name="Google Shape;162;p22"/>
              <p:cNvSpPr/>
              <p:nvPr/>
            </p:nvSpPr>
            <p:spPr>
              <a:xfrm>
                <a:off x="5982025" y="3457750"/>
                <a:ext cx="1874100" cy="524700"/>
              </a:xfrm>
              <a:prstGeom prst="roundRect">
                <a:avLst>
                  <a:gd fmla="val 16667" name="adj"/>
                </a:avLst>
              </a:prstGeom>
              <a:solidFill>
                <a:srgbClr val="B6D7A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Use Distilled Models</a:t>
                </a:r>
                <a:endParaRPr/>
              </a:p>
            </p:txBody>
          </p:sp>
          <p:sp>
            <p:nvSpPr>
              <p:cNvPr id="163" name="Google Shape;163;p22"/>
              <p:cNvSpPr/>
              <p:nvPr/>
            </p:nvSpPr>
            <p:spPr>
              <a:xfrm>
                <a:off x="5977225" y="2841700"/>
                <a:ext cx="1874100" cy="482400"/>
              </a:xfrm>
              <a:prstGeom prst="roundRect">
                <a:avLst>
                  <a:gd fmla="val 16667" name="adj"/>
                </a:avLst>
              </a:prstGeom>
              <a:solidFill>
                <a:srgbClr val="B6D7A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Partial Index Updates</a:t>
                </a:r>
                <a:endParaRPr/>
              </a:p>
            </p:txBody>
          </p:sp>
          <p:sp>
            <p:nvSpPr>
              <p:cNvPr id="164" name="Google Shape;164;p22"/>
              <p:cNvSpPr/>
              <p:nvPr/>
            </p:nvSpPr>
            <p:spPr>
              <a:xfrm>
                <a:off x="5961325" y="2140975"/>
                <a:ext cx="1874100" cy="524700"/>
              </a:xfrm>
              <a:prstGeom prst="roundRect">
                <a:avLst>
                  <a:gd fmla="val 16667" name="adj"/>
                </a:avLst>
              </a:prstGeom>
              <a:solidFill>
                <a:srgbClr val="B6D7A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Batch Process Feedback</a:t>
                </a:r>
                <a:endParaRPr/>
              </a:p>
            </p:txBody>
          </p:sp>
          <p:sp>
            <p:nvSpPr>
              <p:cNvPr id="165" name="Google Shape;165;p22"/>
              <p:cNvSpPr/>
              <p:nvPr/>
            </p:nvSpPr>
            <p:spPr>
              <a:xfrm>
                <a:off x="5961325" y="1525000"/>
                <a:ext cx="1894800" cy="524700"/>
              </a:xfrm>
              <a:prstGeom prst="roundRect">
                <a:avLst>
                  <a:gd fmla="val 16667" name="adj"/>
                </a:avLst>
              </a:prstGeom>
              <a:solidFill>
                <a:srgbClr val="B6D7A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Vector DB with Sharding</a:t>
                </a:r>
                <a:endParaRPr/>
              </a:p>
            </p:txBody>
          </p:sp>
        </p:grpSp>
        <p:sp>
          <p:nvSpPr>
            <p:cNvPr id="166" name="Google Shape;166;p22"/>
            <p:cNvSpPr/>
            <p:nvPr/>
          </p:nvSpPr>
          <p:spPr>
            <a:xfrm>
              <a:off x="6065425" y="1225300"/>
              <a:ext cx="1849200" cy="257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Mitigations</a:t>
              </a:r>
              <a:endParaRPr/>
            </a:p>
          </p:txBody>
        </p:sp>
      </p:grpSp>
      <p:grpSp>
        <p:nvGrpSpPr>
          <p:cNvPr id="167" name="Google Shape;167;p22"/>
          <p:cNvGrpSpPr/>
          <p:nvPr/>
        </p:nvGrpSpPr>
        <p:grpSpPr>
          <a:xfrm>
            <a:off x="1066800" y="1225300"/>
            <a:ext cx="1883400" cy="2452325"/>
            <a:chOff x="1066800" y="1225300"/>
            <a:chExt cx="1883400" cy="2452325"/>
          </a:xfrm>
        </p:grpSpPr>
        <p:sp>
          <p:nvSpPr>
            <p:cNvPr id="168" name="Google Shape;168;p22"/>
            <p:cNvSpPr/>
            <p:nvPr/>
          </p:nvSpPr>
          <p:spPr>
            <a:xfrm>
              <a:off x="1066800" y="3104925"/>
              <a:ext cx="1883400" cy="5727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Stress Test Concurrency</a:t>
              </a: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1078000" y="2393750"/>
              <a:ext cx="1870800" cy="5727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Measure Latency and Resource Use</a:t>
              </a:r>
              <a:endParaRPr/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1073100" y="1690263"/>
              <a:ext cx="1870800" cy="5727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Simulate Scale</a:t>
              </a:r>
              <a:endParaRPr/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1066800" y="1225300"/>
              <a:ext cx="1849200" cy="257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Validation Technique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3259463" y="1413175"/>
            <a:ext cx="214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 u="sng"/>
              <a:t>Q&amp;A</a:t>
            </a:r>
            <a:endParaRPr sz="3120" u="sng"/>
          </a:p>
        </p:txBody>
      </p:sp>
      <p:pic>
        <p:nvPicPr>
          <p:cNvPr id="177" name="Google Shape;177;p23" title="ChatGPT_Image_Jun_7__2025__06_04_19_PM-removebg-preview.png"/>
          <p:cNvPicPr preferRelativeResize="0"/>
          <p:nvPr/>
        </p:nvPicPr>
        <p:blipFill rotWithShape="1">
          <a:blip r:embed="rId3">
            <a:alphaModFix/>
          </a:blip>
          <a:srcRect b="0" l="0" r="0" t="32166"/>
          <a:stretch/>
        </p:blipFill>
        <p:spPr>
          <a:xfrm>
            <a:off x="3606700" y="2313106"/>
            <a:ext cx="1685225" cy="17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Exploratory Data Analysis</a:t>
            </a:r>
            <a:endParaRPr u="sng"/>
          </a:p>
        </p:txBody>
      </p:sp>
      <p:pic>
        <p:nvPicPr>
          <p:cNvPr id="62" name="Google Shape;62;p14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925" y="1017725"/>
            <a:ext cx="582625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Feedback Length and Word Count Distribution</a:t>
            </a:r>
            <a:endParaRPr u="sng"/>
          </a:p>
        </p:txBody>
      </p:sp>
      <p:pic>
        <p:nvPicPr>
          <p:cNvPr id="68" name="Google Shape;68;p15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425" y="1147825"/>
            <a:ext cx="6013751" cy="399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Feedback</a:t>
            </a:r>
            <a:r>
              <a:rPr lang="en" u="sng"/>
              <a:t> Augmentation Methods</a:t>
            </a:r>
            <a:endParaRPr u="sng"/>
          </a:p>
        </p:txBody>
      </p:sp>
      <p:pic>
        <p:nvPicPr>
          <p:cNvPr id="74" name="Google Shape;74;p16" title="_- visual selection (3).png"/>
          <p:cNvPicPr preferRelativeResize="0"/>
          <p:nvPr/>
        </p:nvPicPr>
        <p:blipFill rotWithShape="1">
          <a:blip r:embed="rId3">
            <a:alphaModFix/>
          </a:blip>
          <a:srcRect b="8000" l="0" r="0" t="20051"/>
          <a:stretch/>
        </p:blipFill>
        <p:spPr>
          <a:xfrm>
            <a:off x="891400" y="1367175"/>
            <a:ext cx="7245701" cy="27490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/>
          <p:nvPr/>
        </p:nvSpPr>
        <p:spPr>
          <a:xfrm>
            <a:off x="1559300" y="2815625"/>
            <a:ext cx="155100" cy="1626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1475225" y="1507575"/>
            <a:ext cx="155100" cy="162600"/>
          </a:xfrm>
          <a:prstGeom prst="star6">
            <a:avLst>
              <a:gd fmla="val 28868" name="adj"/>
              <a:gd fmla="val 115470" name="hf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Data Preprocessing steps</a:t>
            </a:r>
            <a:endParaRPr u="sng"/>
          </a:p>
        </p:txBody>
      </p:sp>
      <p:pic>
        <p:nvPicPr>
          <p:cNvPr id="82" name="Google Shape;82;p17" title="_- visual selection (4).png"/>
          <p:cNvPicPr preferRelativeResize="0"/>
          <p:nvPr/>
        </p:nvPicPr>
        <p:blipFill rotWithShape="1">
          <a:blip r:embed="rId3">
            <a:alphaModFix/>
          </a:blip>
          <a:srcRect b="7035" l="0" r="-836" t="27399"/>
          <a:stretch/>
        </p:blipFill>
        <p:spPr>
          <a:xfrm>
            <a:off x="1423500" y="1239425"/>
            <a:ext cx="5951826" cy="30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NLPAug vs GPT-4 </a:t>
            </a:r>
            <a:r>
              <a:rPr lang="en" u="sng"/>
              <a:t>Augmentation</a:t>
            </a:r>
            <a:r>
              <a:rPr lang="en" u="sng"/>
              <a:t> Performance</a:t>
            </a:r>
            <a:endParaRPr u="sng"/>
          </a:p>
        </p:txBody>
      </p:sp>
      <p:pic>
        <p:nvPicPr>
          <p:cNvPr id="88" name="Google Shape;88;p18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9925" y="1138750"/>
            <a:ext cx="3093825" cy="2564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 title="downloa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0424" y="3823825"/>
            <a:ext cx="3656576" cy="94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 title="downloa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1400" y="1170113"/>
            <a:ext cx="2960395" cy="2453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 title="download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9125" y="3812950"/>
            <a:ext cx="4431576" cy="114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u="sng"/>
              <a:t>Workflow Architecture 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 title="diagram-export-15-06-2025-19_46_44.png"/>
          <p:cNvPicPr preferRelativeResize="0"/>
          <p:nvPr/>
        </p:nvPicPr>
        <p:blipFill rotWithShape="1">
          <a:blip r:embed="rId3">
            <a:alphaModFix/>
          </a:blip>
          <a:srcRect b="33576" l="0" r="999" t="0"/>
          <a:stretch/>
        </p:blipFill>
        <p:spPr>
          <a:xfrm>
            <a:off x="945238" y="922725"/>
            <a:ext cx="7253527" cy="4132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Accuracy &amp; Challenge</a:t>
            </a:r>
            <a:endParaRPr u="sng"/>
          </a:p>
        </p:txBody>
      </p:sp>
      <p:grpSp>
        <p:nvGrpSpPr>
          <p:cNvPr id="103" name="Google Shape;103;p20"/>
          <p:cNvGrpSpPr/>
          <p:nvPr/>
        </p:nvGrpSpPr>
        <p:grpSpPr>
          <a:xfrm>
            <a:off x="3626925" y="1225300"/>
            <a:ext cx="1890150" cy="3007250"/>
            <a:chOff x="3626925" y="1225300"/>
            <a:chExt cx="1890150" cy="3007250"/>
          </a:xfrm>
        </p:grpSpPr>
        <p:grpSp>
          <p:nvGrpSpPr>
            <p:cNvPr id="104" name="Google Shape;104;p20"/>
            <p:cNvGrpSpPr/>
            <p:nvPr/>
          </p:nvGrpSpPr>
          <p:grpSpPr>
            <a:xfrm>
              <a:off x="3626925" y="1690275"/>
              <a:ext cx="1890150" cy="2542275"/>
              <a:chOff x="3494775" y="1440250"/>
              <a:chExt cx="1890150" cy="2542275"/>
            </a:xfrm>
          </p:grpSpPr>
          <p:sp>
            <p:nvSpPr>
              <p:cNvPr id="105" name="Google Shape;105;p20"/>
              <p:cNvSpPr/>
              <p:nvPr/>
            </p:nvSpPr>
            <p:spPr>
              <a:xfrm>
                <a:off x="3494775" y="3457825"/>
                <a:ext cx="1883400" cy="524700"/>
              </a:xfrm>
              <a:prstGeom prst="roundRect">
                <a:avLst>
                  <a:gd fmla="val 16667" name="adj"/>
                </a:avLst>
              </a:prstGeom>
              <a:solidFill>
                <a:srgbClr val="F9CB9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LLM Hallucination 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20"/>
              <p:cNvSpPr/>
              <p:nvPr/>
            </p:nvSpPr>
            <p:spPr>
              <a:xfrm>
                <a:off x="3510825" y="1440250"/>
                <a:ext cx="1874100" cy="524700"/>
              </a:xfrm>
              <a:prstGeom prst="roundRect">
                <a:avLst>
                  <a:gd fmla="val 16667" name="adj"/>
                </a:avLst>
              </a:prstGeom>
              <a:solidFill>
                <a:srgbClr val="F9CB9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Small Seed Data 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20"/>
              <p:cNvSpPr/>
              <p:nvPr/>
            </p:nvSpPr>
            <p:spPr>
              <a:xfrm>
                <a:off x="3510825" y="2799400"/>
                <a:ext cx="1874100" cy="482400"/>
              </a:xfrm>
              <a:prstGeom prst="roundRect">
                <a:avLst>
                  <a:gd fmla="val 16667" name="adj"/>
                </a:avLst>
              </a:prstGeom>
              <a:solidFill>
                <a:srgbClr val="F9CB9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Unusual</a:t>
                </a:r>
                <a:r>
                  <a:rPr lang="en"/>
                  <a:t> User Queries </a:t>
                </a:r>
                <a:endParaRPr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20"/>
              <p:cNvSpPr/>
              <p:nvPr/>
            </p:nvSpPr>
            <p:spPr>
              <a:xfrm>
                <a:off x="3494925" y="2140975"/>
                <a:ext cx="1890000" cy="482400"/>
              </a:xfrm>
              <a:prstGeom prst="roundRect">
                <a:avLst>
                  <a:gd fmla="val 16667" name="adj"/>
                </a:avLst>
              </a:prstGeom>
              <a:solidFill>
                <a:srgbClr val="F9CB9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Data </a:t>
                </a:r>
                <a:r>
                  <a:rPr lang="en"/>
                  <a:t>Augmentation</a:t>
                </a:r>
                <a:r>
                  <a:rPr lang="en"/>
                  <a:t> Mismatch</a:t>
                </a:r>
                <a:endParaRPr/>
              </a:p>
            </p:txBody>
          </p:sp>
        </p:grpSp>
        <p:sp>
          <p:nvSpPr>
            <p:cNvPr id="109" name="Google Shape;109;p20"/>
            <p:cNvSpPr/>
            <p:nvPr/>
          </p:nvSpPr>
          <p:spPr>
            <a:xfrm>
              <a:off x="3647400" y="1225300"/>
              <a:ext cx="1849200" cy="257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Main Challenge</a:t>
              </a:r>
              <a:endParaRPr/>
            </a:p>
          </p:txBody>
        </p:sp>
      </p:grpSp>
      <p:grpSp>
        <p:nvGrpSpPr>
          <p:cNvPr id="110" name="Google Shape;110;p20"/>
          <p:cNvGrpSpPr/>
          <p:nvPr/>
        </p:nvGrpSpPr>
        <p:grpSpPr>
          <a:xfrm>
            <a:off x="6042625" y="1225300"/>
            <a:ext cx="1894800" cy="3580775"/>
            <a:chOff x="6042625" y="1225300"/>
            <a:chExt cx="1894800" cy="3580775"/>
          </a:xfrm>
        </p:grpSpPr>
        <p:grpSp>
          <p:nvGrpSpPr>
            <p:cNvPr id="111" name="Google Shape;111;p20"/>
            <p:cNvGrpSpPr/>
            <p:nvPr/>
          </p:nvGrpSpPr>
          <p:grpSpPr>
            <a:xfrm>
              <a:off x="6042625" y="1690275"/>
              <a:ext cx="1894800" cy="3115800"/>
              <a:chOff x="5961325" y="1525000"/>
              <a:chExt cx="1894800" cy="3115800"/>
            </a:xfrm>
          </p:grpSpPr>
          <p:sp>
            <p:nvSpPr>
              <p:cNvPr id="112" name="Google Shape;112;p20"/>
              <p:cNvSpPr/>
              <p:nvPr/>
            </p:nvSpPr>
            <p:spPr>
              <a:xfrm>
                <a:off x="5982025" y="4116100"/>
                <a:ext cx="1874100" cy="524700"/>
              </a:xfrm>
              <a:prstGeom prst="roundRect">
                <a:avLst>
                  <a:gd fmla="val 16667" name="adj"/>
                </a:avLst>
              </a:prstGeom>
              <a:solidFill>
                <a:srgbClr val="B6D7A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Gradual Model </a:t>
                </a:r>
                <a:r>
                  <a:rPr lang="en"/>
                  <a:t>Fine-</a:t>
                </a:r>
                <a:r>
                  <a:rPr lang="en"/>
                  <a:t>Tuning</a:t>
                </a:r>
                <a:endParaRPr/>
              </a:p>
            </p:txBody>
          </p:sp>
          <p:sp>
            <p:nvSpPr>
              <p:cNvPr id="113" name="Google Shape;113;p20"/>
              <p:cNvSpPr/>
              <p:nvPr/>
            </p:nvSpPr>
            <p:spPr>
              <a:xfrm>
                <a:off x="5982025" y="3457750"/>
                <a:ext cx="1874100" cy="524700"/>
              </a:xfrm>
              <a:prstGeom prst="roundRect">
                <a:avLst>
                  <a:gd fmla="val 16667" name="adj"/>
                </a:avLst>
              </a:prstGeom>
              <a:solidFill>
                <a:srgbClr val="B6D7A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Fade out Low Confidence Results</a:t>
                </a:r>
                <a:endParaRPr/>
              </a:p>
            </p:txBody>
          </p:sp>
          <p:sp>
            <p:nvSpPr>
              <p:cNvPr id="114" name="Google Shape;114;p20"/>
              <p:cNvSpPr/>
              <p:nvPr/>
            </p:nvSpPr>
            <p:spPr>
              <a:xfrm>
                <a:off x="5977225" y="2841700"/>
                <a:ext cx="1874100" cy="482400"/>
              </a:xfrm>
              <a:prstGeom prst="roundRect">
                <a:avLst>
                  <a:gd fmla="val 16667" name="adj"/>
                </a:avLst>
              </a:prstGeom>
              <a:solidFill>
                <a:srgbClr val="B6D7A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Display Evidence with Answers</a:t>
                </a:r>
                <a:endParaRPr/>
              </a:p>
            </p:txBody>
          </p:sp>
          <p:sp>
            <p:nvSpPr>
              <p:cNvPr id="115" name="Google Shape;115;p20"/>
              <p:cNvSpPr/>
              <p:nvPr/>
            </p:nvSpPr>
            <p:spPr>
              <a:xfrm>
                <a:off x="5961325" y="2140975"/>
                <a:ext cx="1874100" cy="524700"/>
              </a:xfrm>
              <a:prstGeom prst="roundRect">
                <a:avLst>
                  <a:gd fmla="val 16667" name="adj"/>
                </a:avLst>
              </a:prstGeom>
              <a:solidFill>
                <a:srgbClr val="B6D7A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Hybrid Search Approach</a:t>
                </a:r>
                <a:endParaRPr/>
              </a:p>
            </p:txBody>
          </p:sp>
          <p:sp>
            <p:nvSpPr>
              <p:cNvPr id="116" name="Google Shape;116;p20"/>
              <p:cNvSpPr/>
              <p:nvPr/>
            </p:nvSpPr>
            <p:spPr>
              <a:xfrm>
                <a:off x="5961325" y="1525000"/>
                <a:ext cx="1894800" cy="524700"/>
              </a:xfrm>
              <a:prstGeom prst="roundRect">
                <a:avLst>
                  <a:gd fmla="val 16667" name="adj"/>
                </a:avLst>
              </a:prstGeom>
              <a:solidFill>
                <a:srgbClr val="B6D7A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Human-in-the-loop</a:t>
                </a:r>
                <a:r>
                  <a:rPr lang="en"/>
                  <a:t> Review</a:t>
                </a:r>
                <a:endParaRPr/>
              </a:p>
            </p:txBody>
          </p:sp>
        </p:grpSp>
        <p:sp>
          <p:nvSpPr>
            <p:cNvPr id="117" name="Google Shape;117;p20"/>
            <p:cNvSpPr/>
            <p:nvPr/>
          </p:nvSpPr>
          <p:spPr>
            <a:xfrm>
              <a:off x="6065425" y="1225300"/>
              <a:ext cx="1849200" cy="257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Mitigations</a:t>
              </a:r>
              <a:endParaRPr/>
            </a:p>
          </p:txBody>
        </p:sp>
      </p:grpSp>
      <p:grpSp>
        <p:nvGrpSpPr>
          <p:cNvPr id="118" name="Google Shape;118;p20"/>
          <p:cNvGrpSpPr/>
          <p:nvPr/>
        </p:nvGrpSpPr>
        <p:grpSpPr>
          <a:xfrm>
            <a:off x="1066800" y="1225300"/>
            <a:ext cx="1883400" cy="3163500"/>
            <a:chOff x="1066800" y="1225300"/>
            <a:chExt cx="1883400" cy="3163500"/>
          </a:xfrm>
        </p:grpSpPr>
        <p:sp>
          <p:nvSpPr>
            <p:cNvPr id="119" name="Google Shape;119;p20"/>
            <p:cNvSpPr/>
            <p:nvPr/>
          </p:nvSpPr>
          <p:spPr>
            <a:xfrm>
              <a:off x="1079400" y="3816100"/>
              <a:ext cx="1870800" cy="5727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Track User Behavior</a:t>
              </a: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1066800" y="3104925"/>
              <a:ext cx="1883400" cy="5727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Q&amp;A Validation</a:t>
              </a:r>
              <a:endParaRPr/>
            </a:p>
          </p:txBody>
        </p:sp>
        <p:sp>
          <p:nvSpPr>
            <p:cNvPr id="121" name="Google Shape;121;p20"/>
            <p:cNvSpPr/>
            <p:nvPr/>
          </p:nvSpPr>
          <p:spPr>
            <a:xfrm>
              <a:off x="1078000" y="2393750"/>
              <a:ext cx="1870800" cy="5727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Manual Review Outputs</a:t>
              </a: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>
              <a:off x="1073100" y="1690263"/>
              <a:ext cx="1870800" cy="5727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Measure Model Performance</a:t>
              </a: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>
              <a:off x="1066800" y="1225300"/>
              <a:ext cx="1849200" cy="257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Validation Technique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Safety &amp; </a:t>
            </a:r>
            <a:r>
              <a:rPr lang="en" u="sng"/>
              <a:t>Responsibility</a:t>
            </a:r>
            <a:endParaRPr u="sng"/>
          </a:p>
        </p:txBody>
      </p:sp>
      <p:grpSp>
        <p:nvGrpSpPr>
          <p:cNvPr id="129" name="Google Shape;129;p21"/>
          <p:cNvGrpSpPr/>
          <p:nvPr/>
        </p:nvGrpSpPr>
        <p:grpSpPr>
          <a:xfrm>
            <a:off x="3627075" y="1225300"/>
            <a:ext cx="1890000" cy="2306525"/>
            <a:chOff x="3627075" y="1225300"/>
            <a:chExt cx="1890000" cy="2306525"/>
          </a:xfrm>
        </p:grpSpPr>
        <p:grpSp>
          <p:nvGrpSpPr>
            <p:cNvPr id="130" name="Google Shape;130;p21"/>
            <p:cNvGrpSpPr/>
            <p:nvPr/>
          </p:nvGrpSpPr>
          <p:grpSpPr>
            <a:xfrm>
              <a:off x="3627075" y="1690275"/>
              <a:ext cx="1890000" cy="1841550"/>
              <a:chOff x="3494925" y="1440250"/>
              <a:chExt cx="1890000" cy="1841550"/>
            </a:xfrm>
          </p:grpSpPr>
          <p:sp>
            <p:nvSpPr>
              <p:cNvPr id="131" name="Google Shape;131;p21"/>
              <p:cNvSpPr/>
              <p:nvPr/>
            </p:nvSpPr>
            <p:spPr>
              <a:xfrm>
                <a:off x="3510825" y="1440250"/>
                <a:ext cx="1874100" cy="524700"/>
              </a:xfrm>
              <a:prstGeom prst="roundRect">
                <a:avLst>
                  <a:gd fmla="val 16667" name="adj"/>
                </a:avLst>
              </a:prstGeom>
              <a:solidFill>
                <a:srgbClr val="F9CB9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Sensitive Data </a:t>
                </a:r>
                <a:endParaRPr/>
              </a:p>
            </p:txBody>
          </p:sp>
          <p:sp>
            <p:nvSpPr>
              <p:cNvPr id="132" name="Google Shape;132;p21"/>
              <p:cNvSpPr/>
              <p:nvPr/>
            </p:nvSpPr>
            <p:spPr>
              <a:xfrm>
                <a:off x="3510825" y="2799400"/>
                <a:ext cx="1874100" cy="482400"/>
              </a:xfrm>
              <a:prstGeom prst="roundRect">
                <a:avLst>
                  <a:gd fmla="val 16667" name="adj"/>
                </a:avLst>
              </a:prstGeom>
              <a:solidFill>
                <a:srgbClr val="F9CB9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Overgeneralization</a:t>
                </a:r>
                <a:endParaRPr/>
              </a:p>
            </p:txBody>
          </p:sp>
          <p:sp>
            <p:nvSpPr>
              <p:cNvPr id="133" name="Google Shape;133;p21"/>
              <p:cNvSpPr/>
              <p:nvPr/>
            </p:nvSpPr>
            <p:spPr>
              <a:xfrm>
                <a:off x="3494925" y="2140975"/>
                <a:ext cx="1890000" cy="482400"/>
              </a:xfrm>
              <a:prstGeom prst="roundRect">
                <a:avLst>
                  <a:gd fmla="val 16667" name="adj"/>
                </a:avLst>
              </a:prstGeom>
              <a:solidFill>
                <a:srgbClr val="F9CB9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Sensitive Topics </a:t>
                </a:r>
                <a:endParaRPr/>
              </a:p>
            </p:txBody>
          </p:sp>
        </p:grpSp>
        <p:sp>
          <p:nvSpPr>
            <p:cNvPr id="134" name="Google Shape;134;p21"/>
            <p:cNvSpPr/>
            <p:nvPr/>
          </p:nvSpPr>
          <p:spPr>
            <a:xfrm>
              <a:off x="3647400" y="1225300"/>
              <a:ext cx="1849200" cy="257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Main Challenge</a:t>
              </a:r>
              <a:endParaRPr/>
            </a:p>
          </p:txBody>
        </p:sp>
      </p:grpSp>
      <p:grpSp>
        <p:nvGrpSpPr>
          <p:cNvPr id="135" name="Google Shape;135;p21"/>
          <p:cNvGrpSpPr/>
          <p:nvPr/>
        </p:nvGrpSpPr>
        <p:grpSpPr>
          <a:xfrm>
            <a:off x="6042625" y="1225300"/>
            <a:ext cx="1894800" cy="3580775"/>
            <a:chOff x="6042625" y="1225300"/>
            <a:chExt cx="1894800" cy="3580775"/>
          </a:xfrm>
        </p:grpSpPr>
        <p:grpSp>
          <p:nvGrpSpPr>
            <p:cNvPr id="136" name="Google Shape;136;p21"/>
            <p:cNvGrpSpPr/>
            <p:nvPr/>
          </p:nvGrpSpPr>
          <p:grpSpPr>
            <a:xfrm>
              <a:off x="6042625" y="1690275"/>
              <a:ext cx="1894800" cy="3115800"/>
              <a:chOff x="5961325" y="1525000"/>
              <a:chExt cx="1894800" cy="3115800"/>
            </a:xfrm>
          </p:grpSpPr>
          <p:sp>
            <p:nvSpPr>
              <p:cNvPr id="137" name="Google Shape;137;p21"/>
              <p:cNvSpPr/>
              <p:nvPr/>
            </p:nvSpPr>
            <p:spPr>
              <a:xfrm>
                <a:off x="5982025" y="4116100"/>
                <a:ext cx="1874100" cy="524700"/>
              </a:xfrm>
              <a:prstGeom prst="roundRect">
                <a:avLst>
                  <a:gd fmla="val 16667" name="adj"/>
                </a:avLst>
              </a:prstGeom>
              <a:solidFill>
                <a:srgbClr val="B6D7A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Access Control</a:t>
                </a:r>
                <a:endParaRPr/>
              </a:p>
            </p:txBody>
          </p:sp>
          <p:sp>
            <p:nvSpPr>
              <p:cNvPr id="138" name="Google Shape;138;p21"/>
              <p:cNvSpPr/>
              <p:nvPr/>
            </p:nvSpPr>
            <p:spPr>
              <a:xfrm>
                <a:off x="5982025" y="3457750"/>
                <a:ext cx="1874100" cy="524700"/>
              </a:xfrm>
              <a:prstGeom prst="roundRect">
                <a:avLst>
                  <a:gd fmla="val 16667" name="adj"/>
                </a:avLst>
              </a:prstGeom>
              <a:solidFill>
                <a:srgbClr val="B6D7A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Require Sufficient Evidence</a:t>
                </a:r>
                <a:endParaRPr/>
              </a:p>
            </p:txBody>
          </p:sp>
          <p:sp>
            <p:nvSpPr>
              <p:cNvPr id="139" name="Google Shape;139;p21"/>
              <p:cNvSpPr/>
              <p:nvPr/>
            </p:nvSpPr>
            <p:spPr>
              <a:xfrm>
                <a:off x="5977225" y="2841700"/>
                <a:ext cx="1874100" cy="482400"/>
              </a:xfrm>
              <a:prstGeom prst="roundRect">
                <a:avLst>
                  <a:gd fmla="val 16667" name="adj"/>
                </a:avLst>
              </a:prstGeom>
              <a:solidFill>
                <a:srgbClr val="B6D7A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Show Feedback Count</a:t>
                </a:r>
                <a:endParaRPr/>
              </a:p>
            </p:txBody>
          </p:sp>
          <p:sp>
            <p:nvSpPr>
              <p:cNvPr id="140" name="Google Shape;140;p21"/>
              <p:cNvSpPr/>
              <p:nvPr/>
            </p:nvSpPr>
            <p:spPr>
              <a:xfrm>
                <a:off x="5961325" y="2140975"/>
                <a:ext cx="1874100" cy="524700"/>
              </a:xfrm>
              <a:prstGeom prst="roundRect">
                <a:avLst>
                  <a:gd fmla="val 16667" name="adj"/>
                </a:avLst>
              </a:prstGeom>
              <a:solidFill>
                <a:srgbClr val="B6D7A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Moderation Filters</a:t>
                </a:r>
                <a:endParaRPr/>
              </a:p>
            </p:txBody>
          </p:sp>
          <p:sp>
            <p:nvSpPr>
              <p:cNvPr id="141" name="Google Shape;141;p21"/>
              <p:cNvSpPr/>
              <p:nvPr/>
            </p:nvSpPr>
            <p:spPr>
              <a:xfrm>
                <a:off x="5961325" y="1525000"/>
                <a:ext cx="1894800" cy="524700"/>
              </a:xfrm>
              <a:prstGeom prst="roundRect">
                <a:avLst>
                  <a:gd fmla="val 16667" name="adj"/>
                </a:avLst>
              </a:prstGeom>
              <a:solidFill>
                <a:srgbClr val="B6D7A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Automatic PII Redaction</a:t>
                </a:r>
                <a:endParaRPr/>
              </a:p>
            </p:txBody>
          </p:sp>
        </p:grpSp>
        <p:sp>
          <p:nvSpPr>
            <p:cNvPr id="142" name="Google Shape;142;p21"/>
            <p:cNvSpPr/>
            <p:nvPr/>
          </p:nvSpPr>
          <p:spPr>
            <a:xfrm>
              <a:off x="6065425" y="1225300"/>
              <a:ext cx="1849200" cy="257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Mitigations</a:t>
              </a:r>
              <a:endParaRPr/>
            </a:p>
          </p:txBody>
        </p:sp>
      </p:grpSp>
      <p:grpSp>
        <p:nvGrpSpPr>
          <p:cNvPr id="143" name="Google Shape;143;p21"/>
          <p:cNvGrpSpPr/>
          <p:nvPr/>
        </p:nvGrpSpPr>
        <p:grpSpPr>
          <a:xfrm>
            <a:off x="1066800" y="1225300"/>
            <a:ext cx="1883400" cy="2452325"/>
            <a:chOff x="1066800" y="1225300"/>
            <a:chExt cx="1883400" cy="2452325"/>
          </a:xfrm>
        </p:grpSpPr>
        <p:sp>
          <p:nvSpPr>
            <p:cNvPr id="144" name="Google Shape;144;p21"/>
            <p:cNvSpPr/>
            <p:nvPr/>
          </p:nvSpPr>
          <p:spPr>
            <a:xfrm>
              <a:off x="1066800" y="3104925"/>
              <a:ext cx="1883400" cy="5727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Red Team Review</a:t>
              </a: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1078000" y="2393750"/>
              <a:ext cx="1870800" cy="5727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Run Bias Checks</a:t>
              </a: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1073100" y="1690263"/>
              <a:ext cx="1870800" cy="5727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Run PII Checks</a:t>
              </a: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1066800" y="1225300"/>
              <a:ext cx="1849200" cy="257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Validation Technique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