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78" r:id="rId13"/>
    <p:sldId id="267" r:id="rId14"/>
    <p:sldId id="271" r:id="rId15"/>
    <p:sldId id="272" r:id="rId16"/>
    <p:sldId id="276" r:id="rId17"/>
    <p:sldId id="277" r:id="rId18"/>
    <p:sldId id="274" r:id="rId19"/>
    <p:sldId id="268" r:id="rId20"/>
    <p:sldId id="275" r:id="rId21"/>
    <p:sldId id="269" r:id="rId22"/>
    <p:sldId id="270" r:id="rId23"/>
  </p:sldIdLst>
  <p:sldSz cx="18288000" cy="10287000"/>
  <p:notesSz cx="6858000" cy="9144000"/>
  <p:embeddedFontLst>
    <p:embeddedFont>
      <p:font typeface="Calibri" panose="020F0502020204030204" pitchFamily="34" charset="0"/>
      <p:regular r:id="rId25"/>
      <p:bold r:id="rId26"/>
      <p:italic r:id="rId27"/>
      <p:boldItalic r:id="rId28"/>
    </p:embeddedFont>
    <p:embeddedFont>
      <p:font typeface="Open Sans" panose="020B0606030504020204" pitchFamily="34" charset="0"/>
      <p:regular r:id="rId29"/>
    </p:embeddedFont>
    <p:embeddedFont>
      <p:font typeface="Open Sans Extra Bold" panose="020B0604020202020204" charset="0"/>
      <p:regular r:id="rId30"/>
    </p:embeddedFont>
    <p:embeddedFont>
      <p:font typeface="Open Sans Light" panose="020B0604020202020204" charset="0"/>
      <p:regular r:id="rId31"/>
    </p:embeddedFont>
    <p:embeddedFont>
      <p:font typeface="Times Neue Roman" panose="020B0604020202020204"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39F8CE-021A-4C2F-BA17-0E20C177F0A9}" type="datetimeFigureOut">
              <a:rPr lang="en-IN" smtClean="0"/>
              <a:t>24-08-2020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8646F-DD8B-41E7-9722-C902532DFB63}" type="slidenum">
              <a:rPr lang="en-IN" smtClean="0"/>
              <a:t>‹#›</a:t>
            </a:fld>
            <a:endParaRPr lang="en-IN"/>
          </a:p>
        </p:txBody>
      </p:sp>
    </p:spTree>
    <p:extLst>
      <p:ext uri="{BB962C8B-B14F-4D97-AF65-F5344CB8AC3E}">
        <p14:creationId xmlns:p14="http://schemas.microsoft.com/office/powerpoint/2010/main" val="14329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E8646F-DD8B-41E7-9722-C902532DFB63}" type="slidenum">
              <a:rPr lang="en-IN" smtClean="0"/>
              <a:t>11</a:t>
            </a:fld>
            <a:endParaRPr lang="en-IN"/>
          </a:p>
        </p:txBody>
      </p:sp>
    </p:spTree>
    <p:extLst>
      <p:ext uri="{BB962C8B-B14F-4D97-AF65-F5344CB8AC3E}">
        <p14:creationId xmlns:p14="http://schemas.microsoft.com/office/powerpoint/2010/main" val="3872186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E8646F-DD8B-41E7-9722-C902532DFB63}" type="slidenum">
              <a:rPr lang="en-IN" smtClean="0"/>
              <a:t>13</a:t>
            </a:fld>
            <a:endParaRPr lang="en-IN"/>
          </a:p>
        </p:txBody>
      </p:sp>
    </p:spTree>
    <p:extLst>
      <p:ext uri="{BB962C8B-B14F-4D97-AF65-F5344CB8AC3E}">
        <p14:creationId xmlns:p14="http://schemas.microsoft.com/office/powerpoint/2010/main" val="2280111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hyperlink" Target="http://www.oreilly.com/library/view/machine-learning-and/9781491979891/ch04.html" TargetMode="External"/><Relationship Id="rId3" Type="http://schemas.openxmlformats.org/officeDocument/2006/relationships/hyperlink" Target="https://archive.ics.uci.edu/ml/datasets/Phishing+Websites" TargetMode="External"/><Relationship Id="rId7" Type="http://schemas.openxmlformats.org/officeDocument/2006/relationships/hyperlink" Target="https://towardsdatascience.com/phishing-domain-detection-with-ml-5be9c99293e5"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metacompliance.com/blog/5-ways-to-identify-a-phishing-website/" TargetMode="External"/><Relationship Id="rId11" Type="http://schemas.openxmlformats.org/officeDocument/2006/relationships/hyperlink" Target="https://www.irjet.net/archives/V7/i3/IRJET-V7I3115.pdf" TargetMode="External"/><Relationship Id="rId5" Type="http://schemas.openxmlformats.org/officeDocument/2006/relationships/hyperlink" Target="https://link.springer.com/article/10.1007/s12652-019-01311-4" TargetMode="External"/><Relationship Id="rId10" Type="http://schemas.openxmlformats.org/officeDocument/2006/relationships/hyperlink" Target="https://www.mlq.ai/django-machine-learning/" TargetMode="External"/><Relationship Id="rId4" Type="http://schemas.openxmlformats.org/officeDocument/2006/relationships/hyperlink" Target="https://medium.com/intel-software-innovators/detecting-phishing-websites-using-machine-learning-de723bf2f946" TargetMode="External"/><Relationship Id="rId9" Type="http://schemas.openxmlformats.org/officeDocument/2006/relationships/hyperlink" Target="https://zeltser.com/build-malware-analysis-toolki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4204561" y="0"/>
            <a:ext cx="4083439" cy="2720591"/>
          </a:xfrm>
          <a:prstGeom prst="rect">
            <a:avLst/>
          </a:prstGeom>
        </p:spPr>
      </p:pic>
      <p:sp>
        <p:nvSpPr>
          <p:cNvPr id="3" name="TextBox 3"/>
          <p:cNvSpPr txBox="1"/>
          <p:nvPr/>
        </p:nvSpPr>
        <p:spPr>
          <a:xfrm>
            <a:off x="228600" y="1857196"/>
            <a:ext cx="16897530" cy="1509837"/>
          </a:xfrm>
          <a:prstGeom prst="rect">
            <a:avLst/>
          </a:prstGeom>
        </p:spPr>
        <p:txBody>
          <a:bodyPr wrap="square" lIns="0" tIns="0" rIns="0" bIns="0" rtlCol="0" anchor="t">
            <a:spAutoFit/>
          </a:bodyPr>
          <a:lstStyle/>
          <a:p>
            <a:pPr algn="ctr">
              <a:lnSpc>
                <a:spcPts val="12599"/>
              </a:lnSpc>
            </a:pPr>
            <a:r>
              <a:rPr lang="en-US" sz="9000" dirty="0">
                <a:solidFill>
                  <a:srgbClr val="000000"/>
                </a:solidFill>
                <a:latin typeface="Open Sans Extra Bold"/>
              </a:rPr>
              <a:t>Phishing Site Detection</a:t>
            </a:r>
          </a:p>
        </p:txBody>
      </p:sp>
      <p:sp>
        <p:nvSpPr>
          <p:cNvPr id="4" name="TextBox 4"/>
          <p:cNvSpPr txBox="1"/>
          <p:nvPr/>
        </p:nvSpPr>
        <p:spPr>
          <a:xfrm>
            <a:off x="838200" y="3492102"/>
            <a:ext cx="7296329" cy="874278"/>
          </a:xfrm>
          <a:prstGeom prst="rect">
            <a:avLst/>
          </a:prstGeom>
        </p:spPr>
        <p:txBody>
          <a:bodyPr wrap="square" lIns="0" tIns="0" rIns="0" bIns="0" rtlCol="0" anchor="t">
            <a:spAutoFit/>
          </a:bodyPr>
          <a:lstStyle/>
          <a:p>
            <a:pPr algn="ctr">
              <a:lnSpc>
                <a:spcPts val="7280"/>
              </a:lnSpc>
            </a:pPr>
            <a:r>
              <a:rPr lang="en-US" sz="5200" dirty="0">
                <a:solidFill>
                  <a:srgbClr val="000000"/>
                </a:solidFill>
                <a:latin typeface="Open Sans"/>
              </a:rPr>
              <a:t>Batch No: CSI-15</a:t>
            </a:r>
          </a:p>
        </p:txBody>
      </p:sp>
      <p:sp>
        <p:nvSpPr>
          <p:cNvPr id="5" name="TextBox 5"/>
          <p:cNvSpPr txBox="1"/>
          <p:nvPr/>
        </p:nvSpPr>
        <p:spPr>
          <a:xfrm>
            <a:off x="3352800" y="5232165"/>
            <a:ext cx="5181600" cy="2420856"/>
          </a:xfrm>
          <a:prstGeom prst="rect">
            <a:avLst/>
          </a:prstGeom>
        </p:spPr>
        <p:txBody>
          <a:bodyPr wrap="square" lIns="0" tIns="0" rIns="0" bIns="0" rtlCol="0" anchor="t">
            <a:spAutoFit/>
          </a:bodyPr>
          <a:lstStyle/>
          <a:p>
            <a:pPr algn="ctr">
              <a:lnSpc>
                <a:spcPts val="4759"/>
              </a:lnSpc>
            </a:pPr>
            <a:r>
              <a:rPr lang="en-US" sz="3400" dirty="0">
                <a:solidFill>
                  <a:srgbClr val="000000"/>
                </a:solidFill>
                <a:latin typeface="Open Sans Light"/>
              </a:rPr>
              <a:t>Project members:</a:t>
            </a:r>
          </a:p>
          <a:p>
            <a:pPr algn="ctr">
              <a:lnSpc>
                <a:spcPts val="4759"/>
              </a:lnSpc>
            </a:pPr>
            <a:r>
              <a:rPr lang="en-US" sz="3400" dirty="0">
                <a:solidFill>
                  <a:srgbClr val="000000"/>
                </a:solidFill>
                <a:latin typeface="Open Sans Light"/>
              </a:rPr>
              <a:t>Akanksha Agarwal</a:t>
            </a:r>
          </a:p>
          <a:p>
            <a:pPr algn="ctr">
              <a:lnSpc>
                <a:spcPts val="4759"/>
              </a:lnSpc>
            </a:pPr>
            <a:r>
              <a:rPr lang="en-US" sz="3400" dirty="0">
                <a:solidFill>
                  <a:srgbClr val="000000"/>
                </a:solidFill>
                <a:latin typeface="Open Sans Light"/>
              </a:rPr>
              <a:t>Vaishnavi </a:t>
            </a:r>
            <a:r>
              <a:rPr lang="en-US" sz="3400" dirty="0" err="1">
                <a:solidFill>
                  <a:srgbClr val="000000"/>
                </a:solidFill>
                <a:latin typeface="Open Sans Light"/>
              </a:rPr>
              <a:t>BaluReddy</a:t>
            </a:r>
            <a:endParaRPr lang="en-US" sz="3400" dirty="0">
              <a:solidFill>
                <a:srgbClr val="000000"/>
              </a:solidFill>
              <a:latin typeface="Open Sans Light"/>
            </a:endParaRPr>
          </a:p>
          <a:p>
            <a:pPr algn="ctr">
              <a:lnSpc>
                <a:spcPts val="4759"/>
              </a:lnSpc>
            </a:pPr>
            <a:r>
              <a:rPr lang="en-US" sz="3400" dirty="0">
                <a:solidFill>
                  <a:srgbClr val="000000"/>
                </a:solidFill>
                <a:latin typeface="Open Sans Light"/>
              </a:rPr>
              <a:t>Navya Dandu</a:t>
            </a:r>
          </a:p>
        </p:txBody>
      </p:sp>
      <p:sp>
        <p:nvSpPr>
          <p:cNvPr id="6" name="TextBox 6"/>
          <p:cNvSpPr txBox="1"/>
          <p:nvPr/>
        </p:nvSpPr>
        <p:spPr>
          <a:xfrm>
            <a:off x="13453708" y="5523313"/>
            <a:ext cx="2929291" cy="1189749"/>
          </a:xfrm>
          <a:prstGeom prst="rect">
            <a:avLst/>
          </a:prstGeom>
        </p:spPr>
        <p:txBody>
          <a:bodyPr wrap="square" lIns="0" tIns="0" rIns="0" bIns="0" rtlCol="0" anchor="t">
            <a:spAutoFit/>
          </a:bodyPr>
          <a:lstStyle/>
          <a:p>
            <a:pPr algn="ctr">
              <a:lnSpc>
                <a:spcPts val="4759"/>
              </a:lnSpc>
            </a:pPr>
            <a:r>
              <a:rPr lang="en-US" sz="3400" dirty="0">
                <a:solidFill>
                  <a:srgbClr val="000000"/>
                </a:solidFill>
                <a:latin typeface="Open Sans Light"/>
              </a:rPr>
              <a:t>Guided By:</a:t>
            </a:r>
          </a:p>
          <a:p>
            <a:pPr algn="ctr">
              <a:lnSpc>
                <a:spcPts val="4759"/>
              </a:lnSpc>
            </a:pPr>
            <a:r>
              <a:rPr lang="en-US" sz="3400" dirty="0" err="1">
                <a:solidFill>
                  <a:srgbClr val="000000"/>
                </a:solidFill>
                <a:latin typeface="Open Sans Light"/>
              </a:rPr>
              <a:t>Rupak</a:t>
            </a:r>
            <a:r>
              <a:rPr lang="en-US" sz="3400" dirty="0">
                <a:solidFill>
                  <a:srgbClr val="000000"/>
                </a:solidFill>
                <a:latin typeface="Open Sans Light"/>
              </a:rPr>
              <a:t> </a:t>
            </a:r>
            <a:r>
              <a:rPr lang="en-US" sz="3400" dirty="0" err="1">
                <a:solidFill>
                  <a:srgbClr val="000000"/>
                </a:solidFill>
                <a:latin typeface="Open Sans Light"/>
              </a:rPr>
              <a:t>reddy</a:t>
            </a:r>
            <a:endParaRPr lang="en-US" sz="3400" dirty="0">
              <a:solidFill>
                <a:srgbClr val="000000"/>
              </a:solidFill>
              <a:latin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52400" y="27247"/>
            <a:ext cx="4083439" cy="2720591"/>
          </a:xfrm>
          <a:prstGeom prst="rect">
            <a:avLst/>
          </a:prstGeom>
        </p:spPr>
      </p:pic>
      <p:sp>
        <p:nvSpPr>
          <p:cNvPr id="3" name="TextBox 3"/>
          <p:cNvSpPr txBox="1"/>
          <p:nvPr/>
        </p:nvSpPr>
        <p:spPr>
          <a:xfrm>
            <a:off x="6096000" y="839219"/>
            <a:ext cx="7111603" cy="1096645"/>
          </a:xfrm>
          <a:prstGeom prst="rect">
            <a:avLst/>
          </a:prstGeom>
        </p:spPr>
        <p:txBody>
          <a:bodyPr lIns="0" tIns="0" rIns="0" bIns="0" rtlCol="0" anchor="t">
            <a:spAutoFit/>
          </a:bodyPr>
          <a:lstStyle/>
          <a:p>
            <a:pPr algn="ctr">
              <a:lnSpc>
                <a:spcPts val="8960"/>
              </a:lnSpc>
            </a:pPr>
            <a:r>
              <a:rPr lang="en-US" sz="6400" dirty="0">
                <a:solidFill>
                  <a:srgbClr val="000000"/>
                </a:solidFill>
                <a:latin typeface="Times Neue Roman"/>
              </a:rPr>
              <a:t>System Requirements</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a:solidFill>
                  <a:srgbClr val="000000"/>
                </a:solidFill>
                <a:latin typeface="Open Sans Light"/>
              </a:rPr>
              <a:t>www.techionary.info</a:t>
            </a:r>
          </a:p>
        </p:txBody>
      </p:sp>
      <p:sp>
        <p:nvSpPr>
          <p:cNvPr id="7" name="TextBox 6">
            <a:extLst>
              <a:ext uri="{FF2B5EF4-FFF2-40B4-BE49-F238E27FC236}">
                <a16:creationId xmlns:a16="http://schemas.microsoft.com/office/drawing/2014/main" id="{56A48B76-86B3-4A1A-96E9-2F13A4201D15}"/>
              </a:ext>
            </a:extLst>
          </p:cNvPr>
          <p:cNvSpPr txBox="1"/>
          <p:nvPr/>
        </p:nvSpPr>
        <p:spPr>
          <a:xfrm>
            <a:off x="1295400" y="2933700"/>
            <a:ext cx="15316200" cy="6278642"/>
          </a:xfrm>
          <a:prstGeom prst="rect">
            <a:avLst/>
          </a:prstGeom>
          <a:noFill/>
        </p:spPr>
        <p:txBody>
          <a:bodyPr wrap="square" rtlCol="0">
            <a:spAutoFit/>
          </a:bodyPr>
          <a:lstStyle/>
          <a:p>
            <a:pPr marL="685800" indent="-685800">
              <a:buFont typeface="Wingdings" panose="05000000000000000000" pitchFamily="2" charset="2"/>
              <a:buChar char="q"/>
            </a:pPr>
            <a:r>
              <a:rPr lang="en-IN" sz="4800" dirty="0"/>
              <a:t>The detection website consists of a designated space to enter a URL.</a:t>
            </a:r>
          </a:p>
          <a:p>
            <a:pPr marL="685800" indent="-685800">
              <a:buFont typeface="Wingdings" panose="05000000000000000000" pitchFamily="2" charset="2"/>
              <a:buChar char="q"/>
            </a:pPr>
            <a:r>
              <a:rPr lang="en-IN" sz="4800" dirty="0"/>
              <a:t>The user only has to enter the URL and submit it which in turn gives them the response if it’s a phishing website or not.</a:t>
            </a:r>
          </a:p>
          <a:p>
            <a:pPr marL="685800" indent="-685800">
              <a:buFont typeface="Wingdings" panose="05000000000000000000" pitchFamily="2" charset="2"/>
              <a:buChar char="q"/>
            </a:pPr>
            <a:r>
              <a:rPr lang="en-IN" sz="4800" dirty="0"/>
              <a:t>For the application to be easily accessible by anybody, the user only needs to have an internet connection and a URL to be tested</a:t>
            </a:r>
            <a:r>
              <a:rPr lang="en-IN" dirty="0"/>
              <a:t>.</a:t>
            </a:r>
            <a:endParaRPr lang="en-IN" sz="1050"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0" y="0"/>
            <a:ext cx="4083439" cy="2720591"/>
          </a:xfrm>
          <a:prstGeom prst="rect">
            <a:avLst/>
          </a:prstGeom>
        </p:spPr>
      </p:pic>
      <p:sp>
        <p:nvSpPr>
          <p:cNvPr id="3" name="TextBox 3"/>
          <p:cNvSpPr txBox="1"/>
          <p:nvPr/>
        </p:nvSpPr>
        <p:spPr>
          <a:xfrm>
            <a:off x="6858000" y="646128"/>
            <a:ext cx="4083439" cy="1072794"/>
          </a:xfrm>
          <a:prstGeom prst="rect">
            <a:avLst/>
          </a:prstGeom>
        </p:spPr>
        <p:txBody>
          <a:bodyPr wrap="square" lIns="0" tIns="0" rIns="0" bIns="0" rtlCol="0" anchor="t">
            <a:spAutoFit/>
          </a:bodyPr>
          <a:lstStyle/>
          <a:p>
            <a:pPr algn="ctr">
              <a:lnSpc>
                <a:spcPts val="8960"/>
              </a:lnSpc>
            </a:pPr>
            <a:r>
              <a:rPr lang="en-US" sz="6400" dirty="0">
                <a:solidFill>
                  <a:srgbClr val="000000"/>
                </a:solidFill>
                <a:latin typeface="Times Neue Roman"/>
              </a:rPr>
              <a:t>Advantages</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a:solidFill>
                  <a:srgbClr val="000000"/>
                </a:solidFill>
                <a:latin typeface="Open Sans Light"/>
              </a:rPr>
              <a:t>www.techionary.info</a:t>
            </a:r>
          </a:p>
        </p:txBody>
      </p:sp>
      <p:sp>
        <p:nvSpPr>
          <p:cNvPr id="7" name="TextBox 6">
            <a:extLst>
              <a:ext uri="{FF2B5EF4-FFF2-40B4-BE49-F238E27FC236}">
                <a16:creationId xmlns:a16="http://schemas.microsoft.com/office/drawing/2014/main" id="{35B93D29-4AAA-4DC2-A17F-C4DF56A50273}"/>
              </a:ext>
            </a:extLst>
          </p:cNvPr>
          <p:cNvSpPr txBox="1"/>
          <p:nvPr/>
        </p:nvSpPr>
        <p:spPr>
          <a:xfrm>
            <a:off x="1676400" y="2420408"/>
            <a:ext cx="15621000" cy="6370975"/>
          </a:xfrm>
          <a:prstGeom prst="rect">
            <a:avLst/>
          </a:prstGeom>
          <a:noFill/>
        </p:spPr>
        <p:txBody>
          <a:bodyPr wrap="square" rtlCol="0">
            <a:spAutoFit/>
          </a:bodyPr>
          <a:lstStyle/>
          <a:p>
            <a:pPr marL="457200" indent="-457200">
              <a:buFont typeface="Wingdings" panose="05000000000000000000" pitchFamily="2" charset="2"/>
              <a:buChar char="q"/>
            </a:pPr>
            <a:r>
              <a:rPr lang="en-US" sz="3800" b="0" i="0" dirty="0">
                <a:solidFill>
                  <a:srgbClr val="222222"/>
                </a:solidFill>
                <a:effectLst/>
                <a:latin typeface="Arial" panose="020B0604020202020204" pitchFamily="34" charset="0"/>
                <a:cs typeface="Arial" panose="020B0604020202020204" pitchFamily="34" charset="0"/>
              </a:rPr>
              <a:t>The first and foremost benefit of phishing simulation is the decreased security risks to </a:t>
            </a:r>
            <a:r>
              <a:rPr lang="en-US" sz="3800" dirty="0">
                <a:solidFill>
                  <a:srgbClr val="222222"/>
                </a:solidFill>
                <a:latin typeface="Arial" panose="020B0604020202020204" pitchFamily="34" charset="0"/>
                <a:cs typeface="Arial" panose="020B0604020202020204" pitchFamily="34" charset="0"/>
              </a:rPr>
              <a:t>the system, organization </a:t>
            </a:r>
            <a:r>
              <a:rPr lang="en-US" sz="3800" b="0" i="0" dirty="0">
                <a:solidFill>
                  <a:srgbClr val="222222"/>
                </a:solidFill>
                <a:effectLst/>
                <a:latin typeface="Arial" panose="020B0604020202020204" pitchFamily="34" charset="0"/>
                <a:cs typeface="Arial" panose="020B0604020202020204" pitchFamily="34" charset="0"/>
              </a:rPr>
              <a:t>due to social engineering attacks involving human manipulation and deception.</a:t>
            </a:r>
          </a:p>
          <a:p>
            <a:pPr marL="457200" indent="-457200">
              <a:buFont typeface="Wingdings" panose="05000000000000000000" pitchFamily="2" charset="2"/>
              <a:buChar char="q"/>
            </a:pPr>
            <a:r>
              <a:rPr lang="en-US" sz="3800" dirty="0">
                <a:solidFill>
                  <a:srgbClr val="222222"/>
                </a:solidFill>
                <a:latin typeface="Arial" panose="020B0604020202020204" pitchFamily="34" charset="0"/>
                <a:cs typeface="Arial" panose="020B0604020202020204" pitchFamily="34" charset="0"/>
              </a:rPr>
              <a:t>T</a:t>
            </a:r>
            <a:r>
              <a:rPr lang="en-US" sz="3800" b="0" i="0" dirty="0">
                <a:solidFill>
                  <a:srgbClr val="222222"/>
                </a:solidFill>
                <a:effectLst/>
                <a:latin typeface="Arial" panose="020B0604020202020204" pitchFamily="34" charset="0"/>
                <a:cs typeface="Arial" panose="020B0604020202020204" pitchFamily="34" charset="0"/>
              </a:rPr>
              <a:t>he purpose of which is to mimic a legitimate website such as online banking, e-commerce or social networking website in order to obtain sensitive data such as user-names, passwords, financial and health-related information from potential victims.</a:t>
            </a:r>
          </a:p>
          <a:p>
            <a:pPr marL="457200" indent="-457200">
              <a:buFont typeface="Wingdings" panose="05000000000000000000" pitchFamily="2" charset="2"/>
              <a:buChar char="q"/>
            </a:pPr>
            <a:r>
              <a:rPr lang="en-US" sz="3800" b="0" i="0" dirty="0">
                <a:effectLst/>
                <a:latin typeface="Arial" panose="020B0604020202020204" pitchFamily="34" charset="0"/>
                <a:cs typeface="Arial" panose="020B0604020202020204" pitchFamily="34" charset="0"/>
              </a:rPr>
              <a:t>According to a trusted source, 79% of phishing attacks are   blocked by URL verification.</a:t>
            </a:r>
          </a:p>
          <a:p>
            <a:pPr marL="457200" indent="-457200">
              <a:buFont typeface="Wingdings" panose="05000000000000000000" pitchFamily="2" charset="2"/>
              <a:buChar char="q"/>
            </a:pPr>
            <a:r>
              <a:rPr lang="en-US" sz="3800" b="0" i="0" dirty="0">
                <a:effectLst/>
                <a:latin typeface="Arial" panose="020B0604020202020204" pitchFamily="34" charset="0"/>
                <a:cs typeface="Arial" panose="020B0604020202020204" pitchFamily="34" charset="0"/>
              </a:rPr>
              <a:t>Open ID decreases the detection times of phishing attacks.</a:t>
            </a:r>
            <a:endParaRPr lang="en-US" sz="3800" dirty="0">
              <a:latin typeface="Arial" panose="020B0604020202020204" pitchFamily="34" charset="0"/>
              <a:cs typeface="Arial" panose="020B0604020202020204" pitchFamily="34" charset="0"/>
            </a:endParaRPr>
          </a:p>
          <a:p>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D8B91-BDD7-43F3-8478-A570D2C10804}"/>
              </a:ext>
            </a:extLst>
          </p:cNvPr>
          <p:cNvSpPr>
            <a:spLocks noGrp="1"/>
          </p:cNvSpPr>
          <p:nvPr>
            <p:ph type="title"/>
          </p:nvPr>
        </p:nvSpPr>
        <p:spPr>
          <a:xfrm>
            <a:off x="6927" y="1028700"/>
            <a:ext cx="15316200" cy="1143000"/>
          </a:xfrm>
        </p:spPr>
        <p:txBody>
          <a:bodyPr>
            <a:normAutofit/>
          </a:bodyPr>
          <a:lstStyle/>
          <a:p>
            <a:r>
              <a:rPr lang="en-IN" sz="4400" dirty="0"/>
              <a:t> 1. Datasets of legitimate websites and phished websites are taken</a:t>
            </a:r>
            <a:endParaRPr lang="en-IN" dirty="0"/>
          </a:p>
        </p:txBody>
      </p:sp>
      <p:sp>
        <p:nvSpPr>
          <p:cNvPr id="3" name="TextBox 3">
            <a:extLst>
              <a:ext uri="{FF2B5EF4-FFF2-40B4-BE49-F238E27FC236}">
                <a16:creationId xmlns:a16="http://schemas.microsoft.com/office/drawing/2014/main" id="{B7549FB7-98D2-4CF6-BCE8-E0256996A831}"/>
              </a:ext>
            </a:extLst>
          </p:cNvPr>
          <p:cNvSpPr txBox="1"/>
          <p:nvPr/>
        </p:nvSpPr>
        <p:spPr>
          <a:xfrm>
            <a:off x="6570404" y="-110837"/>
            <a:ext cx="5147191" cy="1096645"/>
          </a:xfrm>
          <a:prstGeom prst="rect">
            <a:avLst/>
          </a:prstGeom>
        </p:spPr>
        <p:txBody>
          <a:bodyPr lIns="0" tIns="0" rIns="0" bIns="0" rtlCol="0" anchor="t">
            <a:spAutoFit/>
          </a:bodyPr>
          <a:lstStyle/>
          <a:p>
            <a:pPr algn="ctr">
              <a:lnSpc>
                <a:spcPts val="8960"/>
              </a:lnSpc>
            </a:pPr>
            <a:r>
              <a:rPr lang="en-US" sz="6400" dirty="0">
                <a:solidFill>
                  <a:srgbClr val="000000"/>
                </a:solidFill>
                <a:latin typeface="Times Neue Roman"/>
              </a:rPr>
              <a:t>Implementation</a:t>
            </a:r>
          </a:p>
        </p:txBody>
      </p:sp>
      <p:pic>
        <p:nvPicPr>
          <p:cNvPr id="7" name="Picture 2">
            <a:extLst>
              <a:ext uri="{FF2B5EF4-FFF2-40B4-BE49-F238E27FC236}">
                <a16:creationId xmlns:a16="http://schemas.microsoft.com/office/drawing/2014/main" id="{2D4DE2BB-E366-4FDF-8BAF-4F8697726A7D}"/>
              </a:ext>
            </a:extLst>
          </p:cNvPr>
          <p:cNvPicPr>
            <a:picLocks noChangeAspect="1"/>
          </p:cNvPicPr>
          <p:nvPr/>
        </p:nvPicPr>
        <p:blipFill>
          <a:blip r:embed="rId2"/>
          <a:srcRect/>
          <a:stretch>
            <a:fillRect/>
          </a:stretch>
        </p:blipFill>
        <p:spPr>
          <a:xfrm>
            <a:off x="-159327" y="-481298"/>
            <a:ext cx="3124200" cy="2081498"/>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0D6A2B5A-A4E0-4D5F-9068-CB30A0C9A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7430" y="2095500"/>
            <a:ext cx="13471951" cy="7848600"/>
          </a:xfrm>
          <a:prstGeom prst="rect">
            <a:avLst/>
          </a:prstGeom>
        </p:spPr>
      </p:pic>
    </p:spTree>
    <p:extLst>
      <p:ext uri="{BB962C8B-B14F-4D97-AF65-F5344CB8AC3E}">
        <p14:creationId xmlns:p14="http://schemas.microsoft.com/office/powerpoint/2010/main" val="2299262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a:solidFill>
                  <a:srgbClr val="000000"/>
                </a:solidFill>
                <a:latin typeface="Open Sans Light"/>
              </a:rPr>
              <a:t>www.techionary.info</a:t>
            </a:r>
          </a:p>
        </p:txBody>
      </p:sp>
      <p:sp>
        <p:nvSpPr>
          <p:cNvPr id="6" name="TextBox 5">
            <a:extLst>
              <a:ext uri="{FF2B5EF4-FFF2-40B4-BE49-F238E27FC236}">
                <a16:creationId xmlns:a16="http://schemas.microsoft.com/office/drawing/2014/main" id="{D14CABE7-7910-4701-BC35-844E631BA53A}"/>
              </a:ext>
            </a:extLst>
          </p:cNvPr>
          <p:cNvSpPr txBox="1"/>
          <p:nvPr/>
        </p:nvSpPr>
        <p:spPr>
          <a:xfrm>
            <a:off x="-13855" y="483977"/>
            <a:ext cx="13335000" cy="769441"/>
          </a:xfrm>
          <a:prstGeom prst="rect">
            <a:avLst/>
          </a:prstGeom>
          <a:noFill/>
        </p:spPr>
        <p:txBody>
          <a:bodyPr wrap="square" rtlCol="0">
            <a:spAutoFit/>
          </a:bodyPr>
          <a:lstStyle/>
          <a:p>
            <a:r>
              <a:rPr lang="en-IN" sz="4400" dirty="0"/>
              <a:t>2.  Developing a Machine Learning Model</a:t>
            </a:r>
          </a:p>
        </p:txBody>
      </p:sp>
      <p:pic>
        <p:nvPicPr>
          <p:cNvPr id="3" name="Picture 2" descr="A screenshot of a social media post&#10;&#10;Description automatically generated">
            <a:extLst>
              <a:ext uri="{FF2B5EF4-FFF2-40B4-BE49-F238E27FC236}">
                <a16:creationId xmlns:a16="http://schemas.microsoft.com/office/drawing/2014/main" id="{4E3667F2-B018-42AA-8A43-C37588FAB1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428231"/>
            <a:ext cx="16230600" cy="857236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D55D63-6B35-4D01-BB1E-CAFBFEB24CA8}"/>
              </a:ext>
            </a:extLst>
          </p:cNvPr>
          <p:cNvSpPr txBox="1"/>
          <p:nvPr/>
        </p:nvSpPr>
        <p:spPr>
          <a:xfrm>
            <a:off x="304800" y="0"/>
            <a:ext cx="16383000" cy="769441"/>
          </a:xfrm>
          <a:prstGeom prst="rect">
            <a:avLst/>
          </a:prstGeom>
          <a:noFill/>
        </p:spPr>
        <p:txBody>
          <a:bodyPr wrap="square" rtlCol="0">
            <a:spAutoFit/>
          </a:bodyPr>
          <a:lstStyle/>
          <a:p>
            <a:r>
              <a:rPr lang="en-IN" sz="4400" dirty="0"/>
              <a:t> 3.   Feature selection is applied to datasets.</a:t>
            </a:r>
          </a:p>
        </p:txBody>
      </p:sp>
      <p:pic>
        <p:nvPicPr>
          <p:cNvPr id="5" name="Picture 4">
            <a:extLst>
              <a:ext uri="{FF2B5EF4-FFF2-40B4-BE49-F238E27FC236}">
                <a16:creationId xmlns:a16="http://schemas.microsoft.com/office/drawing/2014/main" id="{8090E861-538A-4A52-AA77-481097CC1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028700"/>
            <a:ext cx="17221200" cy="9115065"/>
          </a:xfrm>
          <a:prstGeom prst="rect">
            <a:avLst/>
          </a:prstGeom>
        </p:spPr>
      </p:pic>
    </p:spTree>
    <p:extLst>
      <p:ext uri="{BB962C8B-B14F-4D97-AF65-F5344CB8AC3E}">
        <p14:creationId xmlns:p14="http://schemas.microsoft.com/office/powerpoint/2010/main" val="123660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9598DD-C6B5-4871-B05B-AD8602051FA5}"/>
              </a:ext>
            </a:extLst>
          </p:cNvPr>
          <p:cNvPicPr>
            <a:picLocks noChangeAspect="1"/>
          </p:cNvPicPr>
          <p:nvPr/>
        </p:nvPicPr>
        <p:blipFill>
          <a:blip r:embed="rId2"/>
          <a:stretch>
            <a:fillRect/>
          </a:stretch>
        </p:blipFill>
        <p:spPr>
          <a:xfrm>
            <a:off x="-38142" y="209550"/>
            <a:ext cx="18288042" cy="9867900"/>
          </a:xfrm>
          <a:prstGeom prst="rect">
            <a:avLst/>
          </a:prstGeom>
        </p:spPr>
      </p:pic>
    </p:spTree>
    <p:extLst>
      <p:ext uri="{BB962C8B-B14F-4D97-AF65-F5344CB8AC3E}">
        <p14:creationId xmlns:p14="http://schemas.microsoft.com/office/powerpoint/2010/main" val="3150784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6C031-32EB-41A2-8DF9-B4C2DCB376AE}"/>
              </a:ext>
            </a:extLst>
          </p:cNvPr>
          <p:cNvSpPr>
            <a:spLocks noGrp="1"/>
          </p:cNvSpPr>
          <p:nvPr>
            <p:ph type="title"/>
          </p:nvPr>
        </p:nvSpPr>
        <p:spPr>
          <a:xfrm>
            <a:off x="990600" y="346364"/>
            <a:ext cx="17145000" cy="723900"/>
          </a:xfrm>
        </p:spPr>
        <p:txBody>
          <a:bodyPr>
            <a:normAutofit fontScale="90000"/>
          </a:bodyPr>
          <a:lstStyle/>
          <a:p>
            <a:r>
              <a:rPr lang="en-IN" dirty="0"/>
              <a:t>4. The machine learning model is trained with Support Vector Machine classifier.</a:t>
            </a:r>
          </a:p>
        </p:txBody>
      </p:sp>
      <p:pic>
        <p:nvPicPr>
          <p:cNvPr id="4" name="Picture 3" descr="A screenshot of a social media post&#10;&#10;Description automatically generated">
            <a:extLst>
              <a:ext uri="{FF2B5EF4-FFF2-40B4-BE49-F238E27FC236}">
                <a16:creationId xmlns:a16="http://schemas.microsoft.com/office/drawing/2014/main" id="{1EE87404-23E6-414C-AA08-4AD8839E61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139536"/>
            <a:ext cx="16764000" cy="8801100"/>
          </a:xfrm>
          <a:prstGeom prst="rect">
            <a:avLst/>
          </a:prstGeom>
        </p:spPr>
      </p:pic>
    </p:spTree>
    <p:extLst>
      <p:ext uri="{BB962C8B-B14F-4D97-AF65-F5344CB8AC3E}">
        <p14:creationId xmlns:p14="http://schemas.microsoft.com/office/powerpoint/2010/main" val="2534645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F06D-779C-44E3-8D33-255AB6BDCD23}"/>
              </a:ext>
            </a:extLst>
          </p:cNvPr>
          <p:cNvSpPr>
            <a:spLocks noGrp="1"/>
          </p:cNvSpPr>
          <p:nvPr>
            <p:ph type="title"/>
          </p:nvPr>
        </p:nvSpPr>
        <p:spPr>
          <a:xfrm>
            <a:off x="1295400" y="190500"/>
            <a:ext cx="15011400" cy="687509"/>
          </a:xfrm>
        </p:spPr>
        <p:txBody>
          <a:bodyPr>
            <a:normAutofit fontScale="90000"/>
          </a:bodyPr>
          <a:lstStyle/>
          <a:p>
            <a:r>
              <a:rPr lang="en-IN" dirty="0"/>
              <a:t>5. Storing this in prediction label to show the accuracy for all ML models</a:t>
            </a:r>
          </a:p>
        </p:txBody>
      </p:sp>
      <p:pic>
        <p:nvPicPr>
          <p:cNvPr id="5" name="Picture 4" descr="A screenshot of a cell phone&#10;&#10;Description automatically generated">
            <a:extLst>
              <a:ext uri="{FF2B5EF4-FFF2-40B4-BE49-F238E27FC236}">
                <a16:creationId xmlns:a16="http://schemas.microsoft.com/office/drawing/2014/main" id="{5D19E946-00E1-4759-8CA9-ADCBDD0148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959" y="994228"/>
            <a:ext cx="14288282" cy="9067801"/>
          </a:xfrm>
          <a:prstGeom prst="rect">
            <a:avLst/>
          </a:prstGeom>
        </p:spPr>
      </p:pic>
    </p:spTree>
    <p:extLst>
      <p:ext uri="{BB962C8B-B14F-4D97-AF65-F5344CB8AC3E}">
        <p14:creationId xmlns:p14="http://schemas.microsoft.com/office/powerpoint/2010/main" val="1603455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34C3D-F21E-4F7C-A609-1B8C2AD4AD16}"/>
              </a:ext>
            </a:extLst>
          </p:cNvPr>
          <p:cNvSpPr>
            <a:spLocks noGrp="1"/>
          </p:cNvSpPr>
          <p:nvPr>
            <p:ph type="title"/>
          </p:nvPr>
        </p:nvSpPr>
        <p:spPr>
          <a:xfrm>
            <a:off x="228600" y="0"/>
            <a:ext cx="6934200" cy="863809"/>
          </a:xfrm>
        </p:spPr>
        <p:txBody>
          <a:bodyPr>
            <a:normAutofit/>
          </a:bodyPr>
          <a:lstStyle/>
          <a:p>
            <a:r>
              <a:rPr lang="en-IN" dirty="0"/>
              <a:t>6.  Saving the model</a:t>
            </a:r>
          </a:p>
        </p:txBody>
      </p:sp>
      <p:pic>
        <p:nvPicPr>
          <p:cNvPr id="5" name="Picture 4" descr="A screenshot of a cell phone&#10;&#10;Description automatically generated">
            <a:extLst>
              <a:ext uri="{FF2B5EF4-FFF2-40B4-BE49-F238E27FC236}">
                <a16:creationId xmlns:a16="http://schemas.microsoft.com/office/drawing/2014/main" id="{3CE52240-0BE3-4294-9755-190FEA07D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723900"/>
            <a:ext cx="14707409" cy="9232692"/>
          </a:xfrm>
          <a:prstGeom prst="rect">
            <a:avLst/>
          </a:prstGeom>
        </p:spPr>
      </p:pic>
    </p:spTree>
    <p:extLst>
      <p:ext uri="{BB962C8B-B14F-4D97-AF65-F5344CB8AC3E}">
        <p14:creationId xmlns:p14="http://schemas.microsoft.com/office/powerpoint/2010/main" val="1913880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8037645" y="219075"/>
            <a:ext cx="2596872" cy="1096645"/>
          </a:xfrm>
          <a:prstGeom prst="rect">
            <a:avLst/>
          </a:prstGeom>
        </p:spPr>
        <p:txBody>
          <a:bodyPr lIns="0" tIns="0" rIns="0" bIns="0" rtlCol="0" anchor="t">
            <a:spAutoFit/>
          </a:bodyPr>
          <a:lstStyle/>
          <a:p>
            <a:pPr algn="ctr">
              <a:lnSpc>
                <a:spcPts val="8960"/>
              </a:lnSpc>
            </a:pPr>
            <a:r>
              <a:rPr lang="en-US" sz="6400" dirty="0">
                <a:solidFill>
                  <a:srgbClr val="000000"/>
                </a:solidFill>
                <a:latin typeface="Times Neue Roman"/>
              </a:rPr>
              <a:t>Results </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a:solidFill>
                  <a:srgbClr val="000000"/>
                </a:solidFill>
                <a:latin typeface="Open Sans Light"/>
              </a:rPr>
              <a:t>www.techionary.info</a:t>
            </a:r>
          </a:p>
        </p:txBody>
      </p:sp>
      <p:pic>
        <p:nvPicPr>
          <p:cNvPr id="8" name="Picture 7">
            <a:extLst>
              <a:ext uri="{FF2B5EF4-FFF2-40B4-BE49-F238E27FC236}">
                <a16:creationId xmlns:a16="http://schemas.microsoft.com/office/drawing/2014/main" id="{BDA53900-7335-4150-90E8-7D0A120E2CDC}"/>
              </a:ext>
            </a:extLst>
          </p:cNvPr>
          <p:cNvPicPr>
            <a:picLocks noChangeAspect="1"/>
          </p:cNvPicPr>
          <p:nvPr/>
        </p:nvPicPr>
        <p:blipFill>
          <a:blip r:embed="rId3"/>
          <a:stretch>
            <a:fillRect/>
          </a:stretch>
        </p:blipFill>
        <p:spPr>
          <a:xfrm>
            <a:off x="1219200" y="3246277"/>
            <a:ext cx="15350877" cy="6172025"/>
          </a:xfrm>
          <a:prstGeom prst="rect">
            <a:avLst/>
          </a:prstGeom>
        </p:spPr>
      </p:pic>
      <p:sp>
        <p:nvSpPr>
          <p:cNvPr id="5" name="TextBox 4">
            <a:extLst>
              <a:ext uri="{FF2B5EF4-FFF2-40B4-BE49-F238E27FC236}">
                <a16:creationId xmlns:a16="http://schemas.microsoft.com/office/drawing/2014/main" id="{7AD0690A-8D16-43A0-8644-D60A385B3BE9}"/>
              </a:ext>
            </a:extLst>
          </p:cNvPr>
          <p:cNvSpPr txBox="1"/>
          <p:nvPr/>
        </p:nvSpPr>
        <p:spPr>
          <a:xfrm>
            <a:off x="470825" y="1841406"/>
            <a:ext cx="17413281" cy="1077218"/>
          </a:xfrm>
          <a:prstGeom prst="rect">
            <a:avLst/>
          </a:prstGeom>
          <a:noFill/>
        </p:spPr>
        <p:txBody>
          <a:bodyPr wrap="square" rtlCol="0">
            <a:spAutoFit/>
          </a:bodyPr>
          <a:lstStyle/>
          <a:p>
            <a:r>
              <a:rPr lang="en-IN" sz="3200" dirty="0"/>
              <a:t>This is the final result in the browser after running the server where the user needs to give the input as a URL.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7654085" y="550671"/>
            <a:ext cx="3363992" cy="1096645"/>
          </a:xfrm>
          <a:prstGeom prst="rect">
            <a:avLst/>
          </a:prstGeom>
        </p:spPr>
        <p:txBody>
          <a:bodyPr lIns="0" tIns="0" rIns="0" bIns="0" rtlCol="0" anchor="t">
            <a:spAutoFit/>
          </a:bodyPr>
          <a:lstStyle/>
          <a:p>
            <a:pPr algn="ctr">
              <a:lnSpc>
                <a:spcPts val="8960"/>
              </a:lnSpc>
            </a:pPr>
            <a:r>
              <a:rPr lang="en-US" sz="6400">
                <a:solidFill>
                  <a:srgbClr val="000000"/>
                </a:solidFill>
                <a:latin typeface="Times Neue Roman"/>
              </a:rPr>
              <a:t>Slide Map</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a:solidFill>
                  <a:srgbClr val="000000"/>
                </a:solidFill>
                <a:latin typeface="Open Sans Light"/>
              </a:rPr>
              <a:t>www.techionary.info</a:t>
            </a:r>
          </a:p>
        </p:txBody>
      </p:sp>
      <p:sp>
        <p:nvSpPr>
          <p:cNvPr id="5" name="TextBox 4">
            <a:extLst>
              <a:ext uri="{FF2B5EF4-FFF2-40B4-BE49-F238E27FC236}">
                <a16:creationId xmlns:a16="http://schemas.microsoft.com/office/drawing/2014/main" id="{D5FC5790-C6EB-49A2-8DC2-1F5B790681F8}"/>
              </a:ext>
            </a:extLst>
          </p:cNvPr>
          <p:cNvSpPr txBox="1"/>
          <p:nvPr/>
        </p:nvSpPr>
        <p:spPr>
          <a:xfrm>
            <a:off x="3200400" y="1906073"/>
            <a:ext cx="12954000" cy="8094524"/>
          </a:xfrm>
          <a:prstGeom prst="rect">
            <a:avLst/>
          </a:prstGeom>
          <a:noFill/>
        </p:spPr>
        <p:txBody>
          <a:bodyPr wrap="square" rtlCol="0">
            <a:spAutoFit/>
          </a:bodyPr>
          <a:lstStyle/>
          <a:p>
            <a:pPr marL="571500" indent="-571500">
              <a:buFont typeface="Wingdings" panose="05000000000000000000" pitchFamily="2" charset="2"/>
              <a:buChar char="v"/>
            </a:pPr>
            <a:r>
              <a:rPr lang="en-IN" sz="4000" dirty="0"/>
              <a:t>Abstract </a:t>
            </a:r>
          </a:p>
          <a:p>
            <a:pPr marL="571500" indent="-571500">
              <a:buFont typeface="Wingdings" panose="05000000000000000000" pitchFamily="2" charset="2"/>
              <a:buChar char="v"/>
            </a:pPr>
            <a:r>
              <a:rPr lang="en-IN" sz="4000" dirty="0"/>
              <a:t>Terminology Used</a:t>
            </a:r>
          </a:p>
          <a:p>
            <a:pPr marL="571500" indent="-571500">
              <a:buFont typeface="Wingdings" panose="05000000000000000000" pitchFamily="2" charset="2"/>
              <a:buChar char="v"/>
            </a:pPr>
            <a:r>
              <a:rPr lang="en-IN" sz="4000" dirty="0"/>
              <a:t>Existing System</a:t>
            </a:r>
          </a:p>
          <a:p>
            <a:pPr marL="571500" indent="-571500">
              <a:buFont typeface="Wingdings" panose="05000000000000000000" pitchFamily="2" charset="2"/>
              <a:buChar char="v"/>
            </a:pPr>
            <a:r>
              <a:rPr lang="en-IN" sz="4000" dirty="0"/>
              <a:t>Block Diagram</a:t>
            </a:r>
          </a:p>
          <a:p>
            <a:pPr marL="571500" indent="-571500">
              <a:buFont typeface="Wingdings" panose="05000000000000000000" pitchFamily="2" charset="2"/>
              <a:buChar char="v"/>
            </a:pPr>
            <a:r>
              <a:rPr lang="en-IN" sz="4000" dirty="0"/>
              <a:t>Proposed System</a:t>
            </a:r>
          </a:p>
          <a:p>
            <a:pPr marL="571500" indent="-571500">
              <a:buFont typeface="Wingdings" panose="05000000000000000000" pitchFamily="2" charset="2"/>
              <a:buChar char="v"/>
            </a:pPr>
            <a:r>
              <a:rPr lang="en-IN" sz="4000" dirty="0"/>
              <a:t>System Architecture</a:t>
            </a:r>
          </a:p>
          <a:p>
            <a:pPr marL="571500" indent="-571500">
              <a:buFont typeface="Wingdings" panose="05000000000000000000" pitchFamily="2" charset="2"/>
              <a:buChar char="v"/>
            </a:pPr>
            <a:r>
              <a:rPr lang="en-IN" sz="4000" dirty="0"/>
              <a:t>Project Description</a:t>
            </a:r>
          </a:p>
          <a:p>
            <a:pPr marL="571500" indent="-571500">
              <a:buFont typeface="Wingdings" panose="05000000000000000000" pitchFamily="2" charset="2"/>
              <a:buChar char="v"/>
            </a:pPr>
            <a:r>
              <a:rPr lang="en-IN" sz="4000" dirty="0"/>
              <a:t>System Requirements</a:t>
            </a:r>
          </a:p>
          <a:p>
            <a:pPr marL="571500" indent="-571500">
              <a:buFont typeface="Wingdings" panose="05000000000000000000" pitchFamily="2" charset="2"/>
              <a:buChar char="v"/>
            </a:pPr>
            <a:r>
              <a:rPr lang="en-IN" sz="4000" dirty="0"/>
              <a:t>Advantages</a:t>
            </a:r>
          </a:p>
          <a:p>
            <a:pPr marL="571500" indent="-571500">
              <a:buFont typeface="Wingdings" panose="05000000000000000000" pitchFamily="2" charset="2"/>
              <a:buChar char="v"/>
            </a:pPr>
            <a:r>
              <a:rPr lang="en-IN" sz="4000" dirty="0"/>
              <a:t>Implementation</a:t>
            </a:r>
          </a:p>
          <a:p>
            <a:pPr marL="571500" indent="-571500">
              <a:buFont typeface="Wingdings" panose="05000000000000000000" pitchFamily="2" charset="2"/>
              <a:buChar char="v"/>
            </a:pPr>
            <a:r>
              <a:rPr lang="en-IN" sz="4000" dirty="0"/>
              <a:t>Results</a:t>
            </a:r>
          </a:p>
          <a:p>
            <a:pPr marL="571500" indent="-571500">
              <a:buFont typeface="Wingdings" panose="05000000000000000000" pitchFamily="2" charset="2"/>
              <a:buChar char="v"/>
            </a:pPr>
            <a:r>
              <a:rPr lang="en-IN" sz="4000" dirty="0"/>
              <a:t>Conclusion</a:t>
            </a:r>
          </a:p>
          <a:p>
            <a:pPr marL="571500" indent="-571500">
              <a:buFont typeface="Wingdings" panose="05000000000000000000" pitchFamily="2" charset="2"/>
              <a:buChar char="v"/>
            </a:pPr>
            <a:r>
              <a:rPr lang="en-IN" sz="4000" dirty="0"/>
              <a:t> 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757607-7899-41E5-98AE-2388D9F9E8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277" y="2223984"/>
            <a:ext cx="16299445" cy="78586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EB9D8D12-07DA-47A0-8217-427FFFD7A08B}"/>
              </a:ext>
            </a:extLst>
          </p:cNvPr>
          <p:cNvSpPr txBox="1"/>
          <p:nvPr/>
        </p:nvSpPr>
        <p:spPr>
          <a:xfrm>
            <a:off x="1295400" y="495300"/>
            <a:ext cx="15087600" cy="1323439"/>
          </a:xfrm>
          <a:prstGeom prst="rect">
            <a:avLst/>
          </a:prstGeom>
          <a:noFill/>
        </p:spPr>
        <p:txBody>
          <a:bodyPr wrap="square" rtlCol="0">
            <a:spAutoFit/>
          </a:bodyPr>
          <a:lstStyle/>
          <a:p>
            <a:r>
              <a:rPr lang="en-IN" sz="4000" dirty="0"/>
              <a:t>After you enter submit, it is redirected to result page and displays whether the given site is phished or a genuine one.</a:t>
            </a:r>
          </a:p>
        </p:txBody>
      </p:sp>
    </p:spTree>
    <p:extLst>
      <p:ext uri="{BB962C8B-B14F-4D97-AF65-F5344CB8AC3E}">
        <p14:creationId xmlns:p14="http://schemas.microsoft.com/office/powerpoint/2010/main" val="755241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7620000" y="811972"/>
            <a:ext cx="3702963" cy="1096645"/>
          </a:xfrm>
          <a:prstGeom prst="rect">
            <a:avLst/>
          </a:prstGeom>
        </p:spPr>
        <p:txBody>
          <a:bodyPr lIns="0" tIns="0" rIns="0" bIns="0" rtlCol="0" anchor="t">
            <a:spAutoFit/>
          </a:bodyPr>
          <a:lstStyle/>
          <a:p>
            <a:pPr algn="ctr">
              <a:lnSpc>
                <a:spcPts val="8960"/>
              </a:lnSpc>
            </a:pPr>
            <a:r>
              <a:rPr lang="en-US" sz="6400" dirty="0">
                <a:solidFill>
                  <a:srgbClr val="000000"/>
                </a:solidFill>
                <a:latin typeface="Times Neue Roman"/>
              </a:rPr>
              <a:t>Conclusion</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a:solidFill>
                  <a:srgbClr val="000000"/>
                </a:solidFill>
                <a:latin typeface="Open Sans Light"/>
              </a:rPr>
              <a:t>www.techionary.info</a:t>
            </a:r>
          </a:p>
        </p:txBody>
      </p:sp>
      <p:sp>
        <p:nvSpPr>
          <p:cNvPr id="5" name="TextBox 4">
            <a:extLst>
              <a:ext uri="{FF2B5EF4-FFF2-40B4-BE49-F238E27FC236}">
                <a16:creationId xmlns:a16="http://schemas.microsoft.com/office/drawing/2014/main" id="{A29EF384-3629-426B-9A13-A966799091B6}"/>
              </a:ext>
            </a:extLst>
          </p:cNvPr>
          <p:cNvSpPr txBox="1"/>
          <p:nvPr/>
        </p:nvSpPr>
        <p:spPr>
          <a:xfrm>
            <a:off x="1905000" y="2933700"/>
            <a:ext cx="14478000" cy="5509200"/>
          </a:xfrm>
          <a:prstGeom prst="rect">
            <a:avLst/>
          </a:prstGeom>
          <a:noFill/>
        </p:spPr>
        <p:txBody>
          <a:bodyPr wrap="square" rtlCol="0">
            <a:spAutoFit/>
          </a:bodyPr>
          <a:lstStyle/>
          <a:p>
            <a:r>
              <a:rPr lang="en-US" sz="4400" dirty="0"/>
              <a:t>At the end of the project we were able to achieve a dynamic, secure and scalable web application to prevent phishing attacks. Support Vector Machine, Machine Learning Algorithm was deployed on the web application built using the Django framework. We were able to develop a user-friendly software where the users can find out if a given website is phished or not with just a click of a button hence keeping them safe and preventing Cyber-Attacks.</a:t>
            </a:r>
            <a:endParaRPr lang="en-IN" sz="4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7530915" y="219075"/>
            <a:ext cx="3610332" cy="1096645"/>
          </a:xfrm>
          <a:prstGeom prst="rect">
            <a:avLst/>
          </a:prstGeom>
        </p:spPr>
        <p:txBody>
          <a:bodyPr lIns="0" tIns="0" rIns="0" bIns="0" rtlCol="0" anchor="t">
            <a:spAutoFit/>
          </a:bodyPr>
          <a:lstStyle/>
          <a:p>
            <a:pPr algn="ctr">
              <a:lnSpc>
                <a:spcPts val="8960"/>
              </a:lnSpc>
            </a:pPr>
            <a:r>
              <a:rPr lang="en-US" sz="6400">
                <a:solidFill>
                  <a:srgbClr val="000000"/>
                </a:solidFill>
                <a:latin typeface="Times Neue Roman"/>
              </a:rPr>
              <a:t>References</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a:solidFill>
                  <a:srgbClr val="000000"/>
                </a:solidFill>
                <a:latin typeface="Open Sans Light"/>
              </a:rPr>
              <a:t>www.techionary.info</a:t>
            </a:r>
          </a:p>
        </p:txBody>
      </p:sp>
      <p:sp>
        <p:nvSpPr>
          <p:cNvPr id="5" name="TextBox 4">
            <a:extLst>
              <a:ext uri="{FF2B5EF4-FFF2-40B4-BE49-F238E27FC236}">
                <a16:creationId xmlns:a16="http://schemas.microsoft.com/office/drawing/2014/main" id="{E87D7B4C-A744-46A6-B29E-0D4DE615C5AB}"/>
              </a:ext>
            </a:extLst>
          </p:cNvPr>
          <p:cNvSpPr txBox="1"/>
          <p:nvPr/>
        </p:nvSpPr>
        <p:spPr>
          <a:xfrm>
            <a:off x="1943100" y="2720591"/>
            <a:ext cx="14401800" cy="4401205"/>
          </a:xfrm>
          <a:prstGeom prst="rect">
            <a:avLst/>
          </a:prstGeom>
          <a:noFill/>
        </p:spPr>
        <p:txBody>
          <a:bodyPr wrap="square" rtlCol="0">
            <a:spAutoFit/>
          </a:bodyPr>
          <a:lstStyle/>
          <a:p>
            <a:pPr marL="457200" indent="-457200">
              <a:buFont typeface="Arial" panose="020B0604020202020204" pitchFamily="34" charset="0"/>
              <a:buChar char="•"/>
            </a:pPr>
            <a:r>
              <a:rPr lang="en-IN" sz="2800" dirty="0">
                <a:hlinkClick r:id="rId3"/>
              </a:rPr>
              <a:t>https://archive.ics.uci.edu/ml/datasets/Phishing+Websites</a:t>
            </a:r>
            <a:endParaRPr lang="en-IN" sz="2800" dirty="0"/>
          </a:p>
          <a:p>
            <a:pPr marL="457200" indent="-457200">
              <a:buFont typeface="Arial" panose="020B0604020202020204" pitchFamily="34" charset="0"/>
              <a:buChar char="•"/>
            </a:pPr>
            <a:r>
              <a:rPr lang="en-IN" sz="2800" dirty="0">
                <a:hlinkClick r:id="rId4"/>
              </a:rPr>
              <a:t>https://medium.com/intel-software-innovators/detecting-phishing-websites-using-machine-learning-de723bf2f946</a:t>
            </a:r>
            <a:endParaRPr lang="en-IN" sz="2800" dirty="0"/>
          </a:p>
          <a:p>
            <a:pPr marL="457200" indent="-457200">
              <a:buFont typeface="Arial" panose="020B0604020202020204" pitchFamily="34" charset="0"/>
              <a:buChar char="•"/>
            </a:pPr>
            <a:r>
              <a:rPr lang="en-IN" sz="2800" dirty="0">
                <a:hlinkClick r:id="rId5"/>
              </a:rPr>
              <a:t>https://link.springer.com/article/10.1007/s12652-019-01311-4</a:t>
            </a:r>
            <a:endParaRPr lang="en-IN" sz="2800" dirty="0"/>
          </a:p>
          <a:p>
            <a:pPr marL="457200" indent="-457200">
              <a:buFont typeface="Arial" panose="020B0604020202020204" pitchFamily="34" charset="0"/>
              <a:buChar char="•"/>
            </a:pPr>
            <a:r>
              <a:rPr lang="en-IN" sz="2800" dirty="0">
                <a:hlinkClick r:id="rId6"/>
              </a:rPr>
              <a:t>https://www.metacompliance.com/blog/5-ways-to-identify-a-phishing-website/</a:t>
            </a:r>
            <a:endParaRPr lang="en-IN" sz="2800" dirty="0"/>
          </a:p>
          <a:p>
            <a:pPr marL="457200" indent="-457200">
              <a:buFont typeface="Arial" panose="020B0604020202020204" pitchFamily="34" charset="0"/>
              <a:buChar char="•"/>
            </a:pPr>
            <a:r>
              <a:rPr lang="en-IN" sz="2800" dirty="0">
                <a:hlinkClick r:id="rId7"/>
              </a:rPr>
              <a:t>https://towardsdatascience.com/phishing-domain-detection-with-ml-5be9c99293e5</a:t>
            </a:r>
            <a:endParaRPr lang="en-IN" sz="2800" dirty="0"/>
          </a:p>
          <a:p>
            <a:pPr marL="457200" indent="-457200">
              <a:buFont typeface="Arial" panose="020B0604020202020204" pitchFamily="34" charset="0"/>
              <a:buChar char="•"/>
            </a:pPr>
            <a:r>
              <a:rPr lang="en-IN" sz="2800" dirty="0">
                <a:hlinkClick r:id="rId8"/>
              </a:rPr>
              <a:t>www.oreilly.com/library/view/machine-learning-and/9781491979891/ch04.html</a:t>
            </a:r>
            <a:endParaRPr lang="en-IN" sz="2800" dirty="0"/>
          </a:p>
          <a:p>
            <a:pPr marL="457200" indent="-457200">
              <a:buFont typeface="Arial" panose="020B0604020202020204" pitchFamily="34" charset="0"/>
              <a:buChar char="•"/>
            </a:pPr>
            <a:r>
              <a:rPr lang="en-IN" sz="2800" dirty="0">
                <a:hlinkClick r:id="rId9"/>
              </a:rPr>
              <a:t>https://zeltser.com/build-malware-analysis-toolkit/</a:t>
            </a:r>
            <a:endParaRPr lang="en-IN" sz="2800" dirty="0"/>
          </a:p>
          <a:p>
            <a:pPr marL="457200" indent="-457200">
              <a:buFont typeface="Arial" panose="020B0604020202020204" pitchFamily="34" charset="0"/>
              <a:buChar char="•"/>
            </a:pPr>
            <a:r>
              <a:rPr lang="en-IN" sz="2800" dirty="0">
                <a:hlinkClick r:id="rId10"/>
              </a:rPr>
              <a:t>https://www.mlq.ai/django-machine-learning/</a:t>
            </a:r>
            <a:endParaRPr lang="en-IN" sz="2800" dirty="0"/>
          </a:p>
          <a:p>
            <a:pPr marL="457200" indent="-457200">
              <a:buFont typeface="Arial" panose="020B0604020202020204" pitchFamily="34" charset="0"/>
              <a:buChar char="•"/>
            </a:pPr>
            <a:r>
              <a:rPr lang="en-IN" sz="2800" dirty="0">
                <a:hlinkClick r:id="rId11"/>
              </a:rPr>
              <a:t>https://www.irjet.net/archives/V7/i3/IRJET-V7I3115.pdf</a:t>
            </a: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7959242" y="550671"/>
            <a:ext cx="2753678" cy="1096645"/>
          </a:xfrm>
          <a:prstGeom prst="rect">
            <a:avLst/>
          </a:prstGeom>
        </p:spPr>
        <p:txBody>
          <a:bodyPr lIns="0" tIns="0" rIns="0" bIns="0" rtlCol="0" anchor="t">
            <a:spAutoFit/>
          </a:bodyPr>
          <a:lstStyle/>
          <a:p>
            <a:pPr algn="ctr">
              <a:lnSpc>
                <a:spcPts val="8960"/>
              </a:lnSpc>
            </a:pPr>
            <a:r>
              <a:rPr lang="en-US" sz="6400">
                <a:solidFill>
                  <a:srgbClr val="000000"/>
                </a:solidFill>
                <a:latin typeface="Times Neue Roman"/>
              </a:rPr>
              <a:t>Abstract</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a:solidFill>
                  <a:srgbClr val="000000"/>
                </a:solidFill>
                <a:latin typeface="Open Sans Light"/>
              </a:rPr>
              <a:t>www.techionary.info</a:t>
            </a:r>
          </a:p>
        </p:txBody>
      </p:sp>
      <p:sp>
        <p:nvSpPr>
          <p:cNvPr id="5" name="TextBox 4">
            <a:extLst>
              <a:ext uri="{FF2B5EF4-FFF2-40B4-BE49-F238E27FC236}">
                <a16:creationId xmlns:a16="http://schemas.microsoft.com/office/drawing/2014/main" id="{C5D026B5-2492-4499-81F9-C26A4D360E4A}"/>
              </a:ext>
            </a:extLst>
          </p:cNvPr>
          <p:cNvSpPr txBox="1"/>
          <p:nvPr/>
        </p:nvSpPr>
        <p:spPr>
          <a:xfrm>
            <a:off x="1143000" y="2400300"/>
            <a:ext cx="15697200" cy="7201972"/>
          </a:xfrm>
          <a:prstGeom prst="rect">
            <a:avLst/>
          </a:prstGeom>
          <a:noFill/>
        </p:spPr>
        <p:txBody>
          <a:bodyPr wrap="square" rtlCol="0">
            <a:spAutoFit/>
          </a:bodyPr>
          <a:lstStyle/>
          <a:p>
            <a:r>
              <a:rPr lang="en-US" sz="4200" dirty="0"/>
              <a:t>We developed a full-stack web application using Django and deployed a Machine Learning model for Phishing site detection. Our application prompts the user to enter a site URL and detects whether the given URL is phished or not. We achieved an accuracy of 89.9% by using Support Vector Machine with Polynomial Kernel algorithm. We do predictions based on features like the total length of the URL, the number of subdomains in the URL, and the presence of an IP address. We incorporated a Python Virtual Environment and created the Model-View-Controller software. Our project aims at providing a simple, user-friendly web-based tool to detect malicious URLs in order to implement Cyber Security.</a:t>
            </a:r>
            <a:endParaRPr lang="en-IN" sz="4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6277246" y="219075"/>
            <a:ext cx="6117670" cy="1096645"/>
          </a:xfrm>
          <a:prstGeom prst="rect">
            <a:avLst/>
          </a:prstGeom>
        </p:spPr>
        <p:txBody>
          <a:bodyPr lIns="0" tIns="0" rIns="0" bIns="0" rtlCol="0" anchor="t">
            <a:spAutoFit/>
          </a:bodyPr>
          <a:lstStyle/>
          <a:p>
            <a:pPr algn="ctr">
              <a:lnSpc>
                <a:spcPts val="8960"/>
              </a:lnSpc>
            </a:pPr>
            <a:r>
              <a:rPr lang="en-US" sz="6400">
                <a:solidFill>
                  <a:srgbClr val="000000"/>
                </a:solidFill>
                <a:latin typeface="Times Neue Roman"/>
              </a:rPr>
              <a:t>Terminology Used</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a:solidFill>
                  <a:srgbClr val="000000"/>
                </a:solidFill>
                <a:latin typeface="Open Sans Light"/>
              </a:rPr>
              <a:t>www.techionary.info</a:t>
            </a:r>
          </a:p>
        </p:txBody>
      </p:sp>
      <p:sp>
        <p:nvSpPr>
          <p:cNvPr id="5" name="TextBox 4">
            <a:extLst>
              <a:ext uri="{FF2B5EF4-FFF2-40B4-BE49-F238E27FC236}">
                <a16:creationId xmlns:a16="http://schemas.microsoft.com/office/drawing/2014/main" id="{754A88E0-0F6A-4495-9604-EAFE27A42827}"/>
              </a:ext>
            </a:extLst>
          </p:cNvPr>
          <p:cNvSpPr txBox="1"/>
          <p:nvPr/>
        </p:nvSpPr>
        <p:spPr>
          <a:xfrm>
            <a:off x="1981200" y="2400300"/>
            <a:ext cx="14859000" cy="5262979"/>
          </a:xfrm>
          <a:prstGeom prst="rect">
            <a:avLst/>
          </a:prstGeom>
          <a:noFill/>
        </p:spPr>
        <p:txBody>
          <a:bodyPr wrap="square" rtlCol="0">
            <a:spAutoFit/>
          </a:bodyPr>
          <a:lstStyle/>
          <a:p>
            <a:pPr marL="571500" indent="-571500">
              <a:buFont typeface="Wingdings" panose="05000000000000000000" pitchFamily="2" charset="2"/>
              <a:buChar char="q"/>
            </a:pPr>
            <a:r>
              <a:rPr lang="en-IN" sz="4800" dirty="0"/>
              <a:t>Machine Learning</a:t>
            </a:r>
          </a:p>
          <a:p>
            <a:pPr marL="571500" indent="-571500">
              <a:buFont typeface="Wingdings" panose="05000000000000000000" pitchFamily="2" charset="2"/>
              <a:buChar char="q"/>
            </a:pPr>
            <a:r>
              <a:rPr lang="en-IN" sz="4800" dirty="0"/>
              <a:t>Support Vector Machine Algorithm</a:t>
            </a:r>
          </a:p>
          <a:p>
            <a:pPr marL="571500" indent="-571500">
              <a:buFont typeface="Wingdings" panose="05000000000000000000" pitchFamily="2" charset="2"/>
              <a:buChar char="q"/>
            </a:pPr>
            <a:r>
              <a:rPr lang="en-IN" sz="4800" dirty="0"/>
              <a:t>Feature Selection</a:t>
            </a:r>
          </a:p>
          <a:p>
            <a:pPr marL="571500" indent="-571500">
              <a:buFont typeface="Wingdings" panose="05000000000000000000" pitchFamily="2" charset="2"/>
              <a:buChar char="q"/>
            </a:pPr>
            <a:r>
              <a:rPr lang="en-IN" sz="4800" dirty="0"/>
              <a:t>Django framework</a:t>
            </a:r>
          </a:p>
          <a:p>
            <a:pPr marL="571500" indent="-571500">
              <a:buFont typeface="Wingdings" panose="05000000000000000000" pitchFamily="2" charset="2"/>
              <a:buChar char="q"/>
            </a:pPr>
            <a:r>
              <a:rPr lang="en-IN" sz="4800" dirty="0"/>
              <a:t>Model-View-Controller software</a:t>
            </a:r>
          </a:p>
          <a:p>
            <a:pPr marL="571500" indent="-571500">
              <a:buFont typeface="Wingdings" panose="05000000000000000000" pitchFamily="2" charset="2"/>
              <a:buChar char="q"/>
            </a:pPr>
            <a:r>
              <a:rPr lang="en-IN" sz="4800" dirty="0"/>
              <a:t>Python</a:t>
            </a:r>
          </a:p>
          <a:p>
            <a:pPr marL="571500" indent="-571500">
              <a:buFont typeface="Wingdings" panose="05000000000000000000" pitchFamily="2" charset="2"/>
              <a:buChar char="q"/>
            </a:pPr>
            <a:r>
              <a:rPr lang="en-IN" sz="4800" dirty="0"/>
              <a:t>Virtual Environment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6781800" y="811972"/>
            <a:ext cx="5306496" cy="1096645"/>
          </a:xfrm>
          <a:prstGeom prst="rect">
            <a:avLst/>
          </a:prstGeom>
        </p:spPr>
        <p:txBody>
          <a:bodyPr lIns="0" tIns="0" rIns="0" bIns="0" rtlCol="0" anchor="t">
            <a:spAutoFit/>
          </a:bodyPr>
          <a:lstStyle/>
          <a:p>
            <a:pPr algn="ctr">
              <a:lnSpc>
                <a:spcPts val="8960"/>
              </a:lnSpc>
            </a:pPr>
            <a:r>
              <a:rPr lang="en-US" sz="6400" dirty="0">
                <a:solidFill>
                  <a:srgbClr val="000000"/>
                </a:solidFill>
                <a:latin typeface="Times Neue Roman"/>
              </a:rPr>
              <a:t>Existing System</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a:solidFill>
                  <a:srgbClr val="000000"/>
                </a:solidFill>
                <a:latin typeface="Open Sans Light"/>
              </a:rPr>
              <a:t>www.techionary.info</a:t>
            </a:r>
          </a:p>
        </p:txBody>
      </p:sp>
      <p:sp>
        <p:nvSpPr>
          <p:cNvPr id="5" name="TextBox 4">
            <a:extLst>
              <a:ext uri="{FF2B5EF4-FFF2-40B4-BE49-F238E27FC236}">
                <a16:creationId xmlns:a16="http://schemas.microsoft.com/office/drawing/2014/main" id="{E78E1E8B-A6F3-496B-8A2B-57D2FBAC33CE}"/>
              </a:ext>
            </a:extLst>
          </p:cNvPr>
          <p:cNvSpPr txBox="1"/>
          <p:nvPr/>
        </p:nvSpPr>
        <p:spPr>
          <a:xfrm>
            <a:off x="1790700" y="2324100"/>
            <a:ext cx="14706600" cy="7478970"/>
          </a:xfrm>
          <a:prstGeom prst="rect">
            <a:avLst/>
          </a:prstGeom>
          <a:noFill/>
        </p:spPr>
        <p:txBody>
          <a:bodyPr wrap="square" rtlCol="0">
            <a:spAutoFit/>
          </a:bodyPr>
          <a:lstStyle/>
          <a:p>
            <a:r>
              <a:rPr lang="en-US" sz="4800" dirty="0"/>
              <a:t> A phishing website tries to steal account passwords or other confidential information by tricking the user into believing that it is a legitimate website. Most of the existing systems either fails to provide a high accuracy rate in order to trust the prediction or do not offer a  secure, scalable user interface that could run without any existing infrastructure. The traditional blacklist approach and the heuristic evaluation of the source code to check for attributes commonly associated with phishing sites is often time-consuming and monotonous.</a:t>
            </a:r>
            <a:endParaRPr lang="en-IN" sz="4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6841722" y="219075"/>
            <a:ext cx="4988719" cy="1096645"/>
          </a:xfrm>
          <a:prstGeom prst="rect">
            <a:avLst/>
          </a:prstGeom>
        </p:spPr>
        <p:txBody>
          <a:bodyPr lIns="0" tIns="0" rIns="0" bIns="0" rtlCol="0" anchor="t">
            <a:spAutoFit/>
          </a:bodyPr>
          <a:lstStyle/>
          <a:p>
            <a:pPr algn="ctr">
              <a:lnSpc>
                <a:spcPts val="8960"/>
              </a:lnSpc>
            </a:pPr>
            <a:r>
              <a:rPr lang="en-US" sz="6400">
                <a:solidFill>
                  <a:srgbClr val="000000"/>
                </a:solidFill>
                <a:latin typeface="Times Neue Roman"/>
              </a:rPr>
              <a:t>Block Diagram</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a:solidFill>
                  <a:srgbClr val="000000"/>
                </a:solidFill>
                <a:latin typeface="Open Sans Light"/>
              </a:rPr>
              <a:t>www.techionary.info</a:t>
            </a:r>
          </a:p>
        </p:txBody>
      </p:sp>
      <p:pic>
        <p:nvPicPr>
          <p:cNvPr id="6" name="Picture 5">
            <a:extLst>
              <a:ext uri="{FF2B5EF4-FFF2-40B4-BE49-F238E27FC236}">
                <a16:creationId xmlns:a16="http://schemas.microsoft.com/office/drawing/2014/main" id="{50697F4F-1C00-465D-AB9D-6056B5A7CB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7" y="1857374"/>
            <a:ext cx="18221325" cy="7248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6525134" y="219075"/>
            <a:ext cx="5621893" cy="1096645"/>
          </a:xfrm>
          <a:prstGeom prst="rect">
            <a:avLst/>
          </a:prstGeom>
        </p:spPr>
        <p:txBody>
          <a:bodyPr lIns="0" tIns="0" rIns="0" bIns="0" rtlCol="0" anchor="t">
            <a:spAutoFit/>
          </a:bodyPr>
          <a:lstStyle/>
          <a:p>
            <a:pPr algn="ctr">
              <a:lnSpc>
                <a:spcPts val="8960"/>
              </a:lnSpc>
            </a:pPr>
            <a:r>
              <a:rPr lang="en-US" sz="6400" dirty="0">
                <a:solidFill>
                  <a:srgbClr val="000000"/>
                </a:solidFill>
                <a:latin typeface="Times Neue Roman"/>
              </a:rPr>
              <a:t>Proposed System</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a:solidFill>
                  <a:srgbClr val="000000"/>
                </a:solidFill>
                <a:latin typeface="Open Sans Light"/>
              </a:rPr>
              <a:t>www.techionary.info</a:t>
            </a:r>
          </a:p>
        </p:txBody>
      </p:sp>
      <p:sp>
        <p:nvSpPr>
          <p:cNvPr id="5" name="TextBox 4">
            <a:extLst>
              <a:ext uri="{FF2B5EF4-FFF2-40B4-BE49-F238E27FC236}">
                <a16:creationId xmlns:a16="http://schemas.microsoft.com/office/drawing/2014/main" id="{5CB83623-1342-4C9D-AB78-2C0BF6D7FB06}"/>
              </a:ext>
            </a:extLst>
          </p:cNvPr>
          <p:cNvSpPr txBox="1"/>
          <p:nvPr/>
        </p:nvSpPr>
        <p:spPr>
          <a:xfrm>
            <a:off x="1600200" y="2324100"/>
            <a:ext cx="15011400" cy="6186309"/>
          </a:xfrm>
          <a:prstGeom prst="rect">
            <a:avLst/>
          </a:prstGeom>
          <a:noFill/>
        </p:spPr>
        <p:txBody>
          <a:bodyPr wrap="square" rtlCol="0">
            <a:spAutoFit/>
          </a:bodyPr>
          <a:lstStyle/>
          <a:p>
            <a:r>
              <a:rPr lang="en-US" sz="3600" dirty="0"/>
              <a:t>We propose to use machine learning to overcome the drawbacks associated with the traditional approaches to phishing detection. The problem of phishing detection is an ideal candidate for the application of machine learning solutions because of the easy availability of sufficient amounts of data on phishing attack patterns. The basic idea is to use machine learning algorithms on an available dataset of phishing pages to generate a model which can be used to make classifications in real-time if a given web page is a phishing page or a legitimate webpage. We intend to productionize the learned model into a software tool that can be deployed easily to end-users for combating phishing attempts. For this purpose, we have chosen to implement a SVM algorithm from scratch using the Django framework.</a:t>
            </a:r>
            <a:endParaRPr lang="en-IN"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1"/>
            <a:ext cx="4083439" cy="2720591"/>
          </a:xfrm>
          <a:prstGeom prst="rect">
            <a:avLst/>
          </a:prstGeom>
        </p:spPr>
      </p:pic>
      <p:sp>
        <p:nvSpPr>
          <p:cNvPr id="3" name="TextBox 3"/>
          <p:cNvSpPr txBox="1"/>
          <p:nvPr/>
        </p:nvSpPr>
        <p:spPr>
          <a:xfrm>
            <a:off x="609600" y="2720590"/>
            <a:ext cx="3886200" cy="2214004"/>
          </a:xfrm>
          <a:prstGeom prst="rect">
            <a:avLst/>
          </a:prstGeom>
        </p:spPr>
        <p:txBody>
          <a:bodyPr wrap="square" lIns="0" tIns="0" rIns="0" bIns="0" rtlCol="0" anchor="t">
            <a:spAutoFit/>
          </a:bodyPr>
          <a:lstStyle/>
          <a:p>
            <a:pPr algn="ctr">
              <a:lnSpc>
                <a:spcPts val="8960"/>
              </a:lnSpc>
            </a:pPr>
            <a:r>
              <a:rPr lang="en-US" sz="6000" dirty="0">
                <a:solidFill>
                  <a:srgbClr val="000000"/>
                </a:solidFill>
                <a:latin typeface="Times Neue Roman"/>
              </a:rPr>
              <a:t>System</a:t>
            </a:r>
          </a:p>
          <a:p>
            <a:pPr algn="ctr">
              <a:lnSpc>
                <a:spcPts val="8960"/>
              </a:lnSpc>
            </a:pPr>
            <a:r>
              <a:rPr lang="en-US" sz="6000" dirty="0">
                <a:solidFill>
                  <a:srgbClr val="000000"/>
                </a:solidFill>
                <a:latin typeface="Times Neue Roman"/>
              </a:rPr>
              <a:t>Architecture</a:t>
            </a:r>
          </a:p>
        </p:txBody>
      </p:sp>
      <p:sp>
        <p:nvSpPr>
          <p:cNvPr id="4" name="TextBox 4"/>
          <p:cNvSpPr txBox="1"/>
          <p:nvPr/>
        </p:nvSpPr>
        <p:spPr>
          <a:xfrm>
            <a:off x="304800" y="9695485"/>
            <a:ext cx="4075155" cy="574196"/>
          </a:xfrm>
          <a:prstGeom prst="rect">
            <a:avLst/>
          </a:prstGeom>
        </p:spPr>
        <p:txBody>
          <a:bodyPr wrap="square" lIns="0" tIns="0" rIns="0" bIns="0" rtlCol="0" anchor="t">
            <a:spAutoFit/>
          </a:bodyPr>
          <a:lstStyle/>
          <a:p>
            <a:pPr algn="ctr">
              <a:lnSpc>
                <a:spcPts val="4759"/>
              </a:lnSpc>
            </a:pPr>
            <a:r>
              <a:rPr lang="en-US" sz="3400" dirty="0">
                <a:solidFill>
                  <a:srgbClr val="000000"/>
                </a:solidFill>
                <a:latin typeface="Open Sans Light"/>
              </a:rPr>
              <a:t>www.techionary.info</a:t>
            </a:r>
          </a:p>
        </p:txBody>
      </p:sp>
      <p:pic>
        <p:nvPicPr>
          <p:cNvPr id="5" name="Picture 4">
            <a:extLst>
              <a:ext uri="{FF2B5EF4-FFF2-40B4-BE49-F238E27FC236}">
                <a16:creationId xmlns:a16="http://schemas.microsoft.com/office/drawing/2014/main" id="{460DE39C-EF4F-4C30-B5EF-DA709DE804FD}"/>
              </a:ext>
            </a:extLst>
          </p:cNvPr>
          <p:cNvPicPr>
            <a:picLocks noChangeAspect="1"/>
          </p:cNvPicPr>
          <p:nvPr/>
        </p:nvPicPr>
        <p:blipFill>
          <a:blip r:embed="rId3"/>
          <a:stretch>
            <a:fillRect/>
          </a:stretch>
        </p:blipFill>
        <p:spPr>
          <a:xfrm>
            <a:off x="6248400" y="0"/>
            <a:ext cx="10744201" cy="1029223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4083439" cy="2720591"/>
          </a:xfrm>
          <a:prstGeom prst="rect">
            <a:avLst/>
          </a:prstGeom>
        </p:spPr>
      </p:pic>
      <p:sp>
        <p:nvSpPr>
          <p:cNvPr id="3" name="TextBox 3"/>
          <p:cNvSpPr txBox="1"/>
          <p:nvPr/>
        </p:nvSpPr>
        <p:spPr>
          <a:xfrm>
            <a:off x="6248400" y="603745"/>
            <a:ext cx="6298049" cy="1096645"/>
          </a:xfrm>
          <a:prstGeom prst="rect">
            <a:avLst/>
          </a:prstGeom>
        </p:spPr>
        <p:txBody>
          <a:bodyPr lIns="0" tIns="0" rIns="0" bIns="0" rtlCol="0" anchor="t">
            <a:spAutoFit/>
          </a:bodyPr>
          <a:lstStyle/>
          <a:p>
            <a:pPr algn="ctr">
              <a:lnSpc>
                <a:spcPts val="8960"/>
              </a:lnSpc>
            </a:pPr>
            <a:r>
              <a:rPr lang="en-US" sz="6400" dirty="0">
                <a:solidFill>
                  <a:srgbClr val="000000"/>
                </a:solidFill>
                <a:latin typeface="Times Neue Roman"/>
              </a:rPr>
              <a:t>Project Description</a:t>
            </a:r>
          </a:p>
        </p:txBody>
      </p:sp>
      <p:sp>
        <p:nvSpPr>
          <p:cNvPr id="4" name="TextBox 4"/>
          <p:cNvSpPr txBox="1"/>
          <p:nvPr/>
        </p:nvSpPr>
        <p:spPr>
          <a:xfrm>
            <a:off x="13742868" y="9418302"/>
            <a:ext cx="4141238" cy="582295"/>
          </a:xfrm>
          <a:prstGeom prst="rect">
            <a:avLst/>
          </a:prstGeom>
        </p:spPr>
        <p:txBody>
          <a:bodyPr lIns="0" tIns="0" rIns="0" bIns="0" rtlCol="0" anchor="t">
            <a:spAutoFit/>
          </a:bodyPr>
          <a:lstStyle/>
          <a:p>
            <a:pPr algn="ctr">
              <a:lnSpc>
                <a:spcPts val="4759"/>
              </a:lnSpc>
            </a:pPr>
            <a:r>
              <a:rPr lang="en-US" sz="3400" dirty="0">
                <a:solidFill>
                  <a:srgbClr val="000000"/>
                </a:solidFill>
                <a:latin typeface="Open Sans Light"/>
              </a:rPr>
              <a:t>www.techionary.info</a:t>
            </a:r>
          </a:p>
        </p:txBody>
      </p:sp>
      <p:sp>
        <p:nvSpPr>
          <p:cNvPr id="6" name="TextBox 5">
            <a:extLst>
              <a:ext uri="{FF2B5EF4-FFF2-40B4-BE49-F238E27FC236}">
                <a16:creationId xmlns:a16="http://schemas.microsoft.com/office/drawing/2014/main" id="{CEBE4AE8-2BE8-404A-B192-7C4D5442477A}"/>
              </a:ext>
            </a:extLst>
          </p:cNvPr>
          <p:cNvSpPr txBox="1"/>
          <p:nvPr/>
        </p:nvSpPr>
        <p:spPr>
          <a:xfrm>
            <a:off x="1676400" y="2400301"/>
            <a:ext cx="15087600" cy="6186309"/>
          </a:xfrm>
          <a:prstGeom prst="rect">
            <a:avLst/>
          </a:prstGeom>
          <a:noFill/>
        </p:spPr>
        <p:txBody>
          <a:bodyPr wrap="square" rtlCol="0">
            <a:spAutoFit/>
          </a:bodyPr>
          <a:lstStyle/>
          <a:p>
            <a:r>
              <a:rPr lang="en-US" sz="3600" dirty="0">
                <a:effectLst/>
                <a:ea typeface="Calibri" panose="020F0502020204030204" pitchFamily="34" charset="0"/>
                <a:cs typeface="Times New Roman" panose="02020603050405020304" pitchFamily="18" charset="0"/>
              </a:rPr>
              <a:t>Our project aims at providing a simple, user-friendly web-based tool to detect malicious URLs in order to implement Cyber Security </a:t>
            </a:r>
            <a:r>
              <a:rPr lang="en-US" sz="3600" dirty="0"/>
              <a:t>by showing a use-case of detecting phishing websites using machine learning and </a:t>
            </a:r>
            <a:r>
              <a:rPr lang="en-US" sz="3600" dirty="0">
                <a:effectLst/>
                <a:ea typeface="Calibri" panose="020F0502020204030204" pitchFamily="34" charset="0"/>
                <a:cs typeface="Times New Roman" panose="02020603050405020304" pitchFamily="18" charset="0"/>
              </a:rPr>
              <a:t>a phishing website detection software is developed. </a:t>
            </a:r>
            <a:r>
              <a:rPr lang="en-US" sz="3600" dirty="0"/>
              <a:t>All of URLs in the dataset are labelled. We used supervised learning algorithm support vector machine to train using scikit-learn library. </a:t>
            </a:r>
            <a:r>
              <a:rPr lang="en-US" sz="3600" dirty="0">
                <a:effectLst/>
                <a:ea typeface="Calibri" panose="020F0502020204030204" pitchFamily="34" charset="0"/>
                <a:cs typeface="Times New Roman" panose="02020603050405020304" pitchFamily="18" charset="0"/>
              </a:rPr>
              <a:t>The user only has to enter the URL and submit it which in turn gives them the response if it’s a phishing website or not. For the application to be easily accessible by anybody, the user only needs to have an internet connection and a URL to be tested. The goal with such few requirements is make sure that everyone can conveniently use the product and stay risk free from phishing attacks.</a:t>
            </a:r>
            <a:endParaRPr lang="en-IN"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1099</Words>
  <Application>Microsoft Office PowerPoint</Application>
  <PresentationFormat>Custom</PresentationFormat>
  <Paragraphs>88</Paragraphs>
  <Slides>22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Calibri</vt:lpstr>
      <vt:lpstr>Arial</vt:lpstr>
      <vt:lpstr>Times Neue Roman</vt:lpstr>
      <vt:lpstr>Open Sans</vt:lpstr>
      <vt:lpstr>Open Sans Extra Bold</vt:lpstr>
      <vt:lpstr>Open Sans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1. Datasets of legitimate websites and phished websites are taken</vt:lpstr>
      <vt:lpstr>PowerPoint Presentation</vt:lpstr>
      <vt:lpstr>PowerPoint Presentation</vt:lpstr>
      <vt:lpstr>PowerPoint Presentation</vt:lpstr>
      <vt:lpstr>4. The machine learning model is trained with Support Vector Machine classifier.</vt:lpstr>
      <vt:lpstr>5. Storing this in prediction label to show the accuracy for all ML models</vt:lpstr>
      <vt:lpstr>6.  Saving the model</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a heading</dc:title>
  <cp:lastModifiedBy>Akanksha Agarwal</cp:lastModifiedBy>
  <cp:revision>51</cp:revision>
  <dcterms:created xsi:type="dcterms:W3CDTF">2006-08-16T00:00:00Z</dcterms:created>
  <dcterms:modified xsi:type="dcterms:W3CDTF">2020-08-24T06:55:56Z</dcterms:modified>
  <dc:identifier>DAEBjGuKF9o</dc:identifier>
</cp:coreProperties>
</file>