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7" r:id="rId4"/>
  </p:sldMasterIdLst>
  <p:notesMasterIdLst>
    <p:notesMasterId r:id="rId17"/>
  </p:notesMasterIdLst>
  <p:handoutMasterIdLst>
    <p:handoutMasterId r:id="rId18"/>
  </p:handoutMasterIdLst>
  <p:sldIdLst>
    <p:sldId id="283" r:id="rId5"/>
    <p:sldId id="288" r:id="rId6"/>
    <p:sldId id="276" r:id="rId7"/>
    <p:sldId id="291" r:id="rId8"/>
    <p:sldId id="295" r:id="rId9"/>
    <p:sldId id="261" r:id="rId10"/>
    <p:sldId id="296" r:id="rId11"/>
    <p:sldId id="297" r:id="rId12"/>
    <p:sldId id="263" r:id="rId13"/>
    <p:sldId id="292" r:id="rId14"/>
    <p:sldId id="294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94" autoAdjust="0"/>
  </p:normalViewPr>
  <p:slideViewPr>
    <p:cSldViewPr snapToGrid="0">
      <p:cViewPr varScale="1">
        <p:scale>
          <a:sx n="62" d="100"/>
          <a:sy n="62" d="100"/>
        </p:scale>
        <p:origin x="10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9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6060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8350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11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0" r:id="rId12"/>
    <p:sldLayoutId id="2147483681" r:id="rId13"/>
    <p:sldLayoutId id="2147483682" r:id="rId14"/>
    <p:sldLayoutId id="2147483683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C3D5FC-A2D0-20E9-EF14-BB2E987AE5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9" t="41401" r="20806" b="41859"/>
          <a:stretch/>
        </p:blipFill>
        <p:spPr>
          <a:xfrm>
            <a:off x="336884" y="2205816"/>
            <a:ext cx="7257326" cy="1624086"/>
          </a:xfrm>
          <a:prstGeom prst="rect">
            <a:avLst/>
          </a:prstGeo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0BAE7F1C-F614-A561-0B7D-05183E4192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6" r="29536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2F26CD-6F2C-56D8-5E06-134F976D0D93}"/>
              </a:ext>
            </a:extLst>
          </p:cNvPr>
          <p:cNvSpPr txBox="1"/>
          <p:nvPr/>
        </p:nvSpPr>
        <p:spPr>
          <a:xfrm>
            <a:off x="1348353" y="867905"/>
            <a:ext cx="389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Project Title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652567-518E-C365-8578-8F7708C0E7B0}"/>
              </a:ext>
            </a:extLst>
          </p:cNvPr>
          <p:cNvCxnSpPr/>
          <p:nvPr/>
        </p:nvCxnSpPr>
        <p:spPr>
          <a:xfrm>
            <a:off x="1215072" y="1452680"/>
            <a:ext cx="2194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E44461-9B29-FD35-D036-01628D791E8C}"/>
              </a:ext>
            </a:extLst>
          </p:cNvPr>
          <p:cNvCxnSpPr/>
          <p:nvPr/>
        </p:nvCxnSpPr>
        <p:spPr>
          <a:xfrm flipH="1">
            <a:off x="2009614" y="0"/>
            <a:ext cx="175647" cy="671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57581D-0BA9-E7F9-168F-9CA4D0A9B608}"/>
              </a:ext>
            </a:extLst>
          </p:cNvPr>
          <p:cNvCxnSpPr>
            <a:cxnSpLocks/>
          </p:cNvCxnSpPr>
          <p:nvPr/>
        </p:nvCxnSpPr>
        <p:spPr>
          <a:xfrm>
            <a:off x="2009614" y="6710766"/>
            <a:ext cx="865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BDB6471-C46D-57EC-0BAC-5002F164E560}"/>
              </a:ext>
            </a:extLst>
          </p:cNvPr>
          <p:cNvSpPr/>
          <p:nvPr/>
        </p:nvSpPr>
        <p:spPr>
          <a:xfrm>
            <a:off x="0" y="-1"/>
            <a:ext cx="12362481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6E33F7-1B8B-5A36-BA3F-E89F66210C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4" t="25875" r="36398" b="12430"/>
          <a:stretch/>
        </p:blipFill>
        <p:spPr>
          <a:xfrm>
            <a:off x="2665708" y="309970"/>
            <a:ext cx="7408189" cy="58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12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F224-CD6C-5883-353E-5F6D58F6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F9FD-7200-CB0C-9DF8-7BF5814469D7}"/>
              </a:ext>
            </a:extLst>
          </p:cNvPr>
          <p:cNvSpPr txBox="1"/>
          <p:nvPr/>
        </p:nvSpPr>
        <p:spPr>
          <a:xfrm>
            <a:off x="1004807" y="1895456"/>
            <a:ext cx="101823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conclusion, the old car price prediction project harnesses the power of machine learning to provide accurate and reliable estimates of old car prices.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By leveraging historical sales data and various car features, the system enables users to make informed decisions when buying or selling old cars.</a:t>
            </a:r>
            <a:endParaRPr lang="en-IN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835DC2-55C9-DC06-B4DF-B8F5F518853F}"/>
              </a:ext>
            </a:extLst>
          </p:cNvPr>
          <p:cNvCxnSpPr>
            <a:cxnSpLocks/>
          </p:cNvCxnSpPr>
          <p:nvPr/>
        </p:nvCxnSpPr>
        <p:spPr>
          <a:xfrm>
            <a:off x="1301858" y="1534332"/>
            <a:ext cx="3750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63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69F7-3871-F9AA-5025-6E4479867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132" y="528320"/>
            <a:ext cx="8099409" cy="3499672"/>
          </a:xfrm>
        </p:spPr>
        <p:txBody>
          <a:bodyPr/>
          <a:lstStyle/>
          <a:p>
            <a:r>
              <a:rPr lang="en-IN" sz="8800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F830E-49D7-3C9D-67C2-12C1B76A9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EBF9D60-A061-D9E3-62E6-1F610EA9E0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5" r="29855"/>
          <a:stretch>
            <a:fillRect/>
          </a:stretch>
        </p:blipFill>
        <p:spPr/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A19C1A-FAFE-8F7F-32E1-7499BE8ECF2E}"/>
              </a:ext>
            </a:extLst>
          </p:cNvPr>
          <p:cNvCxnSpPr/>
          <p:nvPr/>
        </p:nvCxnSpPr>
        <p:spPr>
          <a:xfrm>
            <a:off x="774915" y="4324027"/>
            <a:ext cx="67882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9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549" y="385300"/>
            <a:ext cx="4888832" cy="5617194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/>
              <a:t>Team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Vaishnavi </a:t>
            </a:r>
            <a:r>
              <a:rPr lang="en-US" sz="3200" dirty="0" err="1">
                <a:solidFill>
                  <a:schemeClr val="tx1"/>
                </a:solidFill>
              </a:rPr>
              <a:t>Bokare</a:t>
            </a:r>
            <a:r>
              <a:rPr lang="en-US" sz="3200" dirty="0">
                <a:solidFill>
                  <a:schemeClr val="tx1"/>
                </a:solidFill>
              </a:rPr>
              <a:t>(21uad006)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Tejas</a:t>
            </a:r>
            <a:r>
              <a:rPr lang="en-US" sz="3200" dirty="0">
                <a:solidFill>
                  <a:schemeClr val="tx1"/>
                </a:solidFill>
              </a:rPr>
              <a:t> Chavan (21uad007)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Digvijay Desai (21uad009)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Jyoti Dhekale (21uad010</a:t>
            </a:r>
            <a:r>
              <a:rPr lang="en-US" sz="3200" dirty="0"/>
              <a:t>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AFE3D92-7E14-6920-29BD-1266D32A6D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3" r="17993"/>
          <a:stretch>
            <a:fillRect/>
          </a:stretch>
        </p:blipFill>
        <p:spPr>
          <a:xfrm>
            <a:off x="9540240" y="0"/>
            <a:ext cx="2651760" cy="6903720"/>
          </a:xfr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sz="800" dirty="0"/>
              <a:t>.</a:t>
            </a:r>
          </a:p>
        </p:txBody>
      </p:sp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24242C64-2AA5-FA01-BBE0-A0109E2FAA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6" b="34546"/>
          <a:stretch>
            <a:fillRect/>
          </a:stretch>
        </p:blipFill>
        <p:spPr/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B538886-8527-6BE3-D08C-BC72E86C960E}"/>
              </a:ext>
            </a:extLst>
          </p:cNvPr>
          <p:cNvSpPr txBox="1"/>
          <p:nvPr/>
        </p:nvSpPr>
        <p:spPr>
          <a:xfrm>
            <a:off x="1524000" y="573437"/>
            <a:ext cx="7093058" cy="3434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‘</a:t>
            </a:r>
            <a:r>
              <a:rPr lang="en-US" sz="2800" dirty="0" err="1"/>
              <a:t>AutoRate</a:t>
            </a:r>
            <a:r>
              <a:rPr lang="en-US" sz="2800" dirty="0"/>
              <a:t>’ aims to address the lack of transparency in the price of used cars 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Our goal is to empower the customers with the knowledge of factors influencing vehicle price.</a:t>
            </a:r>
            <a:endParaRPr lang="en-IN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319EC5-22F4-861F-2997-BEB23CB39B6E}"/>
              </a:ext>
            </a:extLst>
          </p:cNvPr>
          <p:cNvCxnSpPr/>
          <p:nvPr/>
        </p:nvCxnSpPr>
        <p:spPr>
          <a:xfrm>
            <a:off x="1239864" y="1441342"/>
            <a:ext cx="3471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37A4-41E2-7D6C-FBC2-ADE538CD6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9A4FBA4-E7E2-2A16-B70C-AC62A9F3A2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46" b="34546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0263AD-23B6-40C3-243A-1B9C5846A571}"/>
              </a:ext>
            </a:extLst>
          </p:cNvPr>
          <p:cNvSpPr txBox="1"/>
          <p:nvPr/>
        </p:nvSpPr>
        <p:spPr>
          <a:xfrm>
            <a:off x="805912" y="587072"/>
            <a:ext cx="840008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PROBLEM STATEMENT </a:t>
            </a:r>
          </a:p>
          <a:p>
            <a:endParaRPr lang="en-US" sz="5400" dirty="0"/>
          </a:p>
          <a:p>
            <a:pPr algn="ctr"/>
            <a:r>
              <a:rPr lang="en-US" sz="3200" dirty="0"/>
              <a:t>“Developing a machine learning-based system to accurately predict the selling price of old cars.”</a:t>
            </a:r>
            <a:endParaRPr lang="en-IN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2402C2-944B-AE3E-7E19-6068D09753E6}"/>
              </a:ext>
            </a:extLst>
          </p:cNvPr>
          <p:cNvCxnSpPr>
            <a:cxnSpLocks/>
          </p:cNvCxnSpPr>
          <p:nvPr/>
        </p:nvCxnSpPr>
        <p:spPr>
          <a:xfrm>
            <a:off x="650929" y="1518834"/>
            <a:ext cx="6478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1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8BFB-DDBA-6ACA-EBD3-0D7A53E6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15B2-9C88-8AF3-7C50-7ED2CAD87FF1}"/>
              </a:ext>
            </a:extLst>
          </p:cNvPr>
          <p:cNvSpPr txBox="1"/>
          <p:nvPr/>
        </p:nvSpPr>
        <p:spPr>
          <a:xfrm>
            <a:off x="852406" y="1224479"/>
            <a:ext cx="11049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the world of selling old cars, it's often tough to know how much to ask for.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Traditional methods can be unreliable, leading to unfair prices for sellers and uncertainty for buyers.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Our project aims to fix this by using smart technology to predict accurate selling prices based on factors like age, mileage, brand, and 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By creating a reliable pricing system, we hope to make selling and buying old cars easier, fairer, and more transparent for everyone involved. 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163CC-A737-C944-029D-86CFB01B9C6B}"/>
              </a:ext>
            </a:extLst>
          </p:cNvPr>
          <p:cNvSpPr txBox="1"/>
          <p:nvPr/>
        </p:nvSpPr>
        <p:spPr>
          <a:xfrm>
            <a:off x="1042260" y="453611"/>
            <a:ext cx="561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PROBLEM DESCRIPTION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07AF76-AAA3-B30C-4243-FB0211286AD9}"/>
              </a:ext>
            </a:extLst>
          </p:cNvPr>
          <p:cNvCxnSpPr>
            <a:cxnSpLocks/>
          </p:cNvCxnSpPr>
          <p:nvPr/>
        </p:nvCxnSpPr>
        <p:spPr>
          <a:xfrm>
            <a:off x="852406" y="1038386"/>
            <a:ext cx="4045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Ground-level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6305" y="1944904"/>
            <a:ext cx="6941703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Step 1 : Field Research .</a:t>
            </a:r>
          </a:p>
          <a:p>
            <a:r>
              <a:rPr lang="en-US" sz="2400" dirty="0"/>
              <a:t>Step 2 : Observation of pricing methodologies.</a:t>
            </a:r>
          </a:p>
          <a:p>
            <a:r>
              <a:rPr lang="en-US" sz="2400" dirty="0"/>
              <a:t>Step 3 : Data analysis on vehicles characteristics.</a:t>
            </a:r>
          </a:p>
          <a:p>
            <a:r>
              <a:rPr lang="en-US" sz="2400" dirty="0"/>
              <a:t>Step 4 : Collaboration and evaluation with team .</a:t>
            </a:r>
          </a:p>
          <a:p>
            <a:r>
              <a:rPr lang="en-US" sz="2400" dirty="0"/>
              <a:t>Step 5 : Selection of key components for </a:t>
            </a:r>
            <a:r>
              <a:rPr lang="en-US" sz="2400" dirty="0" err="1"/>
              <a:t>AutoRate</a:t>
            </a:r>
            <a:r>
              <a:rPr lang="en-US" sz="2400" dirty="0"/>
              <a:t> model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D130698-2456-F714-3613-4F9D0AD67D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84" r="36584"/>
          <a:stretch>
            <a:fillRect/>
          </a:stretch>
        </p:blipFill>
        <p:spPr/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0DBF40-356D-AB62-EB7C-882EA61DCF58}"/>
              </a:ext>
            </a:extLst>
          </p:cNvPr>
          <p:cNvCxnSpPr/>
          <p:nvPr/>
        </p:nvCxnSpPr>
        <p:spPr>
          <a:xfrm>
            <a:off x="3812583" y="1690688"/>
            <a:ext cx="6679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8E47-6AE6-F095-B921-A2FF066C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93" y="586128"/>
            <a:ext cx="9906000" cy="1382156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REQUIREMENT SPECIFICATION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0BAA50-1170-C1F6-205F-0711FBBD2C1A}"/>
              </a:ext>
            </a:extLst>
          </p:cNvPr>
          <p:cNvCxnSpPr>
            <a:cxnSpLocks/>
          </p:cNvCxnSpPr>
          <p:nvPr/>
        </p:nvCxnSpPr>
        <p:spPr>
          <a:xfrm>
            <a:off x="976393" y="1720312"/>
            <a:ext cx="8400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4F5B83-45BB-03C7-F2DB-12070B4E7BB1}"/>
              </a:ext>
            </a:extLst>
          </p:cNvPr>
          <p:cNvSpPr txBox="1"/>
          <p:nvPr/>
        </p:nvSpPr>
        <p:spPr>
          <a:xfrm>
            <a:off x="1102316" y="1968284"/>
            <a:ext cx="96541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Input data sourced from structured datasets or user-provided information.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fields include brand, model, year, mileage, fuel, engine, seats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 Prediction output delivered in a user-friendly format,       possibly through a web interface or mobile app.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 Accuracy and reliability crucial; model evaluation metrics established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118279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3870-2BC7-F7BF-2C10-CD9D4F0D4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435" y="-2084131"/>
            <a:ext cx="5028566" cy="3354992"/>
          </a:xfrm>
        </p:spPr>
        <p:txBody>
          <a:bodyPr/>
          <a:lstStyle/>
          <a:p>
            <a:r>
              <a:rPr lang="en-IN" sz="4800" b="1" i="0" dirty="0">
                <a:solidFill>
                  <a:srgbClr val="002060"/>
                </a:solidFill>
              </a:rPr>
              <a:t>input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24D7D-1C15-F5F1-6212-BCF830E7E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435" y="1522744"/>
            <a:ext cx="5028565" cy="1894972"/>
          </a:xfrm>
        </p:spPr>
        <p:txBody>
          <a:bodyPr/>
          <a:lstStyle/>
          <a:p>
            <a:r>
              <a:rPr lang="en-US" sz="2000" dirty="0">
                <a:solidFill>
                  <a:schemeClr val="tx2"/>
                </a:solidFill>
              </a:rPr>
              <a:t>1. </a:t>
            </a:r>
            <a:r>
              <a:rPr lang="en-US" sz="2000" dirty="0">
                <a:solidFill>
                  <a:schemeClr val="tx1"/>
                </a:solidFill>
              </a:rPr>
              <a:t>Brand Name                          6. Transmission </a:t>
            </a:r>
          </a:p>
          <a:p>
            <a:r>
              <a:rPr lang="en-US" sz="2000" dirty="0">
                <a:solidFill>
                  <a:schemeClr val="tx1"/>
                </a:solidFill>
              </a:rPr>
              <a:t>2. Passing Year                         7. Owner </a:t>
            </a:r>
          </a:p>
          <a:p>
            <a:r>
              <a:rPr lang="en-US" sz="2000" dirty="0">
                <a:solidFill>
                  <a:schemeClr val="tx1"/>
                </a:solidFill>
              </a:rPr>
              <a:t>3. Mileage:                                  8. Seats </a:t>
            </a:r>
          </a:p>
          <a:p>
            <a:r>
              <a:rPr lang="en-US" sz="2000" dirty="0">
                <a:solidFill>
                  <a:schemeClr val="tx1"/>
                </a:solidFill>
              </a:rPr>
              <a:t>4. Kilometer Driven                 9. Fuel Type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5. Engine                                   10. Seller Type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574A55D2-3337-59B1-A2DB-DCF7A1FB01B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5" r="29855"/>
          <a:stretch>
            <a:fillRect/>
          </a:stretch>
        </p:blipFill>
        <p:spPr/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8FD7D3-8D48-C853-5FAF-F8555A82A28B}"/>
              </a:ext>
            </a:extLst>
          </p:cNvPr>
          <p:cNvCxnSpPr>
            <a:cxnSpLocks/>
          </p:cNvCxnSpPr>
          <p:nvPr/>
        </p:nvCxnSpPr>
        <p:spPr>
          <a:xfrm>
            <a:off x="1067435" y="1162373"/>
            <a:ext cx="2233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976CF7-C32A-AAAB-5DF8-E493B8FD4281}"/>
              </a:ext>
            </a:extLst>
          </p:cNvPr>
          <p:cNvSpPr txBox="1"/>
          <p:nvPr/>
        </p:nvSpPr>
        <p:spPr>
          <a:xfrm>
            <a:off x="867905" y="3866437"/>
            <a:ext cx="384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2060"/>
                </a:solidFill>
              </a:rPr>
              <a:t>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F92EE7-81A2-E940-20BD-3E831FF5CBEA}"/>
              </a:ext>
            </a:extLst>
          </p:cNvPr>
          <p:cNvCxnSpPr/>
          <p:nvPr/>
        </p:nvCxnSpPr>
        <p:spPr>
          <a:xfrm>
            <a:off x="495946" y="4697434"/>
            <a:ext cx="2495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1265EC-83B4-9B61-55B3-29DFFAC0FFC1}"/>
              </a:ext>
            </a:extLst>
          </p:cNvPr>
          <p:cNvSpPr txBox="1"/>
          <p:nvPr/>
        </p:nvSpPr>
        <p:spPr>
          <a:xfrm>
            <a:off x="495946" y="4919757"/>
            <a:ext cx="77956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Predicted old car prices based on features, market trends, and condition. Utilized machine learning models for accuracy</a:t>
            </a:r>
            <a:r>
              <a:rPr lang="en-US" sz="2800" dirty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570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Features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Price Prediction : Provides accurate estimation for price.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User-friendly : Simple interface ensures easy input and quick result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Continuous refinement : Model evolve with new data for accurate predictions 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687790C-8E1E-4C77-5C27-BE5FE9FE7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7" r="31157"/>
          <a:stretch>
            <a:fillRect/>
          </a:stretch>
        </p:blipFill>
        <p:spPr/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413D59-A8ED-149C-1324-B6E8E1C4D10D}"/>
              </a:ext>
            </a:extLst>
          </p:cNvPr>
          <p:cNvCxnSpPr>
            <a:cxnSpLocks/>
          </p:cNvCxnSpPr>
          <p:nvPr/>
        </p:nvCxnSpPr>
        <p:spPr>
          <a:xfrm>
            <a:off x="838199" y="1690688"/>
            <a:ext cx="5500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846AD4-435D-4592-8088-FE2831A30D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283731-47E9-4F14-86D1-57C1EA2672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4D4B218-C04B-41F5-949D-06E9DAE96B0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AngleLinesVTI</Template>
  <TotalTime>0</TotalTime>
  <Words>438</Words>
  <Application>Microsoft Office PowerPoint</Application>
  <PresentationFormat>Widescreen</PresentationFormat>
  <Paragraphs>56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Univers Condensed Light</vt:lpstr>
      <vt:lpstr>Walbaum Display Light</vt:lpstr>
      <vt:lpstr>AngleLinesVTI</vt:lpstr>
      <vt:lpstr>.</vt:lpstr>
      <vt:lpstr>AGENDA</vt:lpstr>
      <vt:lpstr>.</vt:lpstr>
      <vt:lpstr>.</vt:lpstr>
      <vt:lpstr>.</vt:lpstr>
      <vt:lpstr>Ground-level research</vt:lpstr>
      <vt:lpstr>REQUIREMENT SPECIFICATION</vt:lpstr>
      <vt:lpstr>input</vt:lpstr>
      <vt:lpstr>Features of project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2023-12-10T21:10:30Z</dcterms:created>
  <dcterms:modified xsi:type="dcterms:W3CDTF">2024-05-08T13:44:16Z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