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Montserrat Black"/>
      <p:bold r:id="rId14"/>
      <p:boldItalic r:id="rId15"/>
    </p:embeddedFont>
    <p:embeddedFont>
      <p:font typeface="Montserrat ExtraBold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Black-boldItalic.fntdata"/><Relationship Id="rId14" Type="http://schemas.openxmlformats.org/officeDocument/2006/relationships/font" Target="fonts/MontserratBlack-bold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Description:</a:t>
            </a:r>
            <a:br>
              <a:rPr lang="en"/>
            </a:br>
            <a:r>
              <a:rPr lang="en"/>
              <a:t>- Particularly, when we focus on the label to predict, the data contains the labels as an ordinal with six levels, “True” to “Pants on Fire”. We convert the Ordinal to a categorical variable with two values “0” and “1” with which we build the classification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0160fd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0160fd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00160fd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00160fd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8" name="Google Shape;6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34" name="Google Shape;34;p6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7.jp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07600" y="1329347"/>
            <a:ext cx="8265600" cy="9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Fake News Detection</a:t>
            </a:r>
            <a:endParaRPr sz="5500"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07600" y="2519400"/>
            <a:ext cx="70320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CS-GY 6053 </a:t>
            </a:r>
            <a:r>
              <a:rPr lang="en"/>
              <a:t>Foundations of Data Science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07600" y="3763025"/>
            <a:ext cx="33807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Dhanesh Baalaji Srinivasan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Vaishnavi Chellappa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Venkataramanan Venkateswaran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11750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Background and Data</a:t>
            </a:r>
            <a:endParaRPr sz="27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380350" y="689025"/>
            <a:ext cx="3330300" cy="5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Background &amp; Problem:</a:t>
            </a:r>
            <a:r>
              <a:rPr b="1" lang="en" sz="900"/>
              <a:t> 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Our project aims to detect and analyze the accuracy of machine learning and deep learning models in identifying fake news, thereby enhancing</a:t>
            </a:r>
            <a:r>
              <a:rPr lang="en" sz="900"/>
              <a:t> our understanding  of fake news classification.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Data Description: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6666"/>
                </a:solidFill>
              </a:rPr>
              <a:t>Source:</a:t>
            </a:r>
            <a:r>
              <a:rPr lang="en" sz="900">
                <a:solidFill>
                  <a:schemeClr val="dk2"/>
                </a:solidFill>
              </a:rPr>
              <a:t> The LIAR dataset, introduced in a 2017 paper by William Yang Wang.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6666"/>
                </a:solidFill>
              </a:rPr>
              <a:t>Features:</a:t>
            </a:r>
            <a:r>
              <a:rPr lang="en" sz="900">
                <a:solidFill>
                  <a:schemeClr val="dk2"/>
                </a:solidFill>
              </a:rPr>
              <a:t> Includes ID, Label (True, Mostly True, Half True, Barely True, False, Pants on Fire), Statement, Speaker, Job Title, State, Party Affiliation, and more.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2"/>
                </a:solidFill>
              </a:rPr>
              <a:t>Pre-processing: </a:t>
            </a:r>
            <a:r>
              <a:rPr lang="en" sz="900">
                <a:solidFill>
                  <a:schemeClr val="accent2"/>
                </a:solidFill>
              </a:rPr>
              <a:t>Assigning column names for the data present and </a:t>
            </a:r>
            <a:r>
              <a:rPr lang="en" sz="900">
                <a:solidFill>
                  <a:schemeClr val="dk2"/>
                </a:solidFill>
              </a:rPr>
              <a:t>reassignment of ‘true’ and ‘mostly-true’ class into 1 and the other labels as 0.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2"/>
          <p:cNvCxnSpPr/>
          <p:nvPr/>
        </p:nvCxnSpPr>
        <p:spPr>
          <a:xfrm>
            <a:off x="407179" y="849600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5062225" y="689025"/>
            <a:ext cx="33303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637" y="762875"/>
            <a:ext cx="3205476" cy="3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5124625" y="1140575"/>
            <a:ext cx="166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Data:</a:t>
            </a:r>
            <a:endParaRPr b="1"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600" y="1440575"/>
            <a:ext cx="1207400" cy="7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6787225" y="1140575"/>
            <a:ext cx="13257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Testing Data:</a:t>
            </a:r>
            <a:endParaRPr b="1"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5525" y="1440562"/>
            <a:ext cx="1207400" cy="72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4625" y="2495875"/>
            <a:ext cx="1598601" cy="12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1300" y="2495875"/>
            <a:ext cx="1599497" cy="12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59550" y="192200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and Evaluation</a:t>
            </a:r>
            <a:endParaRPr sz="2700"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1356550" y="637200"/>
            <a:ext cx="3330300" cy="4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Description:</a:t>
            </a:r>
            <a:endParaRPr b="1" sz="9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2"/>
                </a:solidFill>
              </a:rPr>
              <a:t>Machine Learning:</a:t>
            </a:r>
            <a:r>
              <a:rPr lang="en" sz="900"/>
              <a:t> We used Support Vector Machines (SVM) and used the model in two ways: </a:t>
            </a:r>
            <a:br>
              <a:rPr lang="en" sz="900"/>
            </a:br>
            <a:r>
              <a:rPr lang="en" sz="900"/>
              <a:t>1. </a:t>
            </a:r>
            <a:r>
              <a:rPr lang="en" sz="900"/>
              <a:t>We used the metadata information like subject, speaker_info and fit the model. </a:t>
            </a:r>
            <a:br>
              <a:rPr lang="en" sz="900"/>
            </a:br>
            <a:r>
              <a:rPr lang="en" sz="900"/>
              <a:t>2. We discarded the metadata info and used only the news statement to predict the label.   </a:t>
            </a:r>
            <a:br>
              <a:rPr lang="en" sz="900"/>
            </a:br>
            <a:r>
              <a:rPr b="1" lang="en" sz="900">
                <a:solidFill>
                  <a:schemeClr val="accent2"/>
                </a:solidFill>
              </a:rPr>
              <a:t>Deep Learning: </a:t>
            </a:r>
            <a:r>
              <a:rPr lang="en" sz="900">
                <a:solidFill>
                  <a:schemeClr val="accent2"/>
                </a:solidFill>
              </a:rPr>
              <a:t>We used </a:t>
            </a:r>
            <a:r>
              <a:rPr lang="en" sz="900"/>
              <a:t>BERT to capture complex patterns in text data and fit the model with just the news statement to predict the labels.</a:t>
            </a:r>
            <a:endParaRPr sz="9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Evaluation Metrics: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2"/>
                </a:solidFill>
              </a:rPr>
              <a:t>Precision: </a:t>
            </a:r>
            <a:r>
              <a:rPr lang="en" sz="900">
                <a:solidFill>
                  <a:schemeClr val="dk2"/>
                </a:solidFill>
              </a:rPr>
              <a:t>It measures the proportion of correctly predicted positive instances out of all instances predicted as positive, focusing on the accuracy of positive predictions, crucial in scenarios where false positives are costly.</a:t>
            </a:r>
            <a:br>
              <a:rPr lang="en" sz="900">
                <a:solidFill>
                  <a:schemeClr val="dk2"/>
                </a:solidFill>
              </a:rPr>
            </a:br>
            <a:r>
              <a:rPr b="1" lang="en" sz="900">
                <a:solidFill>
                  <a:schemeClr val="accent2"/>
                </a:solidFill>
              </a:rPr>
              <a:t>Confusion Matrix:</a:t>
            </a:r>
            <a:r>
              <a:rPr b="1" lang="en" sz="900">
                <a:solidFill>
                  <a:schemeClr val="dk2"/>
                </a:solidFill>
              </a:rPr>
              <a:t> </a:t>
            </a:r>
            <a:r>
              <a:rPr lang="en" sz="900">
                <a:solidFill>
                  <a:schemeClr val="dk2"/>
                </a:solidFill>
              </a:rPr>
              <a:t>It provides a comprehensive breakdown of a model's predictions, detailing true positives, true negatives, false positives, and false negatives, offering a clearer insight into classification performance beyond simple accuracy metrics.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>
            <a:off x="359554" y="818950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4686850" y="637200"/>
            <a:ext cx="4403400" cy="4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BERT Confusion Matrix:                    	BERT Classification Report: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SVM (Initial) Confusion Matrix:       	</a:t>
            </a:r>
            <a:r>
              <a:rPr b="1" lang="en" sz="700">
                <a:solidFill>
                  <a:schemeClr val="dk2"/>
                </a:solidFill>
              </a:rPr>
              <a:t>SVM (Initial) Class Report: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SVM (Improved) Confusion Matrix:  	SVM (Improved) Class Report:</a:t>
            </a:r>
            <a:endParaRPr b="1" sz="700">
              <a:solidFill>
                <a:schemeClr val="dk2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675" y="964100"/>
            <a:ext cx="1303775" cy="10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4634" t="0"/>
          <a:stretch/>
        </p:blipFill>
        <p:spPr>
          <a:xfrm>
            <a:off x="6600975" y="964100"/>
            <a:ext cx="2183475" cy="6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675" y="2396150"/>
            <a:ext cx="1303775" cy="104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975" y="2396150"/>
            <a:ext cx="2183474" cy="576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0675" y="3810800"/>
            <a:ext cx="1303775" cy="104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0975" y="3810797"/>
            <a:ext cx="2183475" cy="56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225550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Assumptions, Limitations, and Next Steps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397000" y="707875"/>
            <a:ext cx="3330300" cy="5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Assumptions &amp; Limitations:</a:t>
            </a:r>
            <a:endParaRPr b="1" sz="10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Reliability of the LIAR dataset which is sourced from credible fact-checking websites.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The SVM model was executed with extra variables like Speaker, Subject and Job Title and got an accuracy of around 60%. We then removed these variables and got a much higher accuracy. So the assumption made is that these </a:t>
            </a:r>
            <a:r>
              <a:rPr lang="en" sz="1000"/>
              <a:t>variables</a:t>
            </a:r>
            <a:r>
              <a:rPr lang="en" sz="1000"/>
              <a:t> are redundant and do not contribute to the final outcome.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4"/>
          <p:cNvCxnSpPr/>
          <p:nvPr/>
        </p:nvCxnSpPr>
        <p:spPr>
          <a:xfrm>
            <a:off x="407179" y="863400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5095525" y="707875"/>
            <a:ext cx="33303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Next Steps: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Implementing advanced regularization methods to mitigate overfitting in machine learning models.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Enhancing model versatility for broader datasets and real-world applicability to ensure robustness.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Long term goal:</a:t>
            </a:r>
            <a:r>
              <a:rPr b="1" lang="en" sz="1000">
                <a:solidFill>
                  <a:srgbClr val="434343"/>
                </a:solidFill>
              </a:rPr>
              <a:t> </a:t>
            </a:r>
            <a:r>
              <a:rPr lang="en" sz="1000">
                <a:solidFill>
                  <a:schemeClr val="dk2"/>
                </a:solidFill>
              </a:rPr>
              <a:t>Aiming to create a real-time application for detecting fake news, impacting information consumption in society.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