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87" r:id="rId2"/>
    <p:sldId id="292" r:id="rId3"/>
    <p:sldId id="259" r:id="rId4"/>
    <p:sldId id="261" r:id="rId5"/>
    <p:sldId id="282" r:id="rId6"/>
    <p:sldId id="265" r:id="rId7"/>
    <p:sldId id="293" r:id="rId8"/>
    <p:sldId id="295" r:id="rId9"/>
    <p:sldId id="296" r:id="rId10"/>
    <p:sldId id="274" r:id="rId11"/>
    <p:sldId id="290" r:id="rId12"/>
    <p:sldId id="288" r:id="rId13"/>
    <p:sldId id="284" r:id="rId14"/>
    <p:sldId id="283" r:id="rId15"/>
    <p:sldId id="298" r:id="rId16"/>
    <p:sldId id="280" r:id="rId17"/>
    <p:sldId id="281" r:id="rId18"/>
    <p:sldId id="29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9602C7-93B2-47D6-8E88-C403F7AAE031}">
  <a:tblStyle styleId="{2E9602C7-93B2-47D6-8E88-C403F7AAE03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CF5"/>
          </a:solidFill>
        </a:fill>
      </a:tcStyle>
    </a:wholeTbl>
    <a:band1H>
      <a:tcTxStyle/>
      <a:tcStyle>
        <a:tcBdr/>
        <a:fill>
          <a:solidFill>
            <a:srgbClr val="D9D8EB"/>
          </a:solidFill>
        </a:fill>
      </a:tcStyle>
    </a:band1H>
    <a:band2H>
      <a:tcTxStyle/>
      <a:tcStyle>
        <a:tcBdr/>
      </a:tcStyle>
    </a:band2H>
    <a:band1V>
      <a:tcTxStyle/>
      <a:tcStyle>
        <a:tcBdr/>
        <a:fill>
          <a:solidFill>
            <a:srgbClr val="D9D8EB"/>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5B220338-5204-42CE-9EB9-E1C9BF0C2B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19867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476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84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4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3b66d5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3b66d5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49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457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70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609601" y="274638"/>
            <a:ext cx="9956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1" name="Google Shape;41;p21"/>
          <p:cNvSpPr txBox="1">
            <a:spLocks noGrp="1"/>
          </p:cNvSpPr>
          <p:nvPr>
            <p:ph type="body" idx="1"/>
          </p:nvPr>
        </p:nvSpPr>
        <p:spPr>
          <a:xfrm>
            <a:off x="609601" y="1600200"/>
            <a:ext cx="99568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sp>
        <p:nvSpPr>
          <p:cNvPr id="42" name="Google Shape;42;p21"/>
          <p:cNvSpPr txBox="1">
            <a:spLocks noGrp="1"/>
          </p:cNvSpPr>
          <p:nvPr>
            <p:ph type="dt" idx="10"/>
          </p:nvPr>
        </p:nvSpPr>
        <p:spPr>
          <a:xfrm rot="5400000">
            <a:off x="10454641" y="1017844"/>
            <a:ext cx="2011680" cy="51206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3" name="Google Shape;43;p21"/>
          <p:cNvSpPr txBox="1">
            <a:spLocks noGrp="1"/>
          </p:cNvSpPr>
          <p:nvPr>
            <p:ph type="sldNum" idx="12"/>
          </p:nvPr>
        </p:nvSpPr>
        <p:spPr>
          <a:xfrm>
            <a:off x="10838687"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44" name="Google Shape;44;p21"/>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26"/>
          <p:cNvSpPr txBox="1">
            <a:spLocks noGrp="1"/>
          </p:cNvSpPr>
          <p:nvPr>
            <p:ph type="dt" idx="10"/>
          </p:nvPr>
        </p:nvSpPr>
        <p:spPr>
          <a:xfrm rot="5400000">
            <a:off x="10454641" y="1017844"/>
            <a:ext cx="2011680" cy="51206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0" name="Google Shape;90;p26"/>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1" name="Google Shape;91;p26"/>
          <p:cNvSpPr txBox="1">
            <a:spLocks noGrp="1"/>
          </p:cNvSpPr>
          <p:nvPr>
            <p:ph type="sldNum" idx="12"/>
          </p:nvPr>
        </p:nvSpPr>
        <p:spPr>
          <a:xfrm>
            <a:off x="10838687"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bg>
      <p:bgPr>
        <a:solidFill>
          <a:schemeClr val="lt1"/>
        </a:solidFill>
        <a:effectLst/>
      </p:bgPr>
    </p:bg>
    <p:spTree>
      <p:nvGrpSpPr>
        <p:cNvPr id="1" name="Shape 92"/>
        <p:cNvGrpSpPr/>
        <p:nvPr/>
      </p:nvGrpSpPr>
      <p:grpSpPr>
        <a:xfrm>
          <a:off x="0" y="0"/>
          <a:ext cx="0" cy="0"/>
          <a:chOff x="0" y="0"/>
          <a:chExt cx="0" cy="0"/>
        </a:xfrm>
      </p:grpSpPr>
      <p:cxnSp>
        <p:nvCxnSpPr>
          <p:cNvPr id="93" name="Google Shape;93;p27"/>
          <p:cNvCxnSpPr/>
          <p:nvPr/>
        </p:nvCxnSpPr>
        <p:spPr>
          <a:xfrm>
            <a:off x="11684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4" name="Google Shape;94;p27"/>
          <p:cNvSpPr txBox="1">
            <a:spLocks noGrp="1"/>
          </p:cNvSpPr>
          <p:nvPr>
            <p:ph type="title"/>
          </p:nvPr>
        </p:nvSpPr>
        <p:spPr>
          <a:xfrm rot="5400000">
            <a:off x="5547360" y="3124201"/>
            <a:ext cx="6309360" cy="609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5" name="Google Shape;95;p27"/>
          <p:cNvSpPr txBox="1">
            <a:spLocks noGrp="1"/>
          </p:cNvSpPr>
          <p:nvPr>
            <p:ph type="body" idx="1"/>
          </p:nvPr>
        </p:nvSpPr>
        <p:spPr>
          <a:xfrm>
            <a:off x="9083040" y="274320"/>
            <a:ext cx="2036063"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cxnSp>
        <p:nvCxnSpPr>
          <p:cNvPr id="96" name="Google Shape;96;p27"/>
          <p:cNvCxnSpPr/>
          <p:nvPr/>
        </p:nvCxnSpPr>
        <p:spPr>
          <a:xfrm>
            <a:off x="8331201"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7" name="Google Shape;97;p27"/>
          <p:cNvCxnSpPr/>
          <p:nvPr/>
        </p:nvCxnSpPr>
        <p:spPr>
          <a:xfrm>
            <a:off x="8256395"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98" name="Google Shape;98;p27"/>
          <p:cNvCxnSpPr/>
          <p:nvPr/>
        </p:nvCxnSpPr>
        <p:spPr>
          <a:xfrm>
            <a:off x="119888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99" name="Google Shape;99;p27"/>
          <p:cNvSpPr/>
          <p:nvPr/>
        </p:nvSpPr>
        <p:spPr>
          <a:xfrm>
            <a:off x="11785600" y="0"/>
            <a:ext cx="4064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0" name="Google Shape;100;p27"/>
          <p:cNvCxnSpPr/>
          <p:nvPr/>
        </p:nvCxnSpPr>
        <p:spPr>
          <a:xfrm>
            <a:off x="118872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1" name="Google Shape;101;p27"/>
          <p:cNvSpPr/>
          <p:nvPr/>
        </p:nvSpPr>
        <p:spPr>
          <a:xfrm>
            <a:off x="10875265" y="5715000"/>
            <a:ext cx="731519"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2" name="Google Shape;102;p27"/>
          <p:cNvSpPr txBox="1">
            <a:spLocks noGrp="1"/>
          </p:cNvSpPr>
          <p:nvPr>
            <p:ph type="body" idx="2"/>
          </p:nvPr>
        </p:nvSpPr>
        <p:spPr>
          <a:xfrm>
            <a:off x="406400" y="274320"/>
            <a:ext cx="75184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sp>
        <p:nvSpPr>
          <p:cNvPr id="103" name="Google Shape;103;p27"/>
          <p:cNvSpPr txBox="1">
            <a:spLocks noGrp="1"/>
          </p:cNvSpPr>
          <p:nvPr>
            <p:ph type="dt" idx="10"/>
          </p:nvPr>
        </p:nvSpPr>
        <p:spPr>
          <a:xfrm rot="5400000">
            <a:off x="10454641" y="1017844"/>
            <a:ext cx="2011680" cy="51206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04" name="Google Shape;104;p27"/>
          <p:cNvSpPr txBox="1">
            <a:spLocks noGrp="1"/>
          </p:cNvSpPr>
          <p:nvPr>
            <p:ph type="sldNum" idx="12"/>
          </p:nvPr>
        </p:nvSpPr>
        <p:spPr>
          <a:xfrm>
            <a:off x="10838687"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05" name="Google Shape;105;p27"/>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106"/>
        <p:cNvGrpSpPr/>
        <p:nvPr/>
      </p:nvGrpSpPr>
      <p:grpSpPr>
        <a:xfrm>
          <a:off x="0" y="0"/>
          <a:ext cx="0" cy="0"/>
          <a:chOff x="0" y="0"/>
          <a:chExt cx="0" cy="0"/>
        </a:xfrm>
      </p:grpSpPr>
      <p:cxnSp>
        <p:nvCxnSpPr>
          <p:cNvPr id="107" name="Google Shape;107;p28"/>
          <p:cNvCxnSpPr/>
          <p:nvPr/>
        </p:nvCxnSpPr>
        <p:spPr>
          <a:xfrm>
            <a:off x="11684000" y="0"/>
            <a:ext cx="0" cy="6858000"/>
          </a:xfrm>
          <a:prstGeom prst="straightConnector1">
            <a:avLst/>
          </a:prstGeom>
          <a:noFill/>
          <a:ln w="38100" cap="flat" cmpd="sng">
            <a:solidFill>
              <a:srgbClr val="FEC2AC"/>
            </a:solidFill>
            <a:prstDash val="solid"/>
            <a:round/>
            <a:headEnd type="none" w="sm" len="sm"/>
            <a:tailEnd type="none" w="sm" len="sm"/>
          </a:ln>
        </p:spPr>
      </p:cxnSp>
      <p:sp>
        <p:nvSpPr>
          <p:cNvPr id="108" name="Google Shape;108;p28"/>
          <p:cNvSpPr/>
          <p:nvPr/>
        </p:nvSpPr>
        <p:spPr>
          <a:xfrm>
            <a:off x="10875265" y="5715000"/>
            <a:ext cx="731519"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9" name="Google Shape;109;p28"/>
          <p:cNvSpPr txBox="1">
            <a:spLocks noGrp="1"/>
          </p:cNvSpPr>
          <p:nvPr>
            <p:ph type="title"/>
          </p:nvPr>
        </p:nvSpPr>
        <p:spPr>
          <a:xfrm rot="5400000">
            <a:off x="5518403" y="3124201"/>
            <a:ext cx="6309360" cy="609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0" name="Google Shape;110;p28"/>
          <p:cNvSpPr>
            <a:spLocks noGrp="1"/>
          </p:cNvSpPr>
          <p:nvPr>
            <p:ph type="pic" idx="2"/>
          </p:nvPr>
        </p:nvSpPr>
        <p:spPr>
          <a:xfrm>
            <a:off x="2" y="0"/>
            <a:ext cx="8229600" cy="6858000"/>
          </a:xfrm>
          <a:prstGeom prst="rect">
            <a:avLst/>
          </a:prstGeom>
          <a:solidFill>
            <a:schemeClr val="lt2"/>
          </a:solidFill>
          <a:ln>
            <a:noFill/>
          </a:ln>
        </p:spPr>
        <p:txBody>
          <a:bodyPr spcFirstLastPara="1" wrap="square" lIns="91425" tIns="45700" rIns="91425" bIns="45700" anchor="t" anchorCtr="0">
            <a:norm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r>
              <a:rPr lang="en-US"/>
              <a:t>Click icon to add picture</a:t>
            </a:r>
            <a:endParaRPr/>
          </a:p>
        </p:txBody>
      </p:sp>
      <p:sp>
        <p:nvSpPr>
          <p:cNvPr id="111" name="Google Shape;111;p28"/>
          <p:cNvSpPr txBox="1">
            <a:spLocks noGrp="1"/>
          </p:cNvSpPr>
          <p:nvPr>
            <p:ph type="body" idx="1"/>
          </p:nvPr>
        </p:nvSpPr>
        <p:spPr>
          <a:xfrm>
            <a:off x="9021063" y="264795"/>
            <a:ext cx="2032001"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cxnSp>
        <p:nvCxnSpPr>
          <p:cNvPr id="112" name="Google Shape;112;p28"/>
          <p:cNvCxnSpPr/>
          <p:nvPr/>
        </p:nvCxnSpPr>
        <p:spPr>
          <a:xfrm>
            <a:off x="11988800" y="0"/>
            <a:ext cx="0" cy="6858000"/>
          </a:xfrm>
          <a:prstGeom prst="straightConnector1">
            <a:avLst/>
          </a:prstGeom>
          <a:noFill/>
          <a:ln w="9525" cap="flat" cmpd="sng">
            <a:solidFill>
              <a:schemeClr val="dk1"/>
            </a:solidFill>
            <a:prstDash val="solid"/>
            <a:round/>
            <a:headEnd type="none" w="sm" len="sm"/>
            <a:tailEnd type="none" w="sm" len="sm"/>
          </a:ln>
        </p:spPr>
      </p:cxnSp>
      <p:sp>
        <p:nvSpPr>
          <p:cNvPr id="113" name="Google Shape;113;p28"/>
          <p:cNvSpPr/>
          <p:nvPr/>
        </p:nvSpPr>
        <p:spPr>
          <a:xfrm>
            <a:off x="11785600" y="0"/>
            <a:ext cx="4064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14" name="Google Shape;114;p28"/>
          <p:cNvCxnSpPr/>
          <p:nvPr/>
        </p:nvCxnSpPr>
        <p:spPr>
          <a:xfrm>
            <a:off x="118872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5" name="Google Shape;115;p28"/>
          <p:cNvCxnSpPr/>
          <p:nvPr/>
        </p:nvCxnSpPr>
        <p:spPr>
          <a:xfrm>
            <a:off x="8331201"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6" name="Google Shape;116;p28"/>
          <p:cNvCxnSpPr/>
          <p:nvPr/>
        </p:nvCxnSpPr>
        <p:spPr>
          <a:xfrm>
            <a:off x="8256395" y="0"/>
            <a:ext cx="0" cy="6858000"/>
          </a:xfrm>
          <a:prstGeom prst="straightConnector1">
            <a:avLst/>
          </a:prstGeom>
          <a:noFill/>
          <a:ln w="12700" cap="flat" cmpd="sng">
            <a:solidFill>
              <a:schemeClr val="accent1"/>
            </a:solidFill>
            <a:prstDash val="solid"/>
            <a:round/>
            <a:headEnd type="none" w="sm" len="sm"/>
            <a:tailEnd type="none" w="sm" len="sm"/>
          </a:ln>
        </p:spPr>
      </p:cxnSp>
      <p:sp>
        <p:nvSpPr>
          <p:cNvPr id="117" name="Google Shape;117;p28"/>
          <p:cNvSpPr txBox="1">
            <a:spLocks noGrp="1"/>
          </p:cNvSpPr>
          <p:nvPr>
            <p:ph type="dt" idx="10"/>
          </p:nvPr>
        </p:nvSpPr>
        <p:spPr>
          <a:xfrm rot="5400000">
            <a:off x="10454641" y="1017844"/>
            <a:ext cx="2011680" cy="51206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18" name="Google Shape;118;p28"/>
          <p:cNvSpPr txBox="1">
            <a:spLocks noGrp="1"/>
          </p:cNvSpPr>
          <p:nvPr>
            <p:ph type="sldNum" idx="12"/>
          </p:nvPr>
        </p:nvSpPr>
        <p:spPr>
          <a:xfrm>
            <a:off x="10838687"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9" name="Google Shape;119;p28"/>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20"/>
        <p:cNvGrpSpPr/>
        <p:nvPr/>
      </p:nvGrpSpPr>
      <p:grpSpPr>
        <a:xfrm>
          <a:off x="0" y="0"/>
          <a:ext cx="0" cy="0"/>
          <a:chOff x="0" y="0"/>
          <a:chExt cx="0" cy="0"/>
        </a:xfrm>
      </p:grpSpPr>
      <p:sp>
        <p:nvSpPr>
          <p:cNvPr id="121" name="Google Shape;121;p29"/>
          <p:cNvSpPr txBox="1">
            <a:spLocks noGrp="1"/>
          </p:cNvSpPr>
          <p:nvPr>
            <p:ph type="title"/>
          </p:nvPr>
        </p:nvSpPr>
        <p:spPr>
          <a:xfrm>
            <a:off x="609601" y="274638"/>
            <a:ext cx="9956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2" name="Google Shape;122;p29"/>
          <p:cNvSpPr txBox="1">
            <a:spLocks noGrp="1"/>
          </p:cNvSpPr>
          <p:nvPr>
            <p:ph type="body" idx="1"/>
          </p:nvPr>
        </p:nvSpPr>
        <p:spPr>
          <a:xfrm rot="5400000">
            <a:off x="3151124" y="-941324"/>
            <a:ext cx="4873752" cy="9956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sp>
        <p:nvSpPr>
          <p:cNvPr id="123" name="Google Shape;123;p29"/>
          <p:cNvSpPr txBox="1">
            <a:spLocks noGrp="1"/>
          </p:cNvSpPr>
          <p:nvPr>
            <p:ph type="dt" idx="10"/>
          </p:nvPr>
        </p:nvSpPr>
        <p:spPr>
          <a:xfrm rot="5400000">
            <a:off x="10454641" y="1017844"/>
            <a:ext cx="2011680" cy="51206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24" name="Google Shape;124;p29"/>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25" name="Google Shape;125;p29"/>
          <p:cNvSpPr txBox="1">
            <a:spLocks noGrp="1"/>
          </p:cNvSpPr>
          <p:nvPr>
            <p:ph type="sldNum" idx="12"/>
          </p:nvPr>
        </p:nvSpPr>
        <p:spPr>
          <a:xfrm>
            <a:off x="10838687"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26"/>
        <p:cNvGrpSpPr/>
        <p:nvPr/>
      </p:nvGrpSpPr>
      <p:grpSpPr>
        <a:xfrm>
          <a:off x="0" y="0"/>
          <a:ext cx="0" cy="0"/>
          <a:chOff x="0" y="0"/>
          <a:chExt cx="0" cy="0"/>
        </a:xfrm>
      </p:grpSpPr>
      <p:sp>
        <p:nvSpPr>
          <p:cNvPr id="127" name="Google Shape;127;p30"/>
          <p:cNvSpPr txBox="1">
            <a:spLocks noGrp="1"/>
          </p:cNvSpPr>
          <p:nvPr>
            <p:ph type="title"/>
          </p:nvPr>
        </p:nvSpPr>
        <p:spPr>
          <a:xfrm rot="5400000">
            <a:off x="7031038" y="2082804"/>
            <a:ext cx="5851525" cy="2235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8" name="Google Shape;128;p30"/>
          <p:cNvSpPr txBox="1">
            <a:spLocks noGrp="1"/>
          </p:cNvSpPr>
          <p:nvPr>
            <p:ph type="body" idx="1"/>
          </p:nvPr>
        </p:nvSpPr>
        <p:spPr>
          <a:xfrm rot="5400000">
            <a:off x="1697039" y="-812798"/>
            <a:ext cx="5851525" cy="8026401"/>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sp>
        <p:nvSpPr>
          <p:cNvPr id="129" name="Google Shape;129;p30"/>
          <p:cNvSpPr txBox="1">
            <a:spLocks noGrp="1"/>
          </p:cNvSpPr>
          <p:nvPr>
            <p:ph type="dt" idx="10"/>
          </p:nvPr>
        </p:nvSpPr>
        <p:spPr>
          <a:xfrm rot="5400000">
            <a:off x="10454641" y="1017844"/>
            <a:ext cx="2011680" cy="51206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30" name="Google Shape;130;p30"/>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31" name="Google Shape;131;p30"/>
          <p:cNvSpPr txBox="1">
            <a:spLocks noGrp="1"/>
          </p:cNvSpPr>
          <p:nvPr>
            <p:ph type="sldNum" idx="12"/>
          </p:nvPr>
        </p:nvSpPr>
        <p:spPr>
          <a:xfrm>
            <a:off x="10838687"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19"/>
          <p:cNvCxnSpPr/>
          <p:nvPr/>
        </p:nvCxnSpPr>
        <p:spPr>
          <a:xfrm>
            <a:off x="11684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7" name="Google Shape;7;p19"/>
          <p:cNvSpPr txBox="1">
            <a:spLocks noGrp="1"/>
          </p:cNvSpPr>
          <p:nvPr>
            <p:ph type="title"/>
          </p:nvPr>
        </p:nvSpPr>
        <p:spPr>
          <a:xfrm>
            <a:off x="609601" y="274638"/>
            <a:ext cx="99568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9"/>
          <p:cNvSpPr txBox="1">
            <a:spLocks noGrp="1"/>
          </p:cNvSpPr>
          <p:nvPr>
            <p:ph type="body" idx="1"/>
          </p:nvPr>
        </p:nvSpPr>
        <p:spPr>
          <a:xfrm>
            <a:off x="609601" y="1600200"/>
            <a:ext cx="99568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 name="Google Shape;9;p19"/>
          <p:cNvSpPr txBox="1">
            <a:spLocks noGrp="1"/>
          </p:cNvSpPr>
          <p:nvPr>
            <p:ph type="dt" idx="10"/>
          </p:nvPr>
        </p:nvSpPr>
        <p:spPr>
          <a:xfrm rot="5400000">
            <a:off x="10454641" y="1017844"/>
            <a:ext cx="2011680" cy="512063"/>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lang="en-IN"/>
          </a:p>
        </p:txBody>
      </p:sp>
      <p:sp>
        <p:nvSpPr>
          <p:cNvPr id="10" name="Google Shape;10;p19"/>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lang="en-IN"/>
          </a:p>
        </p:txBody>
      </p:sp>
      <p:cxnSp>
        <p:nvCxnSpPr>
          <p:cNvPr id="11" name="Google Shape;11;p19"/>
          <p:cNvCxnSpPr/>
          <p:nvPr/>
        </p:nvCxnSpPr>
        <p:spPr>
          <a:xfrm>
            <a:off x="101599"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2" name="Google Shape;12;p19"/>
          <p:cNvCxnSpPr/>
          <p:nvPr/>
        </p:nvCxnSpPr>
        <p:spPr>
          <a:xfrm>
            <a:off x="119888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3" name="Google Shape;13;p19"/>
          <p:cNvSpPr/>
          <p:nvPr/>
        </p:nvSpPr>
        <p:spPr>
          <a:xfrm>
            <a:off x="11785600" y="0"/>
            <a:ext cx="4064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4" name="Google Shape;14;p19"/>
          <p:cNvCxnSpPr/>
          <p:nvPr/>
        </p:nvCxnSpPr>
        <p:spPr>
          <a:xfrm>
            <a:off x="118872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5" name="Google Shape;15;p19"/>
          <p:cNvSpPr/>
          <p:nvPr/>
        </p:nvSpPr>
        <p:spPr>
          <a:xfrm>
            <a:off x="10875265" y="5715000"/>
            <a:ext cx="731519"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 name="Google Shape;16;p19"/>
          <p:cNvSpPr txBox="1">
            <a:spLocks noGrp="1"/>
          </p:cNvSpPr>
          <p:nvPr>
            <p:ph type="sldNum" idx="12"/>
          </p:nvPr>
        </p:nvSpPr>
        <p:spPr>
          <a:xfrm>
            <a:off x="10838687" y="5734050"/>
            <a:ext cx="8128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63" r:id="rId1"/>
    <p:sldLayoutId id="2147483668" r:id="rId2"/>
    <p:sldLayoutId id="2147483669" r:id="rId3"/>
    <p:sldLayoutId id="214748367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8014" y="570864"/>
            <a:ext cx="8754225" cy="1400175"/>
          </a:xfrm>
        </p:spPr>
        <p:txBody>
          <a:bodyPr>
            <a:noAutofit/>
          </a:bodyPr>
          <a:lstStyle/>
          <a:p>
            <a:r>
              <a:rPr lang="en-US" sz="2200" dirty="0"/>
              <a:t>                             </a:t>
            </a:r>
            <a:r>
              <a:rPr lang="en-US" sz="2200" dirty="0">
                <a:solidFill>
                  <a:schemeClr val="tx1"/>
                </a:solidFill>
              </a:rPr>
              <a:t>MARATHWADA MITRA MANDAL’S</a:t>
            </a:r>
            <a:br>
              <a:rPr lang="en-US" sz="2200" dirty="0"/>
            </a:br>
            <a:r>
              <a:rPr lang="en-US" sz="2200" dirty="0"/>
              <a:t>                         </a:t>
            </a:r>
            <a:r>
              <a:rPr lang="en-US" sz="2200" dirty="0">
                <a:solidFill>
                  <a:srgbClr val="FF0000"/>
                </a:solidFill>
              </a:rPr>
              <a:t>COLLEGE OF ENGINEERING</a:t>
            </a:r>
            <a:br>
              <a:rPr lang="en-US" sz="2200" dirty="0"/>
            </a:br>
            <a:r>
              <a:rPr lang="en-US" sz="2200" dirty="0"/>
              <a:t>                                      </a:t>
            </a:r>
            <a:r>
              <a:rPr lang="en-US" sz="2200" dirty="0" err="1">
                <a:solidFill>
                  <a:schemeClr val="tx1"/>
                </a:solidFill>
              </a:rPr>
              <a:t>Karvenagar</a:t>
            </a:r>
            <a:r>
              <a:rPr lang="en-US" sz="2200" dirty="0">
                <a:solidFill>
                  <a:schemeClr val="tx1"/>
                </a:solidFill>
              </a:rPr>
              <a:t>, Pune</a:t>
            </a:r>
            <a:br>
              <a:rPr lang="en-US" sz="2200" dirty="0">
                <a:solidFill>
                  <a:schemeClr val="tx1"/>
                </a:solidFill>
              </a:rPr>
            </a:br>
            <a:r>
              <a:rPr lang="en-US" sz="2200" dirty="0">
                <a:solidFill>
                  <a:schemeClr val="tx1"/>
                </a:solidFill>
              </a:rPr>
              <a:t>                         </a:t>
            </a:r>
            <a:r>
              <a:rPr lang="en-IN" sz="2200" i="1" dirty="0">
                <a:solidFill>
                  <a:schemeClr val="tx1"/>
                </a:solidFill>
              </a:rPr>
              <a:t>Accredited with ‘A’ Grade by NAAC</a:t>
            </a:r>
            <a:br>
              <a:rPr lang="en-IN" sz="2200" i="1" dirty="0">
                <a:solidFill>
                  <a:schemeClr val="tx1"/>
                </a:solidFill>
              </a:rPr>
            </a:br>
            <a:endParaRPr lang="en-IN" sz="2200" dirty="0">
              <a:solidFill>
                <a:schemeClr val="tx1"/>
              </a:solidFill>
            </a:endParaRPr>
          </a:p>
        </p:txBody>
      </p:sp>
      <p:sp>
        <p:nvSpPr>
          <p:cNvPr id="3" name="Text Placeholder 2"/>
          <p:cNvSpPr>
            <a:spLocks noGrp="1"/>
          </p:cNvSpPr>
          <p:nvPr>
            <p:ph type="body" idx="1"/>
          </p:nvPr>
        </p:nvSpPr>
        <p:spPr>
          <a:xfrm>
            <a:off x="1507260" y="1886990"/>
            <a:ext cx="8525164" cy="3795222"/>
          </a:xfrm>
        </p:spPr>
        <p:txBody>
          <a:bodyPr/>
          <a:lstStyle/>
          <a:p>
            <a:pPr marL="148590" indent="0">
              <a:buNone/>
            </a:pPr>
            <a:r>
              <a:rPr lang="en-IN" b="1" dirty="0">
                <a:solidFill>
                  <a:schemeClr val="tx1"/>
                </a:solidFill>
                <a:latin typeface="Times New Roman" pitchFamily="18" charset="0"/>
                <a:cs typeface="Times New Roman" pitchFamily="18" charset="0"/>
                <a:sym typeface="+mn-ea"/>
              </a:rPr>
              <a:t>                                      PROJECT REVIEW</a:t>
            </a:r>
          </a:p>
          <a:p>
            <a:endParaRPr lang="en-IN" b="1" dirty="0">
              <a:solidFill>
                <a:schemeClr val="tx1"/>
              </a:solidFill>
              <a:latin typeface="Times New Roman" pitchFamily="18" charset="0"/>
              <a:cs typeface="Times New Roman" pitchFamily="18" charset="0"/>
              <a:sym typeface="+mn-ea"/>
            </a:endParaRPr>
          </a:p>
          <a:p>
            <a:pPr marL="148590" indent="0">
              <a:buNone/>
            </a:pPr>
            <a:r>
              <a:rPr lang="en-US" sz="2800" b="1" dirty="0">
                <a:solidFill>
                  <a:schemeClr val="tx1"/>
                </a:solidFill>
                <a:latin typeface="Times New Roman" pitchFamily="18" charset="0"/>
                <a:ea typeface="Microsoft JhengHei UI" pitchFamily="34" charset="-120"/>
                <a:cs typeface="Times New Roman" pitchFamily="18" charset="0"/>
                <a:sym typeface="+mn-ea"/>
              </a:rPr>
              <a:t>            BANK LOCKER SECURITY SYSTEM</a:t>
            </a:r>
          </a:p>
          <a:p>
            <a:pPr marL="148590" indent="0">
              <a:buNone/>
            </a:pPr>
            <a:r>
              <a:rPr lang="en-IN" b="1" dirty="0">
                <a:solidFill>
                  <a:schemeClr val="tx1"/>
                </a:solidFill>
                <a:latin typeface="Times New Roman" pitchFamily="18" charset="0"/>
                <a:cs typeface="Times New Roman" pitchFamily="18" charset="0"/>
                <a:sym typeface="+mn-ea"/>
              </a:rPr>
              <a:t>Project Guide: </a:t>
            </a:r>
            <a:r>
              <a:rPr lang="en-IN" dirty="0" err="1">
                <a:solidFill>
                  <a:schemeClr val="tx1"/>
                </a:solidFill>
                <a:latin typeface="Times New Roman" pitchFamily="18" charset="0"/>
                <a:cs typeface="Times New Roman" pitchFamily="18" charset="0"/>
                <a:sym typeface="+mn-ea"/>
              </a:rPr>
              <a:t>Prof.</a:t>
            </a:r>
            <a:r>
              <a:rPr lang="en-IN" dirty="0">
                <a:solidFill>
                  <a:schemeClr val="tx1"/>
                </a:solidFill>
                <a:latin typeface="Times New Roman" pitchFamily="18" charset="0"/>
                <a:cs typeface="Times New Roman" pitchFamily="18" charset="0"/>
                <a:sym typeface="+mn-ea"/>
              </a:rPr>
              <a:t> (</a:t>
            </a:r>
            <a:r>
              <a:rPr lang="en-IN" dirty="0" err="1">
                <a:solidFill>
                  <a:schemeClr val="tx1"/>
                </a:solidFill>
                <a:latin typeface="Times New Roman" pitchFamily="18" charset="0"/>
                <a:cs typeface="Times New Roman" pitchFamily="18" charset="0"/>
                <a:sym typeface="+mn-ea"/>
              </a:rPr>
              <a:t>Mrs.</a:t>
            </a:r>
            <a:r>
              <a:rPr lang="en-IN" dirty="0">
                <a:solidFill>
                  <a:schemeClr val="tx1"/>
                </a:solidFill>
                <a:latin typeface="Times New Roman" pitchFamily="18" charset="0"/>
                <a:cs typeface="Times New Roman" pitchFamily="18" charset="0"/>
                <a:sym typeface="+mn-ea"/>
              </a:rPr>
              <a:t>) </a:t>
            </a:r>
            <a:r>
              <a:rPr lang="en-IN" dirty="0" err="1">
                <a:solidFill>
                  <a:schemeClr val="tx1"/>
                </a:solidFill>
                <a:latin typeface="Times New Roman" pitchFamily="18" charset="0"/>
                <a:cs typeface="Times New Roman" pitchFamily="18" charset="0"/>
                <a:sym typeface="+mn-ea"/>
              </a:rPr>
              <a:t>Manisha</a:t>
            </a:r>
            <a:r>
              <a:rPr lang="en-IN" dirty="0">
                <a:solidFill>
                  <a:schemeClr val="tx1"/>
                </a:solidFill>
                <a:latin typeface="Times New Roman" pitchFamily="18" charset="0"/>
                <a:cs typeface="Times New Roman" pitchFamily="18" charset="0"/>
                <a:sym typeface="+mn-ea"/>
              </a:rPr>
              <a:t> </a:t>
            </a:r>
            <a:r>
              <a:rPr lang="en-IN" dirty="0" err="1">
                <a:solidFill>
                  <a:schemeClr val="tx1"/>
                </a:solidFill>
                <a:latin typeface="Times New Roman" pitchFamily="18" charset="0"/>
                <a:cs typeface="Times New Roman" pitchFamily="18" charset="0"/>
                <a:sym typeface="+mn-ea"/>
              </a:rPr>
              <a:t>Dudhedia</a:t>
            </a:r>
            <a:endParaRPr lang="en-IN" b="1" dirty="0">
              <a:solidFill>
                <a:schemeClr val="tx1"/>
              </a:solidFill>
              <a:latin typeface="Times New Roman" pitchFamily="18" charset="0"/>
              <a:cs typeface="Times New Roman" pitchFamily="18" charset="0"/>
              <a:sym typeface="+mn-ea"/>
            </a:endParaRPr>
          </a:p>
          <a:p>
            <a:pPr marL="148590" indent="0">
              <a:buNone/>
            </a:pPr>
            <a:r>
              <a:rPr lang="en-IN" b="1" dirty="0">
                <a:solidFill>
                  <a:schemeClr val="tx1"/>
                </a:solidFill>
                <a:latin typeface="Times New Roman" pitchFamily="18" charset="0"/>
                <a:cs typeface="Times New Roman" pitchFamily="18" charset="0"/>
                <a:sym typeface="+mn-ea"/>
              </a:rPr>
              <a:t>Group members:  </a:t>
            </a:r>
            <a:r>
              <a:rPr lang="en-IN" dirty="0">
                <a:solidFill>
                  <a:schemeClr val="tx1"/>
                </a:solidFill>
                <a:latin typeface="Times New Roman" pitchFamily="18" charset="0"/>
                <a:cs typeface="Times New Roman" pitchFamily="18" charset="0"/>
                <a:sym typeface="+mn-ea"/>
              </a:rPr>
              <a:t>1.Vaishnavi </a:t>
            </a:r>
            <a:r>
              <a:rPr lang="en-IN" dirty="0" err="1">
                <a:solidFill>
                  <a:schemeClr val="tx1"/>
                </a:solidFill>
                <a:latin typeface="Times New Roman" pitchFamily="18" charset="0"/>
                <a:cs typeface="Times New Roman" pitchFamily="18" charset="0"/>
                <a:sym typeface="+mn-ea"/>
              </a:rPr>
              <a:t>Chourasiya</a:t>
            </a:r>
            <a:r>
              <a:rPr lang="en-IN" dirty="0">
                <a:solidFill>
                  <a:schemeClr val="tx1"/>
                </a:solidFill>
                <a:latin typeface="Times New Roman" pitchFamily="18" charset="0"/>
                <a:cs typeface="Times New Roman" pitchFamily="18" charset="0"/>
                <a:sym typeface="+mn-ea"/>
              </a:rPr>
              <a:t>    71914092H</a:t>
            </a:r>
          </a:p>
          <a:p>
            <a:pPr marL="148590" indent="0" algn="just">
              <a:buNone/>
            </a:pPr>
            <a:r>
              <a:rPr lang="en-US" dirty="0">
                <a:solidFill>
                  <a:schemeClr val="tx1"/>
                </a:solidFill>
                <a:latin typeface="Times New Roman" pitchFamily="18" charset="0"/>
                <a:cs typeface="Times New Roman" pitchFamily="18" charset="0"/>
              </a:rPr>
              <a:t>                               2.Virashree </a:t>
            </a:r>
            <a:r>
              <a:rPr lang="en-US" dirty="0" err="1">
                <a:solidFill>
                  <a:schemeClr val="tx1"/>
                </a:solidFill>
                <a:latin typeface="Times New Roman" pitchFamily="18" charset="0"/>
                <a:cs typeface="Times New Roman" pitchFamily="18" charset="0"/>
              </a:rPr>
              <a:t>Jadhav</a:t>
            </a:r>
            <a:r>
              <a:rPr lang="en-US" dirty="0">
                <a:solidFill>
                  <a:schemeClr val="tx1"/>
                </a:solidFill>
                <a:latin typeface="Times New Roman" pitchFamily="18" charset="0"/>
                <a:cs typeface="Times New Roman" pitchFamily="18" charset="0"/>
              </a:rPr>
              <a:t>           71914188F</a:t>
            </a:r>
          </a:p>
          <a:p>
            <a:pPr marL="148590" indent="0" algn="just">
              <a:buNone/>
            </a:pPr>
            <a:r>
              <a:rPr lang="en-US" dirty="0">
                <a:solidFill>
                  <a:schemeClr val="tx1"/>
                </a:solidFill>
                <a:latin typeface="Times New Roman" pitchFamily="18" charset="0"/>
                <a:cs typeface="Times New Roman" pitchFamily="18" charset="0"/>
              </a:rPr>
              <a:t>                                3.Srushti </a:t>
            </a:r>
            <a:r>
              <a:rPr lang="en-US" dirty="0" err="1">
                <a:solidFill>
                  <a:schemeClr val="tx1"/>
                </a:solidFill>
                <a:latin typeface="Times New Roman" pitchFamily="18" charset="0"/>
                <a:cs typeface="Times New Roman" pitchFamily="18" charset="0"/>
              </a:rPr>
              <a:t>Karpe</a:t>
            </a:r>
            <a:r>
              <a:rPr lang="en-US" dirty="0">
                <a:solidFill>
                  <a:schemeClr val="tx1"/>
                </a:solidFill>
                <a:latin typeface="Times New Roman" pitchFamily="18" charset="0"/>
                <a:cs typeface="Times New Roman" pitchFamily="18" charset="0"/>
              </a:rPr>
              <a:t>                71914221M</a:t>
            </a:r>
          </a:p>
          <a:p>
            <a:pPr marL="148590" indent="0">
              <a:buNone/>
            </a:pPr>
            <a:r>
              <a:rPr lang="en-US" b="1" dirty="0">
                <a:solidFill>
                  <a:schemeClr val="tx1"/>
                </a:solidFill>
                <a:latin typeface="Times New Roman" pitchFamily="18" charset="0"/>
                <a:cs typeface="Times New Roman" pitchFamily="18" charset="0"/>
              </a:rPr>
              <a:t>                               </a:t>
            </a:r>
            <a:endParaRPr lang="en-IN" dirty="0">
              <a:solidFill>
                <a:schemeClr val="tx1"/>
              </a:solidFill>
              <a:latin typeface="Times New Roman" pitchFamily="18" charset="0"/>
              <a:cs typeface="Times New Roman" pitchFamily="18" charset="0"/>
            </a:endParaRPr>
          </a:p>
        </p:txBody>
      </p:sp>
      <p:pic>
        <p:nvPicPr>
          <p:cNvPr id="4" name="Picture 11" descr="C:\Users\ProfSNS\Videos\MMCOE LOGO.png"/>
          <p:cNvPicPr>
            <a:picLocks noChangeAspect="1" noChangeArrowheads="1"/>
          </p:cNvPicPr>
          <p:nvPr/>
        </p:nvPicPr>
        <p:blipFill>
          <a:blip r:embed="rId2" cstate="print"/>
          <a:srcRect/>
          <a:stretch>
            <a:fillRect/>
          </a:stretch>
        </p:blipFill>
        <p:spPr bwMode="auto">
          <a:xfrm>
            <a:off x="196850" y="337185"/>
            <a:ext cx="977900" cy="1400175"/>
          </a:xfrm>
          <a:prstGeom prst="rect">
            <a:avLst/>
          </a:prstGeom>
          <a:noFill/>
          <a:ln w="9525">
            <a:noFill/>
            <a:miter lim="800000"/>
            <a:headEnd/>
            <a:tailEnd/>
          </a:ln>
        </p:spPr>
      </p:pic>
    </p:spTree>
    <p:extLst>
      <p:ext uri="{BB962C8B-B14F-4D97-AF65-F5344CB8AC3E}">
        <p14:creationId xmlns:p14="http://schemas.microsoft.com/office/powerpoint/2010/main" val="25896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p:txBody>
          <a:bodyPr>
            <a:normAutofit/>
          </a:bodyPr>
          <a:lstStyle/>
          <a:p>
            <a:pPr lvl="0"/>
            <a:r>
              <a:rPr lang="en-US" sz="3600" b="1" dirty="0">
                <a:solidFill>
                  <a:schemeClr val="tx1"/>
                </a:solidFill>
                <a:latin typeface="Times New Roman" pitchFamily="18" charset="0"/>
                <a:cs typeface="Times New Roman" pitchFamily="18" charset="0"/>
              </a:rPr>
              <a:t>BLOCK DIAGRAM</a:t>
            </a:r>
          </a:p>
        </p:txBody>
      </p:sp>
      <p:sp>
        <p:nvSpPr>
          <p:cNvPr id="3" name="Text Placeholder 2"/>
          <p:cNvSpPr>
            <a:spLocks noGrp="1"/>
          </p:cNvSpPr>
          <p:nvPr>
            <p:ph type="body" idx="1"/>
          </p:nvPr>
        </p:nvSpPr>
        <p:spPr>
          <a:xfrm>
            <a:off x="823400" y="1425273"/>
            <a:ext cx="9956800" cy="4873752"/>
          </a:xfrm>
        </p:spPr>
        <p:txBody>
          <a:bodyPr/>
          <a:lstStyle/>
          <a:p>
            <a:pPr marL="148590" indent="0">
              <a:buNone/>
            </a:pPr>
            <a:r>
              <a:rPr lang="en-US" dirty="0"/>
              <a:t> </a:t>
            </a:r>
            <a:endParaRPr lang="en-IN" dirty="0"/>
          </a:p>
        </p:txBody>
      </p:sp>
      <p:sp>
        <p:nvSpPr>
          <p:cNvPr id="229" name="Google Shape;229;p32"/>
          <p:cNvSpPr/>
          <p:nvPr/>
        </p:nvSpPr>
        <p:spPr>
          <a:xfrm>
            <a:off x="1151970" y="2757375"/>
            <a:ext cx="1107000" cy="63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User</a:t>
            </a:r>
            <a:endParaRPr dirty="0"/>
          </a:p>
        </p:txBody>
      </p:sp>
      <p:sp>
        <p:nvSpPr>
          <p:cNvPr id="230" name="Google Shape;230;p32"/>
          <p:cNvSpPr/>
          <p:nvPr/>
        </p:nvSpPr>
        <p:spPr>
          <a:xfrm>
            <a:off x="9559125" y="4062868"/>
            <a:ext cx="1107000" cy="7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Face known or unknown</a:t>
            </a:r>
            <a:endParaRPr dirty="0"/>
          </a:p>
        </p:txBody>
      </p:sp>
      <p:sp>
        <p:nvSpPr>
          <p:cNvPr id="231" name="Google Shape;231;p32"/>
          <p:cNvSpPr/>
          <p:nvPr/>
        </p:nvSpPr>
        <p:spPr>
          <a:xfrm>
            <a:off x="9412992" y="2703268"/>
            <a:ext cx="1295141" cy="63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Classification</a:t>
            </a:r>
            <a:endParaRPr dirty="0"/>
          </a:p>
        </p:txBody>
      </p:sp>
      <p:sp>
        <p:nvSpPr>
          <p:cNvPr id="232" name="Google Shape;232;p32"/>
          <p:cNvSpPr/>
          <p:nvPr/>
        </p:nvSpPr>
        <p:spPr>
          <a:xfrm>
            <a:off x="7582692" y="2727596"/>
            <a:ext cx="1107000" cy="63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Liveliness detection</a:t>
            </a:r>
            <a:endParaRPr dirty="0"/>
          </a:p>
        </p:txBody>
      </p:sp>
      <p:sp>
        <p:nvSpPr>
          <p:cNvPr id="233" name="Google Shape;233;p32"/>
          <p:cNvSpPr/>
          <p:nvPr/>
        </p:nvSpPr>
        <p:spPr>
          <a:xfrm>
            <a:off x="5212300" y="2737288"/>
            <a:ext cx="1476000" cy="63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Preprocessing</a:t>
            </a:r>
            <a:endParaRPr dirty="0"/>
          </a:p>
        </p:txBody>
      </p:sp>
      <p:sp>
        <p:nvSpPr>
          <p:cNvPr id="234" name="Google Shape;234;p32"/>
          <p:cNvSpPr/>
          <p:nvPr/>
        </p:nvSpPr>
        <p:spPr>
          <a:xfrm>
            <a:off x="3170050" y="2722745"/>
            <a:ext cx="1107000" cy="63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Image Acquiring</a:t>
            </a:r>
            <a:endParaRPr dirty="0"/>
          </a:p>
        </p:txBody>
      </p:sp>
      <p:sp>
        <p:nvSpPr>
          <p:cNvPr id="235" name="Google Shape;235;p32"/>
          <p:cNvSpPr/>
          <p:nvPr/>
        </p:nvSpPr>
        <p:spPr>
          <a:xfrm>
            <a:off x="2258970" y="2903625"/>
            <a:ext cx="901800" cy="343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4310500" y="2935575"/>
            <a:ext cx="901800" cy="27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6680892" y="2915488"/>
            <a:ext cx="901800" cy="27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8689692" y="2917653"/>
            <a:ext cx="723300" cy="27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rot="5400000">
            <a:off x="9699375" y="3561268"/>
            <a:ext cx="723300" cy="27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txBox="1"/>
          <p:nvPr/>
        </p:nvSpPr>
        <p:spPr>
          <a:xfrm>
            <a:off x="4310500" y="2030118"/>
            <a:ext cx="1040400" cy="5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Face Image</a:t>
            </a:r>
            <a:endParaRPr dirty="0"/>
          </a:p>
        </p:txBody>
      </p:sp>
      <p:sp>
        <p:nvSpPr>
          <p:cNvPr id="241" name="Google Shape;241;p32"/>
          <p:cNvSpPr txBox="1"/>
          <p:nvPr/>
        </p:nvSpPr>
        <p:spPr>
          <a:xfrm>
            <a:off x="6485374" y="2029983"/>
            <a:ext cx="1476000" cy="5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Face Image normalization</a:t>
            </a:r>
            <a:endParaRPr dirty="0"/>
          </a:p>
        </p:txBody>
      </p:sp>
      <p:sp>
        <p:nvSpPr>
          <p:cNvPr id="242" name="Google Shape;242;p32"/>
          <p:cNvSpPr/>
          <p:nvPr/>
        </p:nvSpPr>
        <p:spPr>
          <a:xfrm>
            <a:off x="9087675" y="1851925"/>
            <a:ext cx="1770000" cy="54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Face training   database</a:t>
            </a:r>
            <a:endParaRPr dirty="0"/>
          </a:p>
        </p:txBody>
      </p:sp>
      <p:sp>
        <p:nvSpPr>
          <p:cNvPr id="243" name="Google Shape;243;p32"/>
          <p:cNvSpPr/>
          <p:nvPr/>
        </p:nvSpPr>
        <p:spPr>
          <a:xfrm rot="5400000">
            <a:off x="9800925" y="2463918"/>
            <a:ext cx="343500" cy="22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9559125" y="5509468"/>
            <a:ext cx="1107000" cy="7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Bank locker</a:t>
            </a:r>
            <a:endParaRPr dirty="0"/>
          </a:p>
        </p:txBody>
      </p:sp>
      <p:sp>
        <p:nvSpPr>
          <p:cNvPr id="245" name="Google Shape;245;p32"/>
          <p:cNvSpPr/>
          <p:nvPr/>
        </p:nvSpPr>
        <p:spPr>
          <a:xfrm rot="5400000">
            <a:off x="9750975" y="5007868"/>
            <a:ext cx="723300" cy="27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0328" y="615142"/>
            <a:ext cx="11155680" cy="988291"/>
          </a:xfrm>
        </p:spPr>
        <p:txBody>
          <a:bodyPr>
            <a:normAutofit/>
          </a:bodyPr>
          <a:lstStyle/>
          <a:p>
            <a:r>
              <a:rPr lang="en-US" sz="3200" b="1" dirty="0">
                <a:solidFill>
                  <a:schemeClr val="tx1"/>
                </a:solidFill>
              </a:rPr>
              <a:t>DEMERITS OF EXISTING SYSTEMS</a:t>
            </a:r>
            <a:endParaRPr lang="en-IN" sz="3200" b="1" dirty="0">
              <a:solidFill>
                <a:schemeClr val="tx1"/>
              </a:solidFill>
            </a:endParaRPr>
          </a:p>
        </p:txBody>
      </p:sp>
      <p:sp>
        <p:nvSpPr>
          <p:cNvPr id="3" name="Text Placeholder 2"/>
          <p:cNvSpPr>
            <a:spLocks noGrp="1"/>
          </p:cNvSpPr>
          <p:nvPr>
            <p:ph type="body" idx="1"/>
          </p:nvPr>
        </p:nvSpPr>
        <p:spPr>
          <a:xfrm>
            <a:off x="0" y="1810328"/>
            <a:ext cx="12192000" cy="4544290"/>
          </a:xfrm>
        </p:spPr>
        <p:txBody>
          <a:bodyPr/>
          <a:lstStyle/>
          <a:p>
            <a:pPr>
              <a:buFont typeface="Wingdings" panose="05000000000000000000" pitchFamily="2" charset="2"/>
              <a:buChar char="v"/>
            </a:pPr>
            <a:r>
              <a:rPr lang="en-US" dirty="0"/>
              <a:t>The present system is less efficient in many ways. </a:t>
            </a:r>
          </a:p>
          <a:p>
            <a:pPr>
              <a:buFont typeface="Wingdings" panose="05000000000000000000" pitchFamily="2" charset="2"/>
              <a:buChar char="v"/>
            </a:pPr>
            <a:r>
              <a:rPr lang="en-US" dirty="0"/>
              <a:t>The records of the customers accessing the vaults maybe lost or ruined by some external source. </a:t>
            </a:r>
          </a:p>
          <a:p>
            <a:pPr>
              <a:buFont typeface="Wingdings" panose="05000000000000000000" pitchFamily="2" charset="2"/>
              <a:buChar char="v"/>
            </a:pPr>
            <a:r>
              <a:rPr lang="en-US" dirty="0"/>
              <a:t>Similarly a customer's fingerprint can be easily forged. </a:t>
            </a:r>
          </a:p>
          <a:p>
            <a:pPr>
              <a:buFont typeface="Wingdings" panose="05000000000000000000" pitchFamily="2" charset="2"/>
              <a:buChar char="v"/>
            </a:pPr>
            <a:r>
              <a:rPr lang="en-US" dirty="0"/>
              <a:t>The existing system can also allow the intruders to break in easily due to it's pure security mechanism. </a:t>
            </a:r>
            <a:endParaRPr lang="en-IN" dirty="0"/>
          </a:p>
        </p:txBody>
      </p:sp>
    </p:spTree>
    <p:extLst>
      <p:ext uri="{BB962C8B-B14F-4D97-AF65-F5344CB8AC3E}">
        <p14:creationId xmlns:p14="http://schemas.microsoft.com/office/powerpoint/2010/main" val="101230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22" y="590204"/>
            <a:ext cx="11155680" cy="868217"/>
          </a:xfrm>
        </p:spPr>
        <p:txBody>
          <a:bodyPr>
            <a:normAutofit/>
          </a:bodyPr>
          <a:lstStyle/>
          <a:p>
            <a:r>
              <a:rPr lang="en-US" sz="3200" b="1" dirty="0">
                <a:solidFill>
                  <a:schemeClr val="tx1"/>
                </a:solidFill>
              </a:rPr>
              <a:t>MERITS OF PROPOSED SYSTEM</a:t>
            </a:r>
            <a:endParaRPr lang="en-IN" sz="3200" b="1" dirty="0">
              <a:solidFill>
                <a:schemeClr val="tx1"/>
              </a:solidFill>
            </a:endParaRPr>
          </a:p>
        </p:txBody>
      </p:sp>
      <p:sp>
        <p:nvSpPr>
          <p:cNvPr id="3" name="Text Placeholder 2"/>
          <p:cNvSpPr>
            <a:spLocks noGrp="1"/>
          </p:cNvSpPr>
          <p:nvPr>
            <p:ph type="body" idx="1"/>
          </p:nvPr>
        </p:nvSpPr>
        <p:spPr>
          <a:xfrm>
            <a:off x="0" y="1764145"/>
            <a:ext cx="12053455" cy="4562763"/>
          </a:xfrm>
        </p:spPr>
        <p:txBody>
          <a:bodyPr/>
          <a:lstStyle/>
          <a:p>
            <a:pPr algn="just">
              <a:buFont typeface="Wingdings" panose="05000000000000000000" pitchFamily="2" charset="2"/>
              <a:buChar char="v"/>
            </a:pPr>
            <a:r>
              <a:rPr lang="en-US" dirty="0"/>
              <a:t> </a:t>
            </a:r>
            <a:r>
              <a:rPr lang="en-US" sz="2400" dirty="0"/>
              <a:t>System used for locker security. </a:t>
            </a:r>
          </a:p>
          <a:p>
            <a:pPr algn="just">
              <a:buFont typeface="Wingdings" panose="05000000000000000000" pitchFamily="2" charset="2"/>
              <a:buChar char="v"/>
            </a:pPr>
            <a:r>
              <a:rPr lang="en-US" sz="2400" dirty="0"/>
              <a:t> Security against vulnerabilities such as spoofing, tampering, masquerade attack etc. </a:t>
            </a:r>
          </a:p>
          <a:p>
            <a:pPr algn="just">
              <a:buFont typeface="Wingdings" panose="05000000000000000000" pitchFamily="2" charset="2"/>
              <a:buChar char="v"/>
            </a:pPr>
            <a:r>
              <a:rPr lang="en-US" sz="2400" dirty="0"/>
              <a:t> There is no retention of the template or image. </a:t>
            </a:r>
          </a:p>
          <a:p>
            <a:pPr algn="just">
              <a:buFont typeface="Wingdings" panose="05000000000000000000" pitchFamily="2" charset="2"/>
              <a:buChar char="v"/>
            </a:pPr>
            <a:r>
              <a:rPr lang="en-US" sz="2400" dirty="0"/>
              <a:t>Improved authentication, security assurance. Maintaining Privacy and secrecy. </a:t>
            </a:r>
          </a:p>
          <a:p>
            <a:pPr algn="just">
              <a:buFont typeface="Wingdings" panose="05000000000000000000" pitchFamily="2" charset="2"/>
              <a:buChar char="v"/>
            </a:pPr>
            <a:r>
              <a:rPr lang="en-US" sz="2400" dirty="0"/>
              <a:t>It can be implemented in large scale application and public domain with required authorization</a:t>
            </a:r>
            <a:r>
              <a:rPr lang="en-US" dirty="0"/>
              <a:t>.</a:t>
            </a:r>
            <a:endParaRPr lang="en-IN" dirty="0"/>
          </a:p>
        </p:txBody>
      </p:sp>
    </p:spTree>
    <p:extLst>
      <p:ext uri="{BB962C8B-B14F-4D97-AF65-F5344CB8AC3E}">
        <p14:creationId xmlns:p14="http://schemas.microsoft.com/office/powerpoint/2010/main" val="399998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FUTURE SCOPE</a:t>
            </a:r>
          </a:p>
        </p:txBody>
      </p:sp>
      <p:sp>
        <p:nvSpPr>
          <p:cNvPr id="3" name="Text Placeholder 2"/>
          <p:cNvSpPr>
            <a:spLocks noGrp="1"/>
          </p:cNvSpPr>
          <p:nvPr>
            <p:ph type="body" idx="1"/>
          </p:nvPr>
        </p:nvSpPr>
        <p:spPr>
          <a:xfrm>
            <a:off x="680721" y="1984248"/>
            <a:ext cx="9956800" cy="4873752"/>
          </a:xfrm>
        </p:spPr>
        <p:txBody>
          <a:bodyPr/>
          <a:lstStyle/>
          <a:p>
            <a:r>
              <a:rPr lang="en-US" dirty="0"/>
              <a:t>1. The System can be implemented in embedded processors such as raspberry PI</a:t>
            </a:r>
          </a:p>
          <a:p>
            <a:r>
              <a:rPr lang="en-US" dirty="0"/>
              <a:t>2. Additional Securities can be used such as fingerprint recognition</a:t>
            </a:r>
          </a:p>
          <a:p>
            <a:r>
              <a:rPr lang="en-US" dirty="0"/>
              <a:t>3. The System can be further extended to other banking services</a:t>
            </a:r>
          </a:p>
        </p:txBody>
      </p:sp>
    </p:spTree>
    <p:extLst>
      <p:ext uri="{BB962C8B-B14F-4D97-AF65-F5344CB8AC3E}">
        <p14:creationId xmlns:p14="http://schemas.microsoft.com/office/powerpoint/2010/main" val="2688916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CONCLUSION</a:t>
            </a:r>
          </a:p>
        </p:txBody>
      </p:sp>
      <p:sp>
        <p:nvSpPr>
          <p:cNvPr id="3" name="Text Placeholder 2"/>
          <p:cNvSpPr>
            <a:spLocks noGrp="1"/>
          </p:cNvSpPr>
          <p:nvPr>
            <p:ph type="body" idx="1"/>
          </p:nvPr>
        </p:nvSpPr>
        <p:spPr>
          <a:xfrm>
            <a:off x="701041" y="2067560"/>
            <a:ext cx="9956800" cy="4873752"/>
          </a:xfrm>
        </p:spPr>
        <p:txBody>
          <a:bodyPr>
            <a:normAutofit/>
          </a:bodyPr>
          <a:lstStyle/>
          <a:p>
            <a:pPr marL="0" lvl="0" indent="0" algn="just">
              <a:spcBef>
                <a:spcPts val="1400"/>
              </a:spcBef>
              <a:buSzPts val="2000"/>
              <a:buNone/>
            </a:pPr>
            <a:r>
              <a:rPr lang="en-US" sz="3200" dirty="0">
                <a:latin typeface="Times New Roman"/>
                <a:ea typeface="Times New Roman"/>
                <a:cs typeface="Times New Roman"/>
                <a:sym typeface="Times New Roman"/>
              </a:rPr>
              <a:t>This system provides a simple path for the future development of novel and more secured face liveliness detection approach for bank locker security.</a:t>
            </a:r>
          </a:p>
        </p:txBody>
      </p:sp>
    </p:spTree>
    <p:extLst>
      <p:ext uri="{BB962C8B-B14F-4D97-AF65-F5344CB8AC3E}">
        <p14:creationId xmlns:p14="http://schemas.microsoft.com/office/powerpoint/2010/main" val="426801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AE8-C6A7-4613-B69A-E83FE8355BA0}"/>
              </a:ext>
            </a:extLst>
          </p:cNvPr>
          <p:cNvSpPr>
            <a:spLocks noGrp="1"/>
          </p:cNvSpPr>
          <p:nvPr>
            <p:ph type="title"/>
          </p:nvPr>
        </p:nvSpPr>
        <p:spPr>
          <a:xfrm>
            <a:off x="609601" y="114300"/>
            <a:ext cx="9956800" cy="542925"/>
          </a:xfrm>
        </p:spPr>
        <p:txBody>
          <a:bodyPr>
            <a:normAutofit fontScale="90000"/>
          </a:bodyPr>
          <a:lstStyle/>
          <a:p>
            <a:r>
              <a:rPr lang="en-US" b="1" dirty="0">
                <a:solidFill>
                  <a:schemeClr val="tx1"/>
                </a:solidFill>
              </a:rPr>
              <a:t>TIMELINE</a:t>
            </a:r>
            <a:endParaRPr lang="en-IN" b="1" dirty="0">
              <a:solidFill>
                <a:schemeClr val="tx1"/>
              </a:solidFill>
            </a:endParaRPr>
          </a:p>
        </p:txBody>
      </p:sp>
      <p:sp>
        <p:nvSpPr>
          <p:cNvPr id="3" name="Text Placeholder 2">
            <a:extLst>
              <a:ext uri="{FF2B5EF4-FFF2-40B4-BE49-F238E27FC236}">
                <a16:creationId xmlns:a16="http://schemas.microsoft.com/office/drawing/2014/main" id="{D1D295D1-B648-4C2D-AF48-07FE094AC24C}"/>
              </a:ext>
            </a:extLst>
          </p:cNvPr>
          <p:cNvSpPr>
            <a:spLocks noGrp="1"/>
          </p:cNvSpPr>
          <p:nvPr>
            <p:ph type="body" idx="1"/>
          </p:nvPr>
        </p:nvSpPr>
        <p:spPr>
          <a:xfrm>
            <a:off x="242888" y="657225"/>
            <a:ext cx="11087100" cy="6200775"/>
          </a:xfrm>
        </p:spPr>
        <p:txBody>
          <a:bodyPr>
            <a:normAutofit fontScale="62500" lnSpcReduction="20000"/>
          </a:bodyPr>
          <a:lstStyle/>
          <a:p>
            <a:pPr marL="148590" indent="0">
              <a:buNone/>
            </a:pPr>
            <a:r>
              <a:rPr lang="en-IN" b="1" u="sng" dirty="0"/>
              <a:t>September:</a:t>
            </a:r>
            <a:endParaRPr lang="en-IN" dirty="0"/>
          </a:p>
          <a:p>
            <a:pPr lvl="0">
              <a:buFont typeface="Wingdings" panose="05000000000000000000" pitchFamily="2" charset="2"/>
              <a:buChar char="§"/>
            </a:pPr>
            <a:r>
              <a:rPr lang="en-IN" dirty="0"/>
              <a:t>Searching for project ideas </a:t>
            </a:r>
          </a:p>
          <a:p>
            <a:pPr lvl="0">
              <a:buFont typeface="Wingdings" panose="05000000000000000000" pitchFamily="2" charset="2"/>
              <a:buChar char="§"/>
            </a:pPr>
            <a:r>
              <a:rPr lang="en-IN" dirty="0"/>
              <a:t>Finalizing the domain </a:t>
            </a:r>
          </a:p>
          <a:p>
            <a:pPr lvl="0">
              <a:buFont typeface="Wingdings" panose="05000000000000000000" pitchFamily="2" charset="2"/>
              <a:buChar char="§"/>
            </a:pPr>
            <a:r>
              <a:rPr lang="en-IN" dirty="0"/>
              <a:t>Shortlisting project topics</a:t>
            </a:r>
          </a:p>
          <a:p>
            <a:pPr marL="148590" indent="0">
              <a:buNone/>
            </a:pPr>
            <a:r>
              <a:rPr lang="en-IN" b="1" u="sng" dirty="0"/>
              <a:t>October &amp; November:</a:t>
            </a:r>
            <a:endParaRPr lang="en-IN" dirty="0"/>
          </a:p>
          <a:p>
            <a:pPr lvl="0">
              <a:buFont typeface="Wingdings" panose="05000000000000000000" pitchFamily="2" charset="2"/>
              <a:buChar char="§"/>
            </a:pPr>
            <a:r>
              <a:rPr lang="en-IN" dirty="0"/>
              <a:t>Approval of the topic</a:t>
            </a:r>
          </a:p>
          <a:p>
            <a:pPr lvl="0">
              <a:buFont typeface="Wingdings" panose="05000000000000000000" pitchFamily="2" charset="2"/>
              <a:buChar char="§"/>
            </a:pPr>
            <a:r>
              <a:rPr lang="en-IN" dirty="0"/>
              <a:t>Collected basic information related to the project </a:t>
            </a:r>
          </a:p>
          <a:p>
            <a:pPr lvl="0">
              <a:buFont typeface="Wingdings" panose="05000000000000000000" pitchFamily="2" charset="2"/>
              <a:buChar char="§"/>
            </a:pPr>
            <a:r>
              <a:rPr lang="en-IN" dirty="0"/>
              <a:t>Studying the Research Papers</a:t>
            </a:r>
          </a:p>
          <a:p>
            <a:pPr lvl="0">
              <a:buFont typeface="Wingdings" panose="05000000000000000000" pitchFamily="2" charset="2"/>
              <a:buChar char="§"/>
            </a:pPr>
            <a:r>
              <a:rPr lang="en-IN" dirty="0"/>
              <a:t>Preparing Dataset</a:t>
            </a:r>
          </a:p>
          <a:p>
            <a:pPr lvl="0">
              <a:buFont typeface="Wingdings" panose="05000000000000000000" pitchFamily="2" charset="2"/>
              <a:buChar char="§"/>
            </a:pPr>
            <a:r>
              <a:rPr lang="en-IN" dirty="0"/>
              <a:t>Training the model</a:t>
            </a:r>
          </a:p>
          <a:p>
            <a:pPr marL="148590" indent="0">
              <a:buNone/>
            </a:pPr>
            <a:r>
              <a:rPr lang="en-IN" b="1" u="sng" dirty="0"/>
              <a:t>December &amp; January:</a:t>
            </a:r>
          </a:p>
          <a:p>
            <a:pPr>
              <a:buFont typeface="Wingdings" panose="05000000000000000000" pitchFamily="2" charset="2"/>
              <a:buChar char="§"/>
            </a:pPr>
            <a:r>
              <a:rPr lang="en-IN" dirty="0"/>
              <a:t>Capturing image using OpenCV library</a:t>
            </a:r>
          </a:p>
          <a:p>
            <a:pPr lvl="0">
              <a:buFont typeface="Wingdings" panose="05000000000000000000" pitchFamily="2" charset="2"/>
              <a:buChar char="§"/>
            </a:pPr>
            <a:r>
              <a:rPr lang="en-IN" dirty="0"/>
              <a:t>Connecting camera and trained model</a:t>
            </a:r>
          </a:p>
          <a:p>
            <a:pPr lvl="0">
              <a:buFont typeface="Wingdings" panose="05000000000000000000" pitchFamily="2" charset="2"/>
              <a:buChar char="§"/>
            </a:pPr>
            <a:r>
              <a:rPr lang="en-IN" dirty="0"/>
              <a:t>Submission of Synopsis</a:t>
            </a:r>
          </a:p>
          <a:p>
            <a:pPr lvl="0">
              <a:buFont typeface="Wingdings" panose="05000000000000000000" pitchFamily="2" charset="2"/>
              <a:buChar char="§"/>
            </a:pPr>
            <a:r>
              <a:rPr lang="en-IN" dirty="0"/>
              <a:t>Submission of initial Report &amp; PPT</a:t>
            </a:r>
          </a:p>
          <a:p>
            <a:pPr marL="148590" indent="0">
              <a:buNone/>
            </a:pPr>
            <a:r>
              <a:rPr lang="en-IN" b="1" u="sng" dirty="0"/>
              <a:t>February &amp; March:</a:t>
            </a:r>
            <a:endParaRPr lang="en-IN" dirty="0"/>
          </a:p>
          <a:p>
            <a:pPr lvl="0">
              <a:buFont typeface="Wingdings" panose="05000000000000000000" pitchFamily="2" charset="2"/>
              <a:buChar char="§"/>
            </a:pPr>
            <a:r>
              <a:rPr lang="en-IN" dirty="0"/>
              <a:t>Use of image matching algorithm</a:t>
            </a:r>
          </a:p>
          <a:p>
            <a:pPr lvl="0">
              <a:buFont typeface="Wingdings" panose="05000000000000000000" pitchFamily="2" charset="2"/>
              <a:buChar char="§"/>
            </a:pPr>
            <a:r>
              <a:rPr lang="en-IN" dirty="0"/>
              <a:t>Implementation of Software</a:t>
            </a:r>
          </a:p>
          <a:p>
            <a:pPr lvl="0">
              <a:buFont typeface="Wingdings" panose="05000000000000000000" pitchFamily="2" charset="2"/>
              <a:buChar char="§"/>
            </a:pPr>
            <a:r>
              <a:rPr lang="en-IN" dirty="0"/>
              <a:t>Developing user-interface</a:t>
            </a:r>
          </a:p>
          <a:p>
            <a:pPr marL="148590" indent="0">
              <a:buNone/>
            </a:pPr>
            <a:r>
              <a:rPr lang="en-IN" b="1" u="sng" dirty="0"/>
              <a:t>April:</a:t>
            </a:r>
            <a:endParaRPr lang="en-IN" dirty="0"/>
          </a:p>
          <a:p>
            <a:pPr lvl="0">
              <a:buFont typeface="Wingdings" panose="05000000000000000000" pitchFamily="2" charset="2"/>
              <a:buChar char="§"/>
            </a:pPr>
            <a:r>
              <a:rPr lang="en-IN" dirty="0"/>
              <a:t>Implementation of Hardware</a:t>
            </a:r>
          </a:p>
          <a:p>
            <a:pPr lvl="0">
              <a:buFont typeface="Wingdings" panose="05000000000000000000" pitchFamily="2" charset="2"/>
              <a:buChar char="§"/>
            </a:pPr>
            <a:r>
              <a:rPr lang="en-IN" dirty="0"/>
              <a:t>Testing the entire model</a:t>
            </a:r>
          </a:p>
          <a:p>
            <a:pPr lvl="0">
              <a:buFont typeface="Wingdings" panose="05000000000000000000" pitchFamily="2" charset="2"/>
              <a:buChar char="§"/>
            </a:pPr>
            <a:r>
              <a:rPr lang="en-IN" dirty="0"/>
              <a:t>Final Project Report Submission </a:t>
            </a:r>
          </a:p>
          <a:p>
            <a:endParaRPr lang="en-IN" dirty="0"/>
          </a:p>
        </p:txBody>
      </p:sp>
    </p:spTree>
    <p:extLst>
      <p:ext uri="{BB962C8B-B14F-4D97-AF65-F5344CB8AC3E}">
        <p14:creationId xmlns:p14="http://schemas.microsoft.com/office/powerpoint/2010/main" val="334828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576350" y="0"/>
            <a:ext cx="9956800" cy="11430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sz="3200" b="1" dirty="0">
                <a:solidFill>
                  <a:schemeClr val="tx1"/>
                </a:solidFill>
              </a:rPr>
              <a:t>REFERENCES</a:t>
            </a:r>
            <a:endParaRPr sz="3200" b="1" dirty="0">
              <a:solidFill>
                <a:schemeClr val="tx1"/>
              </a:solidFill>
            </a:endParaRPr>
          </a:p>
        </p:txBody>
      </p:sp>
      <p:sp>
        <p:nvSpPr>
          <p:cNvPr id="278" name="Google Shape;278;p38"/>
          <p:cNvSpPr txBox="1">
            <a:spLocks noGrp="1"/>
          </p:cNvSpPr>
          <p:nvPr>
            <p:ph type="body" idx="1"/>
          </p:nvPr>
        </p:nvSpPr>
        <p:spPr>
          <a:xfrm>
            <a:off x="432261" y="1283450"/>
            <a:ext cx="10394950" cy="4173393"/>
          </a:xfrm>
          <a:prstGeom prst="rect">
            <a:avLst/>
          </a:prstGeom>
          <a:noFill/>
          <a:ln>
            <a:noFill/>
          </a:ln>
        </p:spPr>
        <p:txBody>
          <a:bodyPr spcFirstLastPara="1" wrap="square" lIns="0" tIns="45700" rIns="0" bIns="45700" anchor="t" anchorCtr="0">
            <a:noAutofit/>
          </a:bodyPr>
          <a:lstStyle/>
          <a:p>
            <a:pPr marL="91440" indent="-91440" algn="just">
              <a:spcBef>
                <a:spcPts val="0"/>
              </a:spcBef>
              <a:buSzPts val="1400"/>
            </a:pPr>
            <a:r>
              <a:rPr lang="en-US" dirty="0"/>
              <a:t>[</a:t>
            </a:r>
            <a:r>
              <a:rPr lang="en-US" sz="2000" dirty="0">
                <a:latin typeface="Arial" pitchFamily="34" charset="0"/>
                <a:cs typeface="Arial" pitchFamily="34" charset="0"/>
              </a:rPr>
              <a:t>1] </a:t>
            </a:r>
            <a:r>
              <a:rPr lang="en-US" sz="2000" dirty="0" err="1">
                <a:latin typeface="Arial" pitchFamily="34" charset="0"/>
                <a:cs typeface="Arial" pitchFamily="34" charset="0"/>
              </a:rPr>
              <a:t>Tanvir</a:t>
            </a:r>
            <a:r>
              <a:rPr lang="en-US" sz="2000" dirty="0">
                <a:latin typeface="Arial" pitchFamily="34" charset="0"/>
                <a:cs typeface="Arial" pitchFamily="34" charset="0"/>
              </a:rPr>
              <a:t> Ahmed , Al Amin , Mohammad </a:t>
            </a:r>
            <a:r>
              <a:rPr lang="en-US" sz="2000" dirty="0" err="1">
                <a:latin typeface="Arial" pitchFamily="34" charset="0"/>
                <a:cs typeface="Arial" pitchFamily="34" charset="0"/>
              </a:rPr>
              <a:t>Ashraful</a:t>
            </a:r>
            <a:r>
              <a:rPr lang="en-US" sz="2000" dirty="0">
                <a:latin typeface="Arial" pitchFamily="34" charset="0"/>
                <a:cs typeface="Arial" pitchFamily="34" charset="0"/>
              </a:rPr>
              <a:t> </a:t>
            </a:r>
            <a:r>
              <a:rPr lang="en-US" sz="2000" dirty="0" err="1">
                <a:latin typeface="Arial" pitchFamily="34" charset="0"/>
                <a:cs typeface="Arial" pitchFamily="34" charset="0"/>
              </a:rPr>
              <a:t>Hoque”Autonomous</a:t>
            </a:r>
            <a:r>
              <a:rPr lang="en-US" sz="2000" dirty="0">
                <a:latin typeface="Arial" pitchFamily="34" charset="0"/>
                <a:cs typeface="Arial" pitchFamily="34" charset="0"/>
              </a:rPr>
              <a:t> Face Detection System from Real time Video Streaming for Ensuring the Intelligence Security System”[2020]</a:t>
            </a:r>
          </a:p>
          <a:p>
            <a:pPr marL="0" lvl="0" indent="0" algn="just">
              <a:spcBef>
                <a:spcPts val="0"/>
              </a:spcBef>
              <a:buSzPts val="1400"/>
              <a:buNone/>
            </a:pPr>
            <a:r>
              <a:rPr lang="en-AU" sz="2000" dirty="0">
                <a:latin typeface="Arial" pitchFamily="34" charset="0"/>
                <a:cs typeface="Arial" pitchFamily="34" charset="0"/>
              </a:rPr>
              <a:t>  </a:t>
            </a:r>
          </a:p>
          <a:p>
            <a:pPr marL="0" lvl="0" indent="0" algn="just">
              <a:spcBef>
                <a:spcPts val="0"/>
              </a:spcBef>
              <a:buSzPts val="1400"/>
              <a:buNone/>
            </a:pPr>
            <a:r>
              <a:rPr lang="en-AU" sz="2000" dirty="0">
                <a:latin typeface="Arial" pitchFamily="34" charset="0"/>
                <a:cs typeface="Arial" pitchFamily="34" charset="0"/>
              </a:rPr>
              <a:t>  [2] </a:t>
            </a:r>
            <a:r>
              <a:rPr lang="en-AU" sz="2000" dirty="0" err="1">
                <a:latin typeface="Arial" pitchFamily="34" charset="0"/>
                <a:cs typeface="Arial" pitchFamily="34" charset="0"/>
              </a:rPr>
              <a:t>Sumit</a:t>
            </a:r>
            <a:r>
              <a:rPr lang="en-AU" sz="2000" dirty="0">
                <a:latin typeface="Arial" pitchFamily="34" charset="0"/>
                <a:cs typeface="Arial" pitchFamily="34" charset="0"/>
              </a:rPr>
              <a:t> </a:t>
            </a:r>
            <a:r>
              <a:rPr lang="en-AU" sz="2000" dirty="0" err="1">
                <a:latin typeface="Arial" pitchFamily="34" charset="0"/>
                <a:cs typeface="Arial" pitchFamily="34" charset="0"/>
              </a:rPr>
              <a:t>Sidana</a:t>
            </a:r>
            <a:r>
              <a:rPr lang="en-AU" sz="2000" dirty="0">
                <a:latin typeface="Arial" pitchFamily="34" charset="0"/>
                <a:cs typeface="Arial" pitchFamily="34" charset="0"/>
              </a:rPr>
              <a:t> “Recommendation systems for online advertising”,</a:t>
            </a:r>
            <a:r>
              <a:rPr lang="en-US" sz="2000" dirty="0">
                <a:latin typeface="Arial" pitchFamily="34" charset="0"/>
                <a:cs typeface="Arial" pitchFamily="34" charset="0"/>
              </a:rPr>
              <a:t>Computers and Society [cs.CY]</a:t>
            </a:r>
            <a:r>
              <a:rPr lang="en-IN" sz="2000" dirty="0">
                <a:latin typeface="Arial" pitchFamily="34" charset="0"/>
                <a:cs typeface="Arial" pitchFamily="34" charset="0"/>
              </a:rPr>
              <a:t>,</a:t>
            </a:r>
            <a:r>
              <a:rPr lang="en-AU" sz="2000" dirty="0">
                <a:latin typeface="Arial" pitchFamily="34" charset="0"/>
                <a:cs typeface="Arial" pitchFamily="34" charset="0"/>
              </a:rPr>
              <a:t>2019</a:t>
            </a:r>
            <a:endParaRPr lang="en-IN" sz="2000" dirty="0">
              <a:latin typeface="Arial" pitchFamily="34" charset="0"/>
              <a:cs typeface="Arial" pitchFamily="34" charset="0"/>
            </a:endParaRPr>
          </a:p>
          <a:p>
            <a:pPr marL="91440" lvl="0" indent="-91440" algn="just">
              <a:spcBef>
                <a:spcPts val="0"/>
              </a:spcBef>
              <a:buSzPts val="1400"/>
            </a:pPr>
            <a:endParaRPr lang="en-AU" sz="2000" dirty="0">
              <a:latin typeface="Arial" pitchFamily="34" charset="0"/>
              <a:cs typeface="Arial" pitchFamily="34" charset="0"/>
            </a:endParaRPr>
          </a:p>
          <a:p>
            <a:pPr marL="91440" lvl="0" indent="-91440" algn="just">
              <a:spcBef>
                <a:spcPts val="0"/>
              </a:spcBef>
              <a:buSzPts val="1400"/>
            </a:pPr>
            <a:r>
              <a:rPr lang="en-AU" sz="2000" dirty="0">
                <a:latin typeface="Arial" pitchFamily="34" charset="0"/>
                <a:cs typeface="Arial" pitchFamily="34" charset="0"/>
              </a:rPr>
              <a:t>[3]  </a:t>
            </a:r>
            <a:r>
              <a:rPr lang="en-AU" sz="2000" dirty="0" err="1">
                <a:latin typeface="Arial" pitchFamily="34" charset="0"/>
                <a:cs typeface="Arial" pitchFamily="34" charset="0"/>
              </a:rPr>
              <a:t>Jinesh</a:t>
            </a:r>
            <a:r>
              <a:rPr lang="en-AU" sz="2000" dirty="0">
                <a:latin typeface="Arial" pitchFamily="34" charset="0"/>
                <a:cs typeface="Arial" pitchFamily="34" charset="0"/>
              </a:rPr>
              <a:t> Mehta, </a:t>
            </a:r>
            <a:r>
              <a:rPr lang="en-AU" sz="2000" dirty="0" err="1">
                <a:latin typeface="Arial" pitchFamily="34" charset="0"/>
                <a:cs typeface="Arial" pitchFamily="34" charset="0"/>
              </a:rPr>
              <a:t>Eshaan</a:t>
            </a:r>
            <a:r>
              <a:rPr lang="en-AU" sz="2000" dirty="0">
                <a:latin typeface="Arial" pitchFamily="34" charset="0"/>
                <a:cs typeface="Arial" pitchFamily="34" charset="0"/>
              </a:rPr>
              <a:t> </a:t>
            </a:r>
            <a:r>
              <a:rPr lang="en-AU" sz="2000" dirty="0" err="1">
                <a:latin typeface="Arial" pitchFamily="34" charset="0"/>
                <a:cs typeface="Arial" pitchFamily="34" charset="0"/>
              </a:rPr>
              <a:t>Ramnani</a:t>
            </a:r>
            <a:r>
              <a:rPr lang="en-AU" sz="2000" dirty="0">
                <a:latin typeface="Arial" pitchFamily="34" charset="0"/>
                <a:cs typeface="Arial" pitchFamily="34" charset="0"/>
              </a:rPr>
              <a:t>, and Sanjay Singh “Face Detection and Tagging using Deep Learning”,</a:t>
            </a:r>
            <a:r>
              <a:rPr lang="en-US" sz="2000" dirty="0">
                <a:latin typeface="Arial" pitchFamily="34" charset="0"/>
                <a:cs typeface="Arial" pitchFamily="34" charset="0"/>
              </a:rPr>
              <a:t>International Conference on Computer, Communication, and Signal Processing  (ICCCSP)</a:t>
            </a:r>
            <a:r>
              <a:rPr lang="en-IN" sz="2000" dirty="0">
                <a:latin typeface="Arial" pitchFamily="34" charset="0"/>
                <a:cs typeface="Arial" pitchFamily="34" charset="0"/>
              </a:rPr>
              <a:t>,</a:t>
            </a:r>
            <a:r>
              <a:rPr lang="en-AU" sz="2000" dirty="0">
                <a:latin typeface="Arial" pitchFamily="34" charset="0"/>
                <a:cs typeface="Arial" pitchFamily="34" charset="0"/>
              </a:rPr>
              <a:t>2018</a:t>
            </a:r>
          </a:p>
          <a:p>
            <a:pPr marL="91440" lvl="0" indent="-91440" algn="just">
              <a:spcBef>
                <a:spcPts val="0"/>
              </a:spcBef>
              <a:buSzPts val="1400"/>
            </a:pPr>
            <a:endParaRPr lang="en-AU" sz="2000" dirty="0">
              <a:latin typeface="Arial" pitchFamily="34" charset="0"/>
              <a:cs typeface="Arial" pitchFamily="34" charset="0"/>
            </a:endParaRPr>
          </a:p>
          <a:p>
            <a:pPr marL="91440" lvl="0" indent="-91440" algn="just">
              <a:spcBef>
                <a:spcPts val="0"/>
              </a:spcBef>
              <a:buSzPts val="1400"/>
            </a:pPr>
            <a:r>
              <a:rPr lang="en-AU" dirty="0"/>
              <a:t>[</a:t>
            </a:r>
            <a:r>
              <a:rPr lang="en-AU" sz="2000" dirty="0">
                <a:latin typeface="Arial" pitchFamily="34" charset="0"/>
                <a:cs typeface="Arial" pitchFamily="34" charset="0"/>
              </a:rPr>
              <a:t>4] </a:t>
            </a:r>
            <a:r>
              <a:rPr lang="en-AU" sz="2000" dirty="0" err="1">
                <a:latin typeface="Arial" pitchFamily="34" charset="0"/>
                <a:cs typeface="Arial" pitchFamily="34" charset="0"/>
              </a:rPr>
              <a:t>T.Thiraviyam</a:t>
            </a:r>
            <a:r>
              <a:rPr lang="en-AU" sz="2000" dirty="0">
                <a:latin typeface="Arial" pitchFamily="34" charset="0"/>
                <a:cs typeface="Arial" pitchFamily="34" charset="0"/>
              </a:rPr>
              <a:t> “ARTIFICIAL INTELLIGENCE MARKETING”</a:t>
            </a:r>
            <a:r>
              <a:rPr lang="en-IN" sz="2000" dirty="0">
                <a:latin typeface="Arial" pitchFamily="34" charset="0"/>
                <a:cs typeface="Arial" pitchFamily="34" charset="0"/>
              </a:rPr>
              <a:t>,International Journal of Recent Research Aspects,2018</a:t>
            </a:r>
          </a:p>
          <a:p>
            <a:pPr marL="101600" lvl="0" indent="0">
              <a:buNone/>
            </a:pPr>
            <a:r>
              <a:rPr lang="en-AU" sz="2000" dirty="0">
                <a:latin typeface="Arial" pitchFamily="34" charset="0"/>
                <a:cs typeface="Arial" pitchFamily="34" charset="0"/>
              </a:rPr>
              <a:t>[5]  Daniel </a:t>
            </a:r>
            <a:r>
              <a:rPr lang="en-AU" sz="2000" dirty="0" err="1">
                <a:latin typeface="Arial" pitchFamily="34" charset="0"/>
                <a:cs typeface="Arial" pitchFamily="34" charset="0"/>
              </a:rPr>
              <a:t>S´aez</a:t>
            </a:r>
            <a:r>
              <a:rPr lang="en-AU" sz="2000" dirty="0">
                <a:latin typeface="Arial" pitchFamily="34" charset="0"/>
                <a:cs typeface="Arial" pitchFamily="34" charset="0"/>
              </a:rPr>
              <a:t> </a:t>
            </a:r>
            <a:r>
              <a:rPr lang="en-AU" sz="2000" dirty="0" err="1">
                <a:latin typeface="Arial" pitchFamily="34" charset="0"/>
                <a:cs typeface="Arial" pitchFamily="34" charset="0"/>
              </a:rPr>
              <a:t>Trigueros</a:t>
            </a:r>
            <a:r>
              <a:rPr lang="en-AU" sz="2000" dirty="0">
                <a:latin typeface="Arial" pitchFamily="34" charset="0"/>
                <a:cs typeface="Arial" pitchFamily="34" charset="0"/>
              </a:rPr>
              <a:t> “Face Recognition: From Traditional to Deep Learning Methods” ,</a:t>
            </a:r>
            <a:r>
              <a:rPr lang="en-IN" sz="2000" dirty="0" err="1">
                <a:latin typeface="Arial" pitchFamily="34" charset="0"/>
                <a:cs typeface="Arial" pitchFamily="34" charset="0"/>
              </a:rPr>
              <a:t>arXiv</a:t>
            </a:r>
            <a:r>
              <a:rPr lang="en-IN" sz="2000" dirty="0">
                <a:latin typeface="Arial" pitchFamily="34" charset="0"/>
                <a:cs typeface="Arial" pitchFamily="34" charset="0"/>
              </a:rPr>
              <a:t>,</a:t>
            </a:r>
            <a:r>
              <a:rPr lang="en-AU" sz="2000" dirty="0">
                <a:latin typeface="Arial" pitchFamily="34" charset="0"/>
                <a:cs typeface="Arial" pitchFamily="34" charset="0"/>
              </a:rPr>
              <a:t>2018</a:t>
            </a:r>
          </a:p>
          <a:p>
            <a:pPr marL="101600" lvl="0" indent="0">
              <a:buNone/>
            </a:pPr>
            <a:endParaRPr lang="en-IN" dirty="0"/>
          </a:p>
          <a:p>
            <a:pPr marL="91440" lvl="0" indent="-91440" algn="just">
              <a:spcBef>
                <a:spcPts val="0"/>
              </a:spcBef>
              <a:buSzPts val="1400"/>
            </a:pPr>
            <a:endParaRPr lang="en-IN" dirty="0"/>
          </a:p>
          <a:p>
            <a:pPr marL="91440" indent="-91440" algn="just">
              <a:spcBef>
                <a:spcPts val="0"/>
              </a:spcBef>
              <a:buSzPts val="1400"/>
            </a:pPr>
            <a:endParaRPr lang="en-US" sz="1400" dirty="0">
              <a:latin typeface="Times New Roman"/>
              <a:ea typeface="Times New Roman"/>
              <a:cs typeface="Times New Roman"/>
              <a:sym typeface="Times New Roman"/>
            </a:endParaRPr>
          </a:p>
          <a:p>
            <a:pPr marL="91440" lvl="0" indent="-91440" algn="just" rtl="0">
              <a:lnSpc>
                <a:spcPct val="90000"/>
              </a:lnSpc>
              <a:spcBef>
                <a:spcPts val="0"/>
              </a:spcBef>
              <a:spcAft>
                <a:spcPts val="0"/>
              </a:spcAft>
              <a:buSzPts val="1400"/>
              <a:buChar char=" "/>
            </a:pPr>
            <a:endParaRPr sz="14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body" idx="1"/>
          </p:nvPr>
        </p:nvSpPr>
        <p:spPr>
          <a:xfrm>
            <a:off x="673330" y="590513"/>
            <a:ext cx="10058400" cy="4555066"/>
          </a:xfrm>
          <a:prstGeom prst="rect">
            <a:avLst/>
          </a:prstGeom>
          <a:noFill/>
          <a:ln>
            <a:noFill/>
          </a:ln>
        </p:spPr>
        <p:txBody>
          <a:bodyPr spcFirstLastPara="1" wrap="square" lIns="0" tIns="45700" rIns="0" bIns="45700" anchor="t" anchorCtr="0">
            <a:noAutofit/>
          </a:bodyPr>
          <a:lstStyle/>
          <a:p>
            <a:pPr marL="0" lvl="0" indent="0">
              <a:spcBef>
                <a:spcPts val="0"/>
              </a:spcBef>
              <a:buSzPts val="2000"/>
              <a:buNone/>
            </a:pPr>
            <a:r>
              <a:rPr lang="en-IN" sz="1800" dirty="0"/>
              <a:t>  </a:t>
            </a:r>
          </a:p>
          <a:p>
            <a:pPr marL="0" indent="0">
              <a:spcBef>
                <a:spcPts val="0"/>
              </a:spcBef>
              <a:buSzPts val="2000"/>
              <a:buNone/>
            </a:pPr>
            <a:r>
              <a:rPr lang="en-IN" sz="1800" dirty="0"/>
              <a:t> </a:t>
            </a:r>
            <a:r>
              <a:rPr lang="en-IN" sz="2000" dirty="0">
                <a:latin typeface="Arial" pitchFamily="34" charset="0"/>
                <a:cs typeface="Arial" pitchFamily="34" charset="0"/>
              </a:rPr>
              <a:t>[6] </a:t>
            </a:r>
            <a:r>
              <a:rPr lang="en-AU" sz="2000" dirty="0" err="1">
                <a:latin typeface="Arial" pitchFamily="34" charset="0"/>
                <a:cs typeface="Arial" pitchFamily="34" charset="0"/>
              </a:rPr>
              <a:t>Manik</a:t>
            </a:r>
            <a:r>
              <a:rPr lang="en-AU" sz="2000" dirty="0">
                <a:latin typeface="Arial" pitchFamily="34" charset="0"/>
                <a:cs typeface="Arial" pitchFamily="34" charset="0"/>
              </a:rPr>
              <a:t> Sharma, J </a:t>
            </a:r>
            <a:r>
              <a:rPr lang="en-AU" sz="2000" dirty="0" err="1">
                <a:latin typeface="Arial" pitchFamily="34" charset="0"/>
                <a:cs typeface="Arial" pitchFamily="34" charset="0"/>
              </a:rPr>
              <a:t>Anuradha</a:t>
            </a:r>
            <a:r>
              <a:rPr lang="en-AU" sz="2000" dirty="0">
                <a:latin typeface="Arial" pitchFamily="34" charset="0"/>
                <a:cs typeface="Arial" pitchFamily="34" charset="0"/>
              </a:rPr>
              <a:t>, H K Manne and G S C </a:t>
            </a:r>
            <a:r>
              <a:rPr lang="en-AU" sz="2000" dirty="0" err="1">
                <a:latin typeface="Arial" pitchFamily="34" charset="0"/>
                <a:cs typeface="Arial" pitchFamily="34" charset="0"/>
              </a:rPr>
              <a:t>Kashyap</a:t>
            </a:r>
            <a:r>
              <a:rPr lang="en-AU" sz="2000" dirty="0">
                <a:latin typeface="Arial" pitchFamily="34" charset="0"/>
                <a:cs typeface="Arial" pitchFamily="34" charset="0"/>
              </a:rPr>
              <a:t> “Facial detection using deep learning”</a:t>
            </a:r>
            <a:r>
              <a:rPr lang="en-IN" sz="2000" dirty="0">
                <a:latin typeface="Arial" pitchFamily="34" charset="0"/>
                <a:cs typeface="Arial" pitchFamily="34" charset="0"/>
              </a:rPr>
              <a:t>,</a:t>
            </a:r>
            <a:r>
              <a:rPr lang="en-US" sz="2000" dirty="0">
                <a:latin typeface="Arial" pitchFamily="34" charset="0"/>
                <a:cs typeface="Arial" pitchFamily="34" charset="0"/>
              </a:rPr>
              <a:t>IOP Conference Series: Materials Science and Engineering</a:t>
            </a:r>
            <a:r>
              <a:rPr lang="en-IN" sz="2000" dirty="0">
                <a:latin typeface="Arial" pitchFamily="34" charset="0"/>
                <a:cs typeface="Arial" pitchFamily="34" charset="0"/>
              </a:rPr>
              <a:t>,2017 </a:t>
            </a:r>
          </a:p>
          <a:p>
            <a:pPr marL="0" lvl="0" indent="0">
              <a:spcBef>
                <a:spcPts val="0"/>
              </a:spcBef>
              <a:buSzPts val="2000"/>
              <a:buNone/>
            </a:pPr>
            <a:r>
              <a:rPr lang="en-US" sz="2000" dirty="0">
                <a:latin typeface="Arial" pitchFamily="34" charset="0"/>
                <a:cs typeface="Arial" pitchFamily="34" charset="0"/>
              </a:rPr>
              <a:t> </a:t>
            </a:r>
          </a:p>
          <a:p>
            <a:pPr marL="0" lvl="0" indent="0">
              <a:spcBef>
                <a:spcPts val="0"/>
              </a:spcBef>
              <a:buSzPts val="2000"/>
              <a:buNone/>
            </a:pPr>
            <a:r>
              <a:rPr lang="en-AU" sz="2000" dirty="0">
                <a:latin typeface="Arial" pitchFamily="34" charset="0"/>
                <a:cs typeface="Arial" pitchFamily="34" charset="0"/>
              </a:rPr>
              <a:t>[7] </a:t>
            </a:r>
            <a:r>
              <a:rPr lang="en-AU" sz="2000" dirty="0" err="1">
                <a:latin typeface="Arial" pitchFamily="34" charset="0"/>
                <a:cs typeface="Arial" pitchFamily="34" charset="0"/>
              </a:rPr>
              <a:t>Srikar</a:t>
            </a:r>
            <a:r>
              <a:rPr lang="en-AU" sz="2000" dirty="0">
                <a:latin typeface="Arial" pitchFamily="34" charset="0"/>
                <a:cs typeface="Arial" pitchFamily="34" charset="0"/>
              </a:rPr>
              <a:t> </a:t>
            </a:r>
            <a:r>
              <a:rPr lang="en-AU" sz="2000" dirty="0" err="1">
                <a:latin typeface="Arial" pitchFamily="34" charset="0"/>
                <a:cs typeface="Arial" pitchFamily="34" charset="0"/>
              </a:rPr>
              <a:t>Appalaraju,Vineet</a:t>
            </a:r>
            <a:r>
              <a:rPr lang="en-AU" sz="2000" dirty="0">
                <a:latin typeface="Arial" pitchFamily="34" charset="0"/>
                <a:cs typeface="Arial" pitchFamily="34" charset="0"/>
              </a:rPr>
              <a:t> </a:t>
            </a:r>
            <a:r>
              <a:rPr lang="en-AU" sz="2000" dirty="0" err="1">
                <a:latin typeface="Arial" pitchFamily="34" charset="0"/>
                <a:cs typeface="Arial" pitchFamily="34" charset="0"/>
              </a:rPr>
              <a:t>Chaoji</a:t>
            </a:r>
            <a:r>
              <a:rPr lang="en-AU" sz="2000" dirty="0">
                <a:latin typeface="Arial" pitchFamily="34" charset="0"/>
                <a:cs typeface="Arial" pitchFamily="34" charset="0"/>
              </a:rPr>
              <a:t> “Image similarity using Deep CNN and Curriculum Learning”</a:t>
            </a:r>
            <a:r>
              <a:rPr lang="en-IN" sz="2000" dirty="0">
                <a:latin typeface="Arial" pitchFamily="34" charset="0"/>
                <a:cs typeface="Arial" pitchFamily="34" charset="0"/>
              </a:rPr>
              <a:t>,arXiv,2017</a:t>
            </a:r>
          </a:p>
          <a:p>
            <a:pPr marL="0" indent="0">
              <a:spcBef>
                <a:spcPts val="0"/>
              </a:spcBef>
              <a:buSzPts val="2000"/>
              <a:buNone/>
            </a:pPr>
            <a:endParaRPr lang="en-AU" sz="2000" dirty="0">
              <a:latin typeface="Arial" pitchFamily="34" charset="0"/>
              <a:cs typeface="Arial" pitchFamily="34" charset="0"/>
            </a:endParaRPr>
          </a:p>
          <a:p>
            <a:pPr marL="0" indent="0">
              <a:spcBef>
                <a:spcPts val="0"/>
              </a:spcBef>
              <a:buSzPts val="2000"/>
              <a:buNone/>
            </a:pPr>
            <a:r>
              <a:rPr lang="en-AU" sz="2000" dirty="0">
                <a:latin typeface="Arial" pitchFamily="34" charset="0"/>
                <a:cs typeface="Arial" pitchFamily="34" charset="0"/>
              </a:rPr>
              <a:t>[8]  Daniel </a:t>
            </a:r>
            <a:r>
              <a:rPr lang="en-AU" sz="2000" dirty="0" err="1">
                <a:latin typeface="Arial" pitchFamily="34" charset="0"/>
                <a:cs typeface="Arial" pitchFamily="34" charset="0"/>
              </a:rPr>
              <a:t>Fleder</a:t>
            </a:r>
            <a:r>
              <a:rPr lang="en-AU" sz="2000" dirty="0">
                <a:latin typeface="Arial" pitchFamily="34" charset="0"/>
                <a:cs typeface="Arial" pitchFamily="34" charset="0"/>
              </a:rPr>
              <a:t> and </a:t>
            </a:r>
            <a:r>
              <a:rPr lang="en-AU" sz="2000" dirty="0" err="1">
                <a:latin typeface="Arial" pitchFamily="34" charset="0"/>
                <a:cs typeface="Arial" pitchFamily="34" charset="0"/>
              </a:rPr>
              <a:t>Kartik</a:t>
            </a:r>
            <a:r>
              <a:rPr lang="en-AU" sz="2000" dirty="0">
                <a:latin typeface="Arial" pitchFamily="34" charset="0"/>
                <a:cs typeface="Arial" pitchFamily="34" charset="0"/>
              </a:rPr>
              <a:t> </a:t>
            </a:r>
            <a:r>
              <a:rPr lang="en-AU" sz="2000" dirty="0" err="1">
                <a:latin typeface="Arial" pitchFamily="34" charset="0"/>
                <a:cs typeface="Arial" pitchFamily="34" charset="0"/>
              </a:rPr>
              <a:t>Hosanagar</a:t>
            </a:r>
            <a:r>
              <a:rPr lang="en-AU" sz="2000" dirty="0">
                <a:latin typeface="Arial" pitchFamily="34" charset="0"/>
                <a:cs typeface="Arial" pitchFamily="34" charset="0"/>
              </a:rPr>
              <a:t> “Recommender Systems and their Impact on Sales Diversity”</a:t>
            </a:r>
            <a:r>
              <a:rPr lang="en-IN" sz="2000" dirty="0">
                <a:latin typeface="Arial" pitchFamily="34" charset="0"/>
                <a:cs typeface="Arial" pitchFamily="34" charset="0"/>
              </a:rPr>
              <a:t>,</a:t>
            </a:r>
            <a:r>
              <a:rPr lang="en-US" sz="2000" dirty="0">
                <a:latin typeface="Arial" pitchFamily="34" charset="0"/>
                <a:cs typeface="Arial" pitchFamily="34" charset="0"/>
              </a:rPr>
              <a:t>EC'07 - Proceedings of the Eighth Annual Conference on Electronic Commerce</a:t>
            </a:r>
            <a:r>
              <a:rPr lang="en-IN" sz="2000" dirty="0">
                <a:latin typeface="Arial" pitchFamily="34" charset="0"/>
                <a:cs typeface="Arial" pitchFamily="34" charset="0"/>
              </a:rPr>
              <a:t>,2017</a:t>
            </a:r>
          </a:p>
          <a:p>
            <a:pPr marL="0" indent="0">
              <a:spcBef>
                <a:spcPts val="0"/>
              </a:spcBef>
              <a:buSzPts val="2000"/>
              <a:buNone/>
            </a:pPr>
            <a:endParaRPr lang="en-IN" sz="2000" dirty="0">
              <a:latin typeface="Arial" pitchFamily="34" charset="0"/>
              <a:cs typeface="Arial" pitchFamily="34" charset="0"/>
            </a:endParaRPr>
          </a:p>
          <a:p>
            <a:pPr marL="0" indent="0">
              <a:spcBef>
                <a:spcPts val="0"/>
              </a:spcBef>
              <a:buSzPts val="2000"/>
              <a:buNone/>
            </a:pPr>
            <a:r>
              <a:rPr lang="en-IN" sz="2000" dirty="0">
                <a:latin typeface="Arial" pitchFamily="34" charset="0"/>
                <a:cs typeface="Arial" pitchFamily="34" charset="0"/>
              </a:rPr>
              <a:t>[9]  </a:t>
            </a:r>
            <a:r>
              <a:rPr lang="en-AU" sz="2000" dirty="0" err="1">
                <a:latin typeface="Arial" pitchFamily="34" charset="0"/>
                <a:cs typeface="Arial" pitchFamily="34" charset="0"/>
              </a:rPr>
              <a:t>Tianyi</a:t>
            </a:r>
            <a:r>
              <a:rPr lang="en-AU" sz="2000" dirty="0">
                <a:latin typeface="Arial" pitchFamily="34" charset="0"/>
                <a:cs typeface="Arial" pitchFamily="34" charset="0"/>
              </a:rPr>
              <a:t> Liu, </a:t>
            </a:r>
            <a:r>
              <a:rPr lang="en-AU" sz="2000" dirty="0" err="1">
                <a:latin typeface="Arial" pitchFamily="34" charset="0"/>
                <a:cs typeface="Arial" pitchFamily="34" charset="0"/>
              </a:rPr>
              <a:t>Shuangsag</a:t>
            </a:r>
            <a:r>
              <a:rPr lang="en-AU" sz="2000" dirty="0">
                <a:latin typeface="Arial" pitchFamily="34" charset="0"/>
                <a:cs typeface="Arial" pitchFamily="34" charset="0"/>
              </a:rPr>
              <a:t> Fang, </a:t>
            </a:r>
            <a:r>
              <a:rPr lang="en-AU" sz="2000" dirty="0" err="1">
                <a:latin typeface="Arial" pitchFamily="34" charset="0"/>
                <a:cs typeface="Arial" pitchFamily="34" charset="0"/>
              </a:rPr>
              <a:t>Yuehui</a:t>
            </a:r>
            <a:r>
              <a:rPr lang="en-AU" sz="2000" dirty="0">
                <a:latin typeface="Arial" pitchFamily="34" charset="0"/>
                <a:cs typeface="Arial" pitchFamily="34" charset="0"/>
              </a:rPr>
              <a:t> Zhao, Peng Wang, Jun Zhang “Implementation of Training Convolutional    Neural Networks”</a:t>
            </a:r>
            <a:r>
              <a:rPr lang="en-IN" sz="2000" dirty="0">
                <a:latin typeface="Arial" pitchFamily="34" charset="0"/>
                <a:cs typeface="Arial" pitchFamily="34" charset="0"/>
              </a:rPr>
              <a:t>arXiv,2016</a:t>
            </a:r>
          </a:p>
          <a:p>
            <a:pPr marL="0" indent="0">
              <a:spcBef>
                <a:spcPts val="0"/>
              </a:spcBef>
              <a:buSzPts val="2000"/>
              <a:buNone/>
            </a:pPr>
            <a:endParaRPr lang="en-IN" dirty="0"/>
          </a:p>
          <a:p>
            <a:pPr marL="0" indent="0">
              <a:spcBef>
                <a:spcPts val="0"/>
              </a:spcBef>
              <a:buSzPts val="2000"/>
              <a:buNone/>
            </a:pPr>
            <a:r>
              <a:rPr lang="en-IN" dirty="0"/>
              <a:t>[</a:t>
            </a:r>
            <a:r>
              <a:rPr lang="en-IN" sz="2000" dirty="0">
                <a:latin typeface="Arial" pitchFamily="34" charset="0"/>
                <a:cs typeface="Arial" pitchFamily="34" charset="0"/>
              </a:rPr>
              <a:t>10]  </a:t>
            </a:r>
            <a:r>
              <a:rPr lang="en-AU" sz="2000" dirty="0">
                <a:latin typeface="Arial" pitchFamily="34" charset="0"/>
                <a:cs typeface="Arial" pitchFamily="34" charset="0"/>
              </a:rPr>
              <a:t>S. </a:t>
            </a:r>
            <a:r>
              <a:rPr lang="en-AU" sz="2000" dirty="0" err="1">
                <a:latin typeface="Arial" pitchFamily="34" charset="0"/>
                <a:cs typeface="Arial" pitchFamily="34" charset="0"/>
              </a:rPr>
              <a:t>Muthuselvi</a:t>
            </a:r>
            <a:r>
              <a:rPr lang="en-AU" sz="2000" dirty="0">
                <a:latin typeface="Arial" pitchFamily="34" charset="0"/>
                <a:cs typeface="Arial" pitchFamily="34" charset="0"/>
              </a:rPr>
              <a:t> and P. </a:t>
            </a:r>
            <a:r>
              <a:rPr lang="en-AU" sz="2000" dirty="0" err="1">
                <a:latin typeface="Arial" pitchFamily="34" charset="0"/>
                <a:cs typeface="Arial" pitchFamily="34" charset="0"/>
              </a:rPr>
              <a:t>Prabhu</a:t>
            </a:r>
            <a:r>
              <a:rPr lang="en-AU" sz="2000" dirty="0">
                <a:latin typeface="Arial" pitchFamily="34" charset="0"/>
                <a:cs typeface="Arial" pitchFamily="34" charset="0"/>
              </a:rPr>
              <a:t> “DIGITAL IMAGE PROCESSING TECHNIQUES – A SURVEY” </a:t>
            </a:r>
            <a:r>
              <a:rPr lang="en-US" sz="2000" dirty="0">
                <a:latin typeface="Arial" pitchFamily="34" charset="0"/>
                <a:cs typeface="Arial" pitchFamily="34" charset="0"/>
              </a:rPr>
              <a:t>International Multidisciplinary Research Journal</a:t>
            </a:r>
            <a:r>
              <a:rPr lang="en-AU" sz="2000" dirty="0">
                <a:latin typeface="Arial" pitchFamily="34" charset="0"/>
                <a:cs typeface="Arial" pitchFamily="34" charset="0"/>
              </a:rPr>
              <a:t>,2016</a:t>
            </a:r>
            <a:endParaRPr lang="en-IN" sz="2000" dirty="0">
              <a:latin typeface="Arial" pitchFamily="34" charset="0"/>
              <a:cs typeface="Arial" pitchFamily="34" charset="0"/>
            </a:endParaRPr>
          </a:p>
          <a:p>
            <a:pPr marL="0" indent="0">
              <a:spcBef>
                <a:spcPts val="0"/>
              </a:spcBef>
              <a:buSzPts val="2000"/>
              <a:buNone/>
            </a:pPr>
            <a:endParaRPr lang="en-IN" sz="2000" dirty="0">
              <a:latin typeface="Arial" pitchFamily="34" charset="0"/>
              <a:cs typeface="Arial" pitchFamily="34" charset="0"/>
            </a:endParaRPr>
          </a:p>
          <a:p>
            <a:pPr marL="0" lvl="0" indent="0">
              <a:spcBef>
                <a:spcPts val="0"/>
              </a:spcBef>
              <a:buSzPts val="2000"/>
              <a:buNone/>
            </a:pPr>
            <a:endParaRPr lang="en-IN" dirty="0"/>
          </a:p>
          <a:p>
            <a:pPr marL="0" indent="0">
              <a:spcBef>
                <a:spcPts val="0"/>
              </a:spcBef>
              <a:buSzPts val="2000"/>
              <a:buNone/>
            </a:pPr>
            <a:endParaRPr lang="en-IN" dirty="0"/>
          </a:p>
          <a:p>
            <a:pPr marL="0" lvl="0" indent="0">
              <a:spcBef>
                <a:spcPts val="0"/>
              </a:spcBef>
              <a:buSzPts val="2000"/>
              <a:buNone/>
            </a:pP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00481" y="2438718"/>
            <a:ext cx="9956800" cy="1143000"/>
          </a:xfrm>
        </p:spPr>
        <p:txBody>
          <a:bodyPr>
            <a:normAutofit/>
          </a:bodyPr>
          <a:lstStyle/>
          <a:p>
            <a:r>
              <a:rPr lang="en-US" sz="4800" b="1" dirty="0">
                <a:latin typeface="Times New Roman" pitchFamily="18" charset="0"/>
                <a:cs typeface="Times New Roman" pitchFamily="18" charset="0"/>
              </a:rPr>
              <a:t>                   </a:t>
            </a:r>
            <a:r>
              <a:rPr lang="en-US" sz="5400" b="1" dirty="0">
                <a:solidFill>
                  <a:schemeClr val="tx1"/>
                </a:solidFill>
                <a:latin typeface="Times New Roman" pitchFamily="18" charset="0"/>
                <a:cs typeface="Times New Roman" pitchFamily="18" charset="0"/>
              </a:rPr>
              <a:t>THANK YOU </a:t>
            </a:r>
            <a:endParaRPr lang="en-IN" sz="5400"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946399" y="5125720"/>
            <a:ext cx="9956800" cy="4873752"/>
          </a:xfrm>
        </p:spPr>
        <p:txBody>
          <a:bodyPr/>
          <a:lstStyle/>
          <a:p>
            <a:pPr marL="148590" indent="0">
              <a:buNone/>
            </a:pPr>
            <a:r>
              <a:rPr lang="en-US" dirty="0"/>
              <a:t> </a:t>
            </a:r>
            <a:endParaRPr lang="en-IN" dirty="0"/>
          </a:p>
        </p:txBody>
      </p:sp>
    </p:spTree>
    <p:extLst>
      <p:ext uri="{BB962C8B-B14F-4D97-AF65-F5344CB8AC3E}">
        <p14:creationId xmlns:p14="http://schemas.microsoft.com/office/powerpoint/2010/main" val="41459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76437"/>
          </a:xfrm>
        </p:spPr>
        <p:txBody>
          <a:bodyPr/>
          <a:lstStyle/>
          <a:p>
            <a:r>
              <a:rPr lang="en-US" sz="3600" b="1" dirty="0">
                <a:solidFill>
                  <a:schemeClr val="tx1"/>
                </a:solidFill>
                <a:latin typeface="Times New Roman" pitchFamily="18" charset="0"/>
                <a:cs typeface="Times New Roman" pitchFamily="18" charset="0"/>
              </a:rPr>
              <a:t>OUTLINES</a:t>
            </a:r>
            <a:endParaRPr lang="en-IN" sz="3600"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fontScale="85000" lnSpcReduction="20000"/>
          </a:bodyPr>
          <a:lstStyle/>
          <a:p>
            <a:pPr>
              <a:buFont typeface="Wingdings" pitchFamily="2" charset="2"/>
              <a:buChar char="q"/>
            </a:pPr>
            <a:r>
              <a:rPr lang="en-US" sz="2600" b="1" dirty="0">
                <a:solidFill>
                  <a:schemeClr val="tx1"/>
                </a:solidFill>
                <a:latin typeface="Candara Light" pitchFamily="34" charset="0"/>
              </a:rPr>
              <a:t>INTRODUCTION</a:t>
            </a:r>
          </a:p>
          <a:p>
            <a:pPr>
              <a:buFont typeface="Wingdings" pitchFamily="2" charset="2"/>
              <a:buChar char="q"/>
            </a:pPr>
            <a:r>
              <a:rPr lang="en-US" sz="2600" b="1" dirty="0">
                <a:solidFill>
                  <a:schemeClr val="tx1"/>
                </a:solidFill>
                <a:latin typeface="Candara Light" pitchFamily="34" charset="0"/>
              </a:rPr>
              <a:t>LITERATURE SURVEY</a:t>
            </a:r>
          </a:p>
          <a:p>
            <a:pPr>
              <a:buFont typeface="Wingdings" pitchFamily="2" charset="2"/>
              <a:buChar char="q"/>
            </a:pPr>
            <a:r>
              <a:rPr lang="en-US" sz="2600" b="1" dirty="0">
                <a:solidFill>
                  <a:schemeClr val="tx1"/>
                </a:solidFill>
                <a:latin typeface="Candara Light" pitchFamily="34" charset="0"/>
              </a:rPr>
              <a:t>PROBLEM STATEMENT</a:t>
            </a:r>
          </a:p>
          <a:p>
            <a:pPr>
              <a:buFont typeface="Wingdings" pitchFamily="2" charset="2"/>
              <a:buChar char="q"/>
            </a:pPr>
            <a:r>
              <a:rPr lang="en-US" sz="2600" b="1" dirty="0">
                <a:solidFill>
                  <a:schemeClr val="tx1"/>
                </a:solidFill>
                <a:latin typeface="Candara Light" pitchFamily="34" charset="0"/>
              </a:rPr>
              <a:t>MODULES</a:t>
            </a:r>
          </a:p>
          <a:p>
            <a:pPr>
              <a:buFont typeface="Wingdings" pitchFamily="2" charset="2"/>
              <a:buChar char="q"/>
            </a:pPr>
            <a:r>
              <a:rPr lang="en-US" sz="2600" b="1" dirty="0">
                <a:solidFill>
                  <a:schemeClr val="tx1"/>
                </a:solidFill>
                <a:latin typeface="Candara Light" pitchFamily="34" charset="0"/>
              </a:rPr>
              <a:t>TOOLS REQUIRED</a:t>
            </a:r>
          </a:p>
          <a:p>
            <a:pPr>
              <a:buFont typeface="Wingdings" pitchFamily="2" charset="2"/>
              <a:buChar char="q"/>
            </a:pPr>
            <a:r>
              <a:rPr lang="en-US" sz="2600" b="1" dirty="0">
                <a:solidFill>
                  <a:schemeClr val="tx1"/>
                </a:solidFill>
                <a:latin typeface="Candara Light" pitchFamily="34" charset="0"/>
              </a:rPr>
              <a:t>SPECIFICATIONS</a:t>
            </a:r>
          </a:p>
          <a:p>
            <a:pPr>
              <a:buFont typeface="Wingdings" pitchFamily="2" charset="2"/>
              <a:buChar char="q"/>
            </a:pPr>
            <a:r>
              <a:rPr lang="en-US" sz="2600" b="1" dirty="0">
                <a:solidFill>
                  <a:schemeClr val="tx1"/>
                </a:solidFill>
                <a:latin typeface="Candara Light" pitchFamily="34" charset="0"/>
              </a:rPr>
              <a:t>BLOCK DIAGRAM</a:t>
            </a:r>
          </a:p>
          <a:p>
            <a:pPr>
              <a:buFont typeface="Wingdings" pitchFamily="2" charset="2"/>
              <a:buChar char="q"/>
            </a:pPr>
            <a:r>
              <a:rPr lang="en-US" sz="2600" b="1" dirty="0">
                <a:solidFill>
                  <a:schemeClr val="tx1"/>
                </a:solidFill>
                <a:latin typeface="Candara Light" pitchFamily="34" charset="0"/>
              </a:rPr>
              <a:t>DEMERITS </a:t>
            </a:r>
          </a:p>
          <a:p>
            <a:pPr>
              <a:buFont typeface="Wingdings" pitchFamily="2" charset="2"/>
              <a:buChar char="q"/>
            </a:pPr>
            <a:r>
              <a:rPr lang="en-US" sz="2600" b="1" dirty="0">
                <a:solidFill>
                  <a:schemeClr val="tx1"/>
                </a:solidFill>
                <a:latin typeface="Candara Light" pitchFamily="34" charset="0"/>
              </a:rPr>
              <a:t>MERITS</a:t>
            </a:r>
          </a:p>
          <a:p>
            <a:pPr>
              <a:buFont typeface="Wingdings" pitchFamily="2" charset="2"/>
              <a:buChar char="q"/>
            </a:pPr>
            <a:r>
              <a:rPr lang="en-US" sz="2600" b="1" dirty="0">
                <a:solidFill>
                  <a:schemeClr val="tx1"/>
                </a:solidFill>
                <a:latin typeface="Candara Light" pitchFamily="34" charset="0"/>
              </a:rPr>
              <a:t>FUTURE SCOPE</a:t>
            </a:r>
          </a:p>
          <a:p>
            <a:pPr>
              <a:buFont typeface="Wingdings" pitchFamily="2" charset="2"/>
              <a:buChar char="q"/>
            </a:pPr>
            <a:r>
              <a:rPr lang="en-US" sz="2600" b="1" dirty="0">
                <a:solidFill>
                  <a:schemeClr val="tx1"/>
                </a:solidFill>
                <a:latin typeface="Candara Light" pitchFamily="34" charset="0"/>
              </a:rPr>
              <a:t>CONCLUSION</a:t>
            </a:r>
          </a:p>
          <a:p>
            <a:pPr>
              <a:buFont typeface="Wingdings" pitchFamily="2" charset="2"/>
              <a:buChar char="q"/>
            </a:pPr>
            <a:r>
              <a:rPr lang="en-US" sz="2600" b="1" dirty="0">
                <a:solidFill>
                  <a:schemeClr val="tx1"/>
                </a:solidFill>
                <a:latin typeface="Candara Light" pitchFamily="34" charset="0"/>
              </a:rPr>
              <a:t>TIMELINE</a:t>
            </a:r>
          </a:p>
          <a:p>
            <a:pPr>
              <a:buFont typeface="Wingdings" pitchFamily="2" charset="2"/>
              <a:buChar char="q"/>
            </a:pPr>
            <a:r>
              <a:rPr lang="en-US" sz="2600" b="1" dirty="0">
                <a:solidFill>
                  <a:schemeClr val="tx1"/>
                </a:solidFill>
                <a:latin typeface="Candara Light" pitchFamily="34" charset="0"/>
              </a:rPr>
              <a:t>REFERENCES</a:t>
            </a: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a:p>
            <a:pPr>
              <a:buFont typeface="Wingdings" pitchFamily="2" charset="2"/>
              <a:buChar char="q"/>
            </a:pPr>
            <a:endParaRPr lang="en-IN" dirty="0">
              <a:solidFill>
                <a:schemeClr val="tx1"/>
              </a:solidFill>
            </a:endParaRPr>
          </a:p>
        </p:txBody>
      </p:sp>
    </p:spTree>
    <p:extLst>
      <p:ext uri="{BB962C8B-B14F-4D97-AF65-F5344CB8AC3E}">
        <p14:creationId xmlns:p14="http://schemas.microsoft.com/office/powerpoint/2010/main" val="215712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sz="3600" b="1" dirty="0">
                <a:solidFill>
                  <a:schemeClr val="tx1"/>
                </a:solidFill>
                <a:latin typeface="Times New Roman" pitchFamily="18" charset="0"/>
                <a:cs typeface="Times New Roman" pitchFamily="18" charset="0"/>
              </a:rPr>
              <a:t>INTRODUCTION</a:t>
            </a:r>
            <a:endParaRPr sz="3600" b="1" dirty="0">
              <a:solidFill>
                <a:schemeClr val="tx1"/>
              </a:solidFill>
              <a:latin typeface="Times New Roman" pitchFamily="18" charset="0"/>
              <a:cs typeface="Times New Roman" pitchFamily="18" charset="0"/>
            </a:endParaRPr>
          </a:p>
        </p:txBody>
      </p:sp>
      <p:sp>
        <p:nvSpPr>
          <p:cNvPr id="125" name="Google Shape;125;p17"/>
          <p:cNvSpPr txBox="1">
            <a:spLocks noGrp="1"/>
          </p:cNvSpPr>
          <p:nvPr>
            <p:ph type="body" idx="1"/>
          </p:nvPr>
        </p:nvSpPr>
        <p:spPr>
          <a:prstGeom prst="rect">
            <a:avLst/>
          </a:prstGeom>
          <a:noFill/>
          <a:ln>
            <a:noFill/>
          </a:ln>
        </p:spPr>
        <p:txBody>
          <a:bodyPr spcFirstLastPara="1" wrap="square" lIns="0" tIns="45700" rIns="0" bIns="45700" anchor="t" anchorCtr="0">
            <a:noAutofit/>
          </a:bodyPr>
          <a:lstStyle/>
          <a:p>
            <a:pPr marL="0" lvl="0" indent="0" algn="just">
              <a:spcBef>
                <a:spcPts val="0"/>
              </a:spcBef>
              <a:buSzPts val="2000"/>
              <a:buNone/>
            </a:pPr>
            <a:r>
              <a:rPr lang="en-US" dirty="0">
                <a:latin typeface="Times New Roman"/>
                <a:ea typeface="Times New Roman"/>
                <a:cs typeface="Times New Roman"/>
                <a:sym typeface="Times New Roman"/>
              </a:rPr>
              <a:t> </a:t>
            </a:r>
            <a:r>
              <a:rPr lang="en-US" sz="2200" dirty="0">
                <a:solidFill>
                  <a:schemeClr val="tx1"/>
                </a:solidFill>
              </a:rPr>
              <a:t>In today's world, safety is a major factor. Everyone has valuable assets such as gold, </a:t>
            </a:r>
            <a:r>
              <a:rPr lang="en-US" sz="2200" dirty="0" err="1">
                <a:solidFill>
                  <a:schemeClr val="tx1"/>
                </a:solidFill>
              </a:rPr>
              <a:t>jewellery</a:t>
            </a:r>
            <a:r>
              <a:rPr lang="en-US" sz="2200" dirty="0">
                <a:solidFill>
                  <a:schemeClr val="tx1"/>
                </a:solidFill>
              </a:rPr>
              <a:t> or cash. It is not enough to have these resources, but the security of this is very important, for this purpose we keep it in the banking sector. Yet we often hear or read in the newspapers that someone fake got into someone else’s closet and stole money. To overcome this kind of fraud, the confirmation of the person you want to use the lock is very important. Face recognition is the process of identifying something that has already been discovered as a known or unknown face. The problem of facial recognition is often confused with the problem of facial recognition. Face Identification, on the other hand, determines whether a "face" is a known person, or an unknown person, using this purpose on the face website to verify this facial expression.</a:t>
            </a:r>
            <a:endParaRPr sz="2200" cap="none" dirty="0">
              <a:solidFill>
                <a:schemeClr val="tx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26610" y="-250700"/>
            <a:ext cx="10396800" cy="11520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sz="3600" b="1" dirty="0">
                <a:solidFill>
                  <a:schemeClr val="tx1"/>
                </a:solidFill>
                <a:latin typeface="Times New Roman" pitchFamily="18" charset="0"/>
                <a:cs typeface="Times New Roman" pitchFamily="18" charset="0"/>
              </a:rPr>
              <a:t>LITERATURE SURVEY</a:t>
            </a:r>
            <a:endParaRPr sz="3600" b="1" dirty="0">
              <a:solidFill>
                <a:schemeClr val="tx1"/>
              </a:solidFill>
              <a:latin typeface="Times New Roman" pitchFamily="18" charset="0"/>
              <a:cs typeface="Times New Roman" pitchFamily="18" charset="0"/>
            </a:endParaRPr>
          </a:p>
        </p:txBody>
      </p:sp>
      <p:graphicFrame>
        <p:nvGraphicFramePr>
          <p:cNvPr id="137" name="Google Shape;137;p19"/>
          <p:cNvGraphicFramePr/>
          <p:nvPr>
            <p:extLst>
              <p:ext uri="{D42A27DB-BD31-4B8C-83A1-F6EECF244321}">
                <p14:modId xmlns:p14="http://schemas.microsoft.com/office/powerpoint/2010/main" val="3475229796"/>
              </p:ext>
            </p:extLst>
          </p:nvPr>
        </p:nvGraphicFramePr>
        <p:xfrm>
          <a:off x="533397" y="771000"/>
          <a:ext cx="10813500" cy="5352195"/>
        </p:xfrm>
        <a:graphic>
          <a:graphicData uri="http://schemas.openxmlformats.org/drawingml/2006/table">
            <a:tbl>
              <a:tblPr firstRow="1" bandRow="1">
                <a:noFill/>
                <a:tableStyleId>{2E9602C7-93B2-47D6-8E88-C403F7AAE031}</a:tableStyleId>
              </a:tblPr>
              <a:tblGrid>
                <a:gridCol w="2162700">
                  <a:extLst>
                    <a:ext uri="{9D8B030D-6E8A-4147-A177-3AD203B41FA5}">
                      <a16:colId xmlns:a16="http://schemas.microsoft.com/office/drawing/2014/main" val="20000"/>
                    </a:ext>
                  </a:extLst>
                </a:gridCol>
                <a:gridCol w="2162700">
                  <a:extLst>
                    <a:ext uri="{9D8B030D-6E8A-4147-A177-3AD203B41FA5}">
                      <a16:colId xmlns:a16="http://schemas.microsoft.com/office/drawing/2014/main" val="20001"/>
                    </a:ext>
                  </a:extLst>
                </a:gridCol>
                <a:gridCol w="2055250">
                  <a:extLst>
                    <a:ext uri="{9D8B030D-6E8A-4147-A177-3AD203B41FA5}">
                      <a16:colId xmlns:a16="http://schemas.microsoft.com/office/drawing/2014/main" val="20002"/>
                    </a:ext>
                  </a:extLst>
                </a:gridCol>
                <a:gridCol w="2270150">
                  <a:extLst>
                    <a:ext uri="{9D8B030D-6E8A-4147-A177-3AD203B41FA5}">
                      <a16:colId xmlns:a16="http://schemas.microsoft.com/office/drawing/2014/main" val="20003"/>
                    </a:ext>
                  </a:extLst>
                </a:gridCol>
                <a:gridCol w="2162700">
                  <a:extLst>
                    <a:ext uri="{9D8B030D-6E8A-4147-A177-3AD203B41FA5}">
                      <a16:colId xmlns:a16="http://schemas.microsoft.com/office/drawing/2014/main" val="20004"/>
                    </a:ext>
                  </a:extLst>
                </a:gridCol>
              </a:tblGrid>
              <a:tr h="377550">
                <a:tc>
                  <a:txBody>
                    <a:bodyPr/>
                    <a:lstStyle/>
                    <a:p>
                      <a:pPr marL="0" marR="0" lvl="0" indent="0" algn="l" rtl="0">
                        <a:spcBef>
                          <a:spcPts val="0"/>
                        </a:spcBef>
                        <a:spcAft>
                          <a:spcPts val="0"/>
                        </a:spcAft>
                        <a:buNone/>
                      </a:pPr>
                      <a:r>
                        <a:rPr lang="en-US" sz="1200" u="none" strike="noStrike" cap="none" dirty="0">
                          <a:latin typeface="Times New Roman"/>
                          <a:ea typeface="Times New Roman"/>
                          <a:cs typeface="Times New Roman"/>
                          <a:sym typeface="Times New Roman"/>
                        </a:rPr>
                        <a:t>Author</a:t>
                      </a:r>
                      <a:endParaRPr sz="12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Article</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Used method</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challeges</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Constrain</a:t>
                      </a: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093200">
                <a:tc>
                  <a:txBody>
                    <a:bodyPr/>
                    <a:lstStyle/>
                    <a:p>
                      <a:pPr marL="0" marR="0" lvl="0" indent="0" algn="l" rtl="0">
                        <a:spcBef>
                          <a:spcPts val="0"/>
                        </a:spcBef>
                        <a:spcAft>
                          <a:spcPts val="0"/>
                        </a:spcAft>
                        <a:buNone/>
                      </a:pPr>
                      <a:r>
                        <a:rPr lang="en-US" sz="1200" dirty="0" err="1">
                          <a:latin typeface="Times New Roman"/>
                          <a:ea typeface="Times New Roman"/>
                          <a:cs typeface="Times New Roman"/>
                          <a:sym typeface="Times New Roman"/>
                        </a:rPr>
                        <a:t>Dhananjay</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Garud</a:t>
                      </a:r>
                      <a:r>
                        <a:rPr lang="en-US" sz="1200" dirty="0">
                          <a:latin typeface="Times New Roman"/>
                          <a:ea typeface="Times New Roman"/>
                          <a:cs typeface="Times New Roman"/>
                          <a:sym typeface="Times New Roman"/>
                        </a:rPr>
                        <a:t> ,Dr. S.S. </a:t>
                      </a:r>
                      <a:r>
                        <a:rPr lang="en-US" sz="1200" dirty="0" err="1">
                          <a:latin typeface="Times New Roman"/>
                          <a:ea typeface="Times New Roman"/>
                          <a:cs typeface="Times New Roman"/>
                          <a:sym typeface="Times New Roman"/>
                        </a:rPr>
                        <a:t>Agrawal</a:t>
                      </a:r>
                      <a:endParaRPr sz="12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a:ea typeface="Times New Roman"/>
                          <a:cs typeface="Times New Roman"/>
                          <a:sym typeface="Times New Roman"/>
                        </a:rPr>
                        <a:t>Face Liveliness Detection  </a:t>
                      </a:r>
                      <a:endParaRPr sz="12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 These features are input to the SVM classifier to which detects the liveness of user.</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Various challenges such as pose, illumination, expression, aging variations, and occlusion </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a:t>we will decrease the processing time and some problems in bright light environment. This system work only for one person at a time, in future we try for multiple persons</a:t>
                      </a: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22557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Avinash Kumar Singh, Piyush Joshi, G. C. Nandi </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a:ea typeface="Times New Roman"/>
                          <a:cs typeface="Times New Roman"/>
                          <a:sym typeface="Times New Roman"/>
                        </a:rPr>
                        <a:t>Face Recognition with Liveliness Detection using Eye and Mouth Movement</a:t>
                      </a:r>
                      <a:endParaRPr sz="1200"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 HAAR Classifier, Principal Component Analysis. </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it is proven that, to bypass the liveness test, attacker has to remove eye and mouth region of the photograph and has to place his eye and mouth instea</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 attack is able to bypass the liveness test but it creates massive changes in face structure. Therefore resultant unrecognized or misclassified by the face recognition module</a:t>
                      </a: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9250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Chun-Hsiao Yeh Herng-Hua Chang </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a:ea typeface="Times New Roman"/>
                          <a:cs typeface="Times New Roman"/>
                          <a:sym typeface="Times New Roman"/>
                        </a:rPr>
                        <a:t>Face Liveliness Detection Based on Perceptual Image Quality Assessment Features with Multi-scale Analysis  </a:t>
                      </a:r>
                      <a:endParaRPr sz="12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perceptual image quality assessment features with multiscale analysis</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the incorporation of the image quality assessment knowledge into face liveness detection is promising to improve the overall accuracy</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t> The proposed framework took advantage of the BIQE, EPSD, and GMS by selecting effective pixels to create the most appropriate image quality features for face liveness detection.</a:t>
                      </a: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093200">
                <a:tc>
                  <a:txBody>
                    <a:bodyPr/>
                    <a:lstStyle/>
                    <a:p>
                      <a:pPr marL="0" marR="0" lvl="0" indent="0" algn="l" rtl="0">
                        <a:spcBef>
                          <a:spcPts val="0"/>
                        </a:spcBef>
                        <a:spcAft>
                          <a:spcPts val="0"/>
                        </a:spcAft>
                        <a:buNone/>
                      </a:pPr>
                      <a:r>
                        <a:rPr lang="en-US" sz="1200" dirty="0">
                          <a:latin typeface="Times New Roman"/>
                          <a:ea typeface="Times New Roman"/>
                          <a:cs typeface="Times New Roman"/>
                          <a:sym typeface="Times New Roman"/>
                        </a:rPr>
                        <a:t>JUNYAN PENG, PATRICK P. K. CHAN </a:t>
                      </a:r>
                      <a:endParaRPr sz="12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a:ea typeface="Times New Roman"/>
                          <a:cs typeface="Times New Roman"/>
                          <a:sym typeface="Times New Roman"/>
                        </a:rPr>
                        <a:t>Face Liveliness Detection For Combating The Spoofing Attack In Face Recognition</a:t>
                      </a:r>
                      <a:endParaRPr sz="12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Dynamic High Frequency Descriptor (DHFD) and the original High Frequency Descriptor (HFD) under different resolution for capturing image</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t>user by showing the photograph or video clips in front of the camera of the authorization system. The decision of the system may be misled</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t>the difference of high frequency components energy between images with and without additional illuminationsolution screen,</a:t>
                      </a: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967" y="120348"/>
            <a:ext cx="10058400" cy="1450757"/>
          </a:xfrm>
        </p:spPr>
        <p:txBody>
          <a:bodyPr/>
          <a:lstStyle/>
          <a:p>
            <a:r>
              <a:rPr lang="en-US" sz="3600" b="1" dirty="0">
                <a:solidFill>
                  <a:schemeClr val="tx1"/>
                </a:solidFill>
                <a:latin typeface="Times New Roman" pitchFamily="18" charset="0"/>
                <a:cs typeface="Times New Roman" pitchFamily="18" charset="0"/>
              </a:rPr>
              <a:t>PROBLEM</a:t>
            </a:r>
            <a:r>
              <a:rPr lang="en-US" sz="3600" dirty="0">
                <a:solidFill>
                  <a:schemeClr val="tx1"/>
                </a:solidFill>
                <a:latin typeface="Times New Roman" pitchFamily="18" charset="0"/>
                <a:cs typeface="Times New Roman" pitchFamily="18" charset="0"/>
              </a:rPr>
              <a:t> </a:t>
            </a:r>
            <a:r>
              <a:rPr lang="en-US" sz="3600" b="1" dirty="0">
                <a:solidFill>
                  <a:schemeClr val="tx1"/>
                </a:solidFill>
                <a:latin typeface="Times New Roman" pitchFamily="18" charset="0"/>
                <a:cs typeface="Times New Roman" pitchFamily="18" charset="0"/>
              </a:rPr>
              <a:t>STATEMENT</a:t>
            </a:r>
          </a:p>
        </p:txBody>
      </p:sp>
      <p:sp>
        <p:nvSpPr>
          <p:cNvPr id="3" name="Text Placeholder 2"/>
          <p:cNvSpPr>
            <a:spLocks noGrp="1"/>
          </p:cNvSpPr>
          <p:nvPr>
            <p:ph type="body" idx="1"/>
          </p:nvPr>
        </p:nvSpPr>
        <p:spPr>
          <a:xfrm>
            <a:off x="58189" y="2335875"/>
            <a:ext cx="11128393" cy="3665361"/>
          </a:xfrm>
        </p:spPr>
        <p:txBody>
          <a:bodyPr/>
          <a:lstStyle/>
          <a:p>
            <a:pPr marL="342900" lvl="0" algn="just">
              <a:spcBef>
                <a:spcPts val="0"/>
              </a:spcBef>
              <a:buSzPts val="2000"/>
              <a:buFont typeface="Wingdings" panose="05000000000000000000" pitchFamily="2" charset="2"/>
              <a:buChar char="v"/>
            </a:pPr>
            <a:r>
              <a:rPr lang="en-US" dirty="0">
                <a:latin typeface="Times New Roman"/>
                <a:ea typeface="Times New Roman"/>
                <a:cs typeface="Times New Roman"/>
                <a:sym typeface="Times New Roman"/>
              </a:rPr>
              <a:t>     </a:t>
            </a:r>
            <a:r>
              <a:rPr lang="en-US" dirty="0">
                <a:solidFill>
                  <a:schemeClr val="tx1"/>
                </a:solidFill>
                <a:latin typeface="Times New Roman"/>
                <a:ea typeface="Times New Roman"/>
                <a:cs typeface="Times New Roman"/>
                <a:sym typeface="Times New Roman"/>
              </a:rPr>
              <a:t>The general public has immense need for security measures against spoof attack.</a:t>
            </a:r>
          </a:p>
          <a:p>
            <a:pPr marL="0" lvl="0" indent="0" algn="just">
              <a:spcBef>
                <a:spcPts val="0"/>
              </a:spcBef>
              <a:buSzPts val="2000"/>
              <a:buNone/>
            </a:pPr>
            <a:r>
              <a:rPr lang="en-US" dirty="0">
                <a:solidFill>
                  <a:schemeClr val="tx1"/>
                </a:solidFill>
                <a:latin typeface="Times New Roman"/>
                <a:ea typeface="Times New Roman"/>
                <a:cs typeface="Times New Roman"/>
                <a:sym typeface="Times New Roman"/>
              </a:rPr>
              <a:t>  </a:t>
            </a:r>
          </a:p>
          <a:p>
            <a:pPr marL="342900" lvl="0" algn="just">
              <a:spcBef>
                <a:spcPts val="0"/>
              </a:spcBef>
              <a:buSzPts val="2000"/>
              <a:buFont typeface="Wingdings" panose="05000000000000000000" pitchFamily="2" charset="2"/>
              <a:buChar char="v"/>
            </a:pPr>
            <a:r>
              <a:rPr lang="en-US" dirty="0">
                <a:solidFill>
                  <a:schemeClr val="tx1"/>
                </a:solidFill>
                <a:latin typeface="Times New Roman"/>
                <a:ea typeface="Times New Roman"/>
                <a:cs typeface="Times New Roman"/>
                <a:sym typeface="Times New Roman"/>
              </a:rPr>
              <a:t>      The face recognition can be used for bank locker security but it can be easily hacked if somebody uses photograph of person, so there is need for liveliness detection along with face Recognition.</a:t>
            </a:r>
          </a:p>
          <a:p>
            <a:pPr marL="91440" lvl="0" indent="-127000" algn="just">
              <a:spcBef>
                <a:spcPts val="0"/>
              </a:spcBef>
              <a:buSzPts val="2000"/>
            </a:pPr>
            <a:endParaRPr lang="en-US" dirty="0">
              <a:latin typeface="Times New Roman"/>
              <a:ea typeface="Times New Roman"/>
              <a:cs typeface="Times New Roman"/>
              <a:sym typeface="Times New Roman"/>
            </a:endParaRPr>
          </a:p>
          <a:p>
            <a:pPr marL="148590" indent="0">
              <a:buNone/>
            </a:pPr>
            <a:r>
              <a:rPr lang="en-US" dirty="0"/>
              <a:t> </a:t>
            </a:r>
          </a:p>
        </p:txBody>
      </p:sp>
    </p:spTree>
    <p:extLst>
      <p:ext uri="{BB962C8B-B14F-4D97-AF65-F5344CB8AC3E}">
        <p14:creationId xmlns:p14="http://schemas.microsoft.com/office/powerpoint/2010/main" val="101280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1037244" y="-142240"/>
            <a:ext cx="10058400" cy="128016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sz="3600" b="1" dirty="0">
                <a:solidFill>
                  <a:schemeClr val="tx1"/>
                </a:solidFill>
                <a:latin typeface="Times New Roman" pitchFamily="18" charset="0"/>
                <a:cs typeface="Times New Roman" pitchFamily="18" charset="0"/>
              </a:rPr>
              <a:t>MODULES</a:t>
            </a:r>
            <a:endParaRPr sz="3600" b="1" dirty="0">
              <a:solidFill>
                <a:schemeClr val="tx1"/>
              </a:solidFill>
              <a:latin typeface="Times New Roman" pitchFamily="18" charset="0"/>
              <a:cs typeface="Times New Roman" pitchFamily="18" charset="0"/>
            </a:endParaRPr>
          </a:p>
        </p:txBody>
      </p:sp>
      <p:sp>
        <p:nvSpPr>
          <p:cNvPr id="161" name="Google Shape;161;p23"/>
          <p:cNvSpPr txBox="1">
            <a:spLocks noGrp="1"/>
          </p:cNvSpPr>
          <p:nvPr>
            <p:ph type="body" idx="1"/>
          </p:nvPr>
        </p:nvSpPr>
        <p:spPr>
          <a:xfrm>
            <a:off x="771133" y="1214582"/>
            <a:ext cx="10394707" cy="3311189"/>
          </a:xfrm>
          <a:prstGeom prst="rect">
            <a:avLst/>
          </a:prstGeom>
          <a:noFill/>
          <a:ln>
            <a:noFill/>
          </a:ln>
        </p:spPr>
        <p:txBody>
          <a:bodyPr spcFirstLastPara="1" wrap="square" lIns="0" tIns="45700" rIns="0" bIns="45700" anchor="t" anchorCtr="0">
            <a:noAutofit/>
          </a:bodyPr>
          <a:lstStyle/>
          <a:p>
            <a:pPr marL="91440" lvl="0" indent="-127000" algn="just" rtl="0">
              <a:lnSpc>
                <a:spcPct val="90000"/>
              </a:lnSpc>
              <a:spcBef>
                <a:spcPts val="1400"/>
              </a:spcBef>
              <a:spcAft>
                <a:spcPts val="0"/>
              </a:spcAft>
              <a:buSzPts val="2000"/>
              <a:buFont typeface="Noto Sans Symbols"/>
              <a:buChar char="❑"/>
            </a:pPr>
            <a:r>
              <a:rPr lang="en-US" dirty="0">
                <a:solidFill>
                  <a:schemeClr val="tx1"/>
                </a:solidFill>
              </a:rPr>
              <a:t>Image Acquisition:</a:t>
            </a:r>
          </a:p>
          <a:p>
            <a:pPr marL="548640" lvl="1" indent="-127000" algn="just">
              <a:spcBef>
                <a:spcPts val="1400"/>
              </a:spcBef>
              <a:buSzPts val="2000"/>
              <a:buFont typeface="Noto Sans Symbols"/>
              <a:buChar char="❑"/>
            </a:pPr>
            <a:r>
              <a:rPr lang="en-US" dirty="0">
                <a:solidFill>
                  <a:schemeClr val="tx1"/>
                </a:solidFill>
              </a:rPr>
              <a:t>The camera will be interfaced to locker which will be controlled by python interface </a:t>
            </a:r>
          </a:p>
          <a:p>
            <a:pPr marL="91440" lvl="0" indent="-127000" algn="just" rtl="0">
              <a:lnSpc>
                <a:spcPct val="90000"/>
              </a:lnSpc>
              <a:spcBef>
                <a:spcPts val="1400"/>
              </a:spcBef>
              <a:spcAft>
                <a:spcPts val="0"/>
              </a:spcAft>
              <a:buSzPts val="2000"/>
              <a:buFont typeface="Noto Sans Symbols"/>
              <a:buChar char="❑"/>
            </a:pPr>
            <a:r>
              <a:rPr lang="en-US" dirty="0">
                <a:solidFill>
                  <a:schemeClr val="tx1"/>
                </a:solidFill>
              </a:rPr>
              <a:t>Face Detection:</a:t>
            </a:r>
          </a:p>
          <a:p>
            <a:pPr marL="548640" lvl="1" indent="-127000" algn="just">
              <a:spcBef>
                <a:spcPts val="1400"/>
              </a:spcBef>
              <a:buSzPts val="2000"/>
              <a:buFont typeface="Noto Sans Symbols"/>
              <a:buChar char="❑"/>
            </a:pPr>
            <a:r>
              <a:rPr lang="en-US" dirty="0">
                <a:solidFill>
                  <a:schemeClr val="tx1"/>
                </a:solidFill>
              </a:rPr>
              <a:t>Facial Landmarks can be used to detect Face of person</a:t>
            </a:r>
          </a:p>
          <a:p>
            <a:pPr marL="91440" lvl="0" indent="-127000" algn="just" rtl="0">
              <a:lnSpc>
                <a:spcPct val="90000"/>
              </a:lnSpc>
              <a:spcBef>
                <a:spcPts val="1400"/>
              </a:spcBef>
              <a:spcAft>
                <a:spcPts val="0"/>
              </a:spcAft>
              <a:buSzPts val="2000"/>
              <a:buFont typeface="Noto Sans Symbols"/>
              <a:buChar char="❑"/>
            </a:pPr>
            <a:r>
              <a:rPr lang="en-US" dirty="0">
                <a:solidFill>
                  <a:schemeClr val="tx1"/>
                </a:solidFill>
              </a:rPr>
              <a:t>Face Recognition:</a:t>
            </a:r>
          </a:p>
          <a:p>
            <a:pPr marL="548640" lvl="1" indent="-127000" algn="just">
              <a:spcBef>
                <a:spcPts val="1400"/>
              </a:spcBef>
              <a:buSzPts val="2000"/>
              <a:buFont typeface="Noto Sans Symbols"/>
              <a:buChar char="❑"/>
            </a:pPr>
            <a:r>
              <a:rPr lang="en-US" dirty="0">
                <a:solidFill>
                  <a:schemeClr val="tx1"/>
                </a:solidFill>
              </a:rPr>
              <a:t>Neural Network can be trained to recognize faces of user</a:t>
            </a:r>
          </a:p>
          <a:p>
            <a:pPr marL="91440" lvl="0" indent="-127000" algn="just" rtl="0">
              <a:lnSpc>
                <a:spcPct val="90000"/>
              </a:lnSpc>
              <a:spcBef>
                <a:spcPts val="1400"/>
              </a:spcBef>
              <a:spcAft>
                <a:spcPts val="0"/>
              </a:spcAft>
              <a:buSzPts val="2000"/>
              <a:buFont typeface="Noto Sans Symbols"/>
              <a:buChar char="❑"/>
            </a:pPr>
            <a:r>
              <a:rPr lang="en-US" dirty="0">
                <a:solidFill>
                  <a:schemeClr val="tx1"/>
                </a:solidFill>
              </a:rPr>
              <a:t>Liveliness Detection:</a:t>
            </a:r>
          </a:p>
          <a:p>
            <a:pPr marL="548640" lvl="1" indent="-127000" algn="just">
              <a:spcBef>
                <a:spcPts val="1400"/>
              </a:spcBef>
              <a:buSzPts val="2000"/>
              <a:buFont typeface="Noto Sans Symbols"/>
              <a:buChar char="❑"/>
            </a:pPr>
            <a:r>
              <a:rPr lang="en-US" dirty="0">
                <a:solidFill>
                  <a:schemeClr val="tx1"/>
                </a:solidFill>
              </a:rPr>
              <a:t>Eye blink detection algorithm can be used to detect liveliness</a:t>
            </a:r>
          </a:p>
          <a:p>
            <a:pPr marL="91440" lvl="0" indent="-127000" algn="just" rtl="0">
              <a:lnSpc>
                <a:spcPct val="90000"/>
              </a:lnSpc>
              <a:spcBef>
                <a:spcPts val="1400"/>
              </a:spcBef>
              <a:spcAft>
                <a:spcPts val="0"/>
              </a:spcAft>
              <a:buSzPts val="2000"/>
              <a:buFont typeface="Noto Sans Symbols"/>
              <a:buChar char="❑"/>
            </a:pPr>
            <a:r>
              <a:rPr lang="en-US" dirty="0">
                <a:solidFill>
                  <a:schemeClr val="tx1"/>
                </a:solidFill>
              </a:rPr>
              <a:t>Access Control:</a:t>
            </a:r>
          </a:p>
          <a:p>
            <a:pPr marL="548640" lvl="1" indent="-127000" algn="just">
              <a:spcBef>
                <a:spcPts val="1400"/>
              </a:spcBef>
              <a:buSzPts val="2000"/>
              <a:buFont typeface="Noto Sans Symbols"/>
              <a:buChar char="❑"/>
            </a:pPr>
            <a:r>
              <a:rPr lang="en-US" dirty="0">
                <a:solidFill>
                  <a:schemeClr val="tx1"/>
                </a:solidFill>
              </a:rPr>
              <a:t>Finally access control is achieved based on face &amp; liveliness Detection</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 name="Google Shape;205;p6"/>
          <p:cNvGrpSpPr/>
          <p:nvPr/>
        </p:nvGrpSpPr>
        <p:grpSpPr>
          <a:xfrm>
            <a:off x="1759731" y="2701623"/>
            <a:ext cx="3886199" cy="2881529"/>
            <a:chOff x="0" y="0"/>
            <a:chExt cx="3886199" cy="2881529"/>
          </a:xfrm>
        </p:grpSpPr>
        <p:sp>
          <p:nvSpPr>
            <p:cNvPr id="3" name="Google Shape;206;p6"/>
            <p:cNvSpPr/>
            <p:nvPr/>
          </p:nvSpPr>
          <p:spPr>
            <a:xfrm rot="5400000">
              <a:off x="-133078" y="136182"/>
              <a:ext cx="887190" cy="621033"/>
            </a:xfrm>
            <a:prstGeom prst="chevron">
              <a:avLst>
                <a:gd name="adj" fmla="val 50000"/>
              </a:avLst>
            </a:prstGeom>
            <a:solidFill>
              <a:schemeClr val="accent1">
                <a:lumMod val="75000"/>
              </a:schemeClr>
            </a:solidFill>
            <a:ln>
              <a:solidFill>
                <a:schemeClr val="accent1">
                  <a:lumMod val="75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7;p6"/>
            <p:cNvSpPr txBox="1"/>
            <p:nvPr/>
          </p:nvSpPr>
          <p:spPr>
            <a:xfrm>
              <a:off x="1" y="313621"/>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1</a:t>
              </a:r>
              <a:endParaRPr sz="1800">
                <a:solidFill>
                  <a:schemeClr val="lt1"/>
                </a:solidFill>
                <a:latin typeface="Book Antiqua"/>
                <a:ea typeface="Book Antiqua"/>
                <a:cs typeface="Book Antiqua"/>
                <a:sym typeface="Book Antiqua"/>
              </a:endParaRPr>
            </a:p>
          </p:txBody>
        </p:sp>
        <p:sp>
          <p:nvSpPr>
            <p:cNvPr id="5" name="Google Shape;208;p6"/>
            <p:cNvSpPr/>
            <p:nvPr/>
          </p:nvSpPr>
          <p:spPr>
            <a:xfrm rot="5400000">
              <a:off x="1965128" y="-1344095"/>
              <a:ext cx="576976" cy="3265166"/>
            </a:xfrm>
            <a:prstGeom prst="round2SameRect">
              <a:avLst>
                <a:gd name="adj1" fmla="val 16667"/>
                <a:gd name="adj2" fmla="val 0"/>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9;p6"/>
            <p:cNvSpPr txBox="1"/>
            <p:nvPr/>
          </p:nvSpPr>
          <p:spPr>
            <a:xfrm>
              <a:off x="621033" y="28166"/>
              <a:ext cx="3237000" cy="520644"/>
            </a:xfrm>
            <a:prstGeom prst="rect">
              <a:avLst/>
            </a:prstGeom>
            <a:solidFill>
              <a:schemeClr val="bg1"/>
            </a:solid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Century Schoolbook"/>
                <a:buChar char="•"/>
              </a:pPr>
              <a:r>
                <a:rPr lang="en-US" sz="1800" b="0" i="0" u="none" strike="noStrike" cap="none" dirty="0">
                  <a:solidFill>
                    <a:schemeClr val="dk1"/>
                  </a:solidFill>
                  <a:latin typeface="Century Schoolbook"/>
                  <a:ea typeface="Century Schoolbook"/>
                  <a:cs typeface="Century Schoolbook"/>
                  <a:sym typeface="Century Schoolbook"/>
                </a:rPr>
                <a:t>PYTHON IDLE</a:t>
              </a:r>
              <a:endParaRPr sz="1800" b="0" i="0" u="none" strike="noStrike" cap="none" dirty="0">
                <a:solidFill>
                  <a:schemeClr val="dk1"/>
                </a:solidFill>
                <a:latin typeface="Book Antiqua"/>
                <a:ea typeface="Book Antiqua"/>
                <a:cs typeface="Book Antiqua"/>
                <a:sym typeface="Book Antiqua"/>
              </a:endParaRPr>
            </a:p>
          </p:txBody>
        </p:sp>
        <p:sp>
          <p:nvSpPr>
            <p:cNvPr id="7" name="Google Shape;210;p6"/>
            <p:cNvSpPr/>
            <p:nvPr/>
          </p:nvSpPr>
          <p:spPr>
            <a:xfrm rot="5400000">
              <a:off x="-133078" y="903433"/>
              <a:ext cx="887190" cy="621033"/>
            </a:xfrm>
            <a:prstGeom prst="chevron">
              <a:avLst>
                <a:gd name="adj" fmla="val 50000"/>
              </a:avLst>
            </a:prstGeom>
            <a:solidFill>
              <a:schemeClr val="accent1">
                <a:lumMod val="75000"/>
              </a:schemeClr>
            </a:solidFill>
            <a:ln>
              <a:solidFill>
                <a:schemeClr val="accent1">
                  <a:lumMod val="7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1;p6"/>
            <p:cNvSpPr txBox="1"/>
            <p:nvPr/>
          </p:nvSpPr>
          <p:spPr>
            <a:xfrm>
              <a:off x="1" y="1080872"/>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2</a:t>
              </a:r>
              <a:endParaRPr sz="1800">
                <a:solidFill>
                  <a:schemeClr val="lt1"/>
                </a:solidFill>
                <a:latin typeface="Book Antiqua"/>
                <a:ea typeface="Book Antiqua"/>
                <a:cs typeface="Book Antiqua"/>
                <a:sym typeface="Book Antiqua"/>
              </a:endParaRPr>
            </a:p>
          </p:txBody>
        </p:sp>
        <p:sp>
          <p:nvSpPr>
            <p:cNvPr id="9" name="Google Shape;212;p6"/>
            <p:cNvSpPr/>
            <p:nvPr/>
          </p:nvSpPr>
          <p:spPr>
            <a:xfrm rot="5400000">
              <a:off x="1965279" y="-573891"/>
              <a:ext cx="576673" cy="3265166"/>
            </a:xfrm>
            <a:prstGeom prst="round2SameRect">
              <a:avLst>
                <a:gd name="adj1" fmla="val 16667"/>
                <a:gd name="adj2" fmla="val 0"/>
              </a:avLst>
            </a:prstGeom>
            <a:solidFill>
              <a:schemeClr val="accent1">
                <a:lumMod val="75000"/>
                <a:alpha val="89803"/>
              </a:schemeClr>
            </a:solidFill>
            <a:ln w="254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3;p6"/>
            <p:cNvSpPr txBox="1"/>
            <p:nvPr/>
          </p:nvSpPr>
          <p:spPr>
            <a:xfrm>
              <a:off x="632653" y="798506"/>
              <a:ext cx="3237015" cy="520371"/>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Century Schoolbook"/>
                <a:buChar char="•"/>
              </a:pPr>
              <a:r>
                <a:rPr lang="en-US" sz="1800" dirty="0">
                  <a:solidFill>
                    <a:schemeClr val="dk1"/>
                  </a:solidFill>
                  <a:latin typeface="Century Schoolbook"/>
                  <a:ea typeface="Book Antiqua"/>
                  <a:cs typeface="Book Antiqua"/>
                  <a:sym typeface="Century Schoolbook"/>
                </a:rPr>
                <a:t>VISUAL STUDIO CODE</a:t>
              </a:r>
              <a:endParaRPr sz="1800" b="0" i="0" u="none" strike="noStrike" cap="none" dirty="0">
                <a:solidFill>
                  <a:schemeClr val="dk1"/>
                </a:solidFill>
                <a:latin typeface="Book Antiqua"/>
                <a:ea typeface="Book Antiqua"/>
                <a:cs typeface="Book Antiqua"/>
                <a:sym typeface="Book Antiqua"/>
              </a:endParaRPr>
            </a:p>
          </p:txBody>
        </p:sp>
        <p:sp>
          <p:nvSpPr>
            <p:cNvPr id="11" name="Google Shape;214;p6"/>
            <p:cNvSpPr/>
            <p:nvPr/>
          </p:nvSpPr>
          <p:spPr>
            <a:xfrm rot="5400000">
              <a:off x="-133078" y="1670683"/>
              <a:ext cx="887190" cy="621033"/>
            </a:xfrm>
            <a:prstGeom prst="chevron">
              <a:avLst>
                <a:gd name="adj" fmla="val 50000"/>
              </a:avLst>
            </a:prstGeom>
            <a:solidFill>
              <a:schemeClr val="accent1">
                <a:lumMod val="75000"/>
              </a:schemeClr>
            </a:solidFill>
            <a:ln w="254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5;p6"/>
            <p:cNvSpPr txBox="1"/>
            <p:nvPr/>
          </p:nvSpPr>
          <p:spPr>
            <a:xfrm>
              <a:off x="1" y="1848122"/>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3</a:t>
              </a:r>
              <a:endParaRPr sz="1800">
                <a:solidFill>
                  <a:schemeClr val="lt1"/>
                </a:solidFill>
                <a:latin typeface="Book Antiqua"/>
                <a:ea typeface="Book Antiqua"/>
                <a:cs typeface="Book Antiqua"/>
                <a:sym typeface="Book Antiqua"/>
              </a:endParaRPr>
            </a:p>
          </p:txBody>
        </p:sp>
        <p:sp>
          <p:nvSpPr>
            <p:cNvPr id="13" name="Google Shape;216;p6"/>
            <p:cNvSpPr/>
            <p:nvPr/>
          </p:nvSpPr>
          <p:spPr>
            <a:xfrm rot="5400000">
              <a:off x="1965279" y="179252"/>
              <a:ext cx="576673" cy="3265166"/>
            </a:xfrm>
            <a:prstGeom prst="round2SameRect">
              <a:avLst>
                <a:gd name="adj1" fmla="val 16667"/>
                <a:gd name="adj2" fmla="val 0"/>
              </a:avLst>
            </a:prstGeom>
            <a:solidFill>
              <a:schemeClr val="lt1">
                <a:alpha val="89803"/>
              </a:schemeClr>
            </a:solidFill>
            <a:ln w="254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7;p6"/>
            <p:cNvSpPr txBox="1"/>
            <p:nvPr/>
          </p:nvSpPr>
          <p:spPr>
            <a:xfrm>
              <a:off x="621033" y="1551650"/>
              <a:ext cx="3237015" cy="520371"/>
            </a:xfrm>
            <a:prstGeom prst="rect">
              <a:avLst/>
            </a:prstGeom>
            <a:no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Century Schoolbook"/>
                <a:buChar char="•"/>
              </a:pPr>
              <a:r>
                <a:rPr lang="en-US" sz="1800" dirty="0">
                  <a:solidFill>
                    <a:schemeClr val="dk1"/>
                  </a:solidFill>
                  <a:latin typeface="Century Schoolbook"/>
                  <a:ea typeface="Book Antiqua"/>
                  <a:cs typeface="Book Antiqua"/>
                  <a:sym typeface="Century Schoolbook"/>
                </a:rPr>
                <a:t>ARDUINO IDE</a:t>
              </a:r>
              <a:endParaRPr sz="1800" b="0" i="0" u="none" strike="noStrike" cap="none" dirty="0">
                <a:solidFill>
                  <a:schemeClr val="dk1"/>
                </a:solidFill>
                <a:latin typeface="Book Antiqua"/>
                <a:ea typeface="Book Antiqua"/>
                <a:cs typeface="Book Antiqua"/>
                <a:sym typeface="Book Antiqua"/>
              </a:endParaRPr>
            </a:p>
          </p:txBody>
        </p:sp>
        <p:sp>
          <p:nvSpPr>
            <p:cNvPr id="16" name="Google Shape;219;p6"/>
            <p:cNvSpPr txBox="1"/>
            <p:nvPr/>
          </p:nvSpPr>
          <p:spPr>
            <a:xfrm>
              <a:off x="1" y="2615372"/>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4</a:t>
              </a:r>
              <a:endParaRPr sz="1800">
                <a:solidFill>
                  <a:schemeClr val="lt1"/>
                </a:solidFill>
                <a:latin typeface="Book Antiqua"/>
                <a:ea typeface="Book Antiqua"/>
                <a:cs typeface="Book Antiqua"/>
                <a:sym typeface="Book Antiqua"/>
              </a:endParaRPr>
            </a:p>
          </p:txBody>
        </p:sp>
      </p:grpSp>
      <p:grpSp>
        <p:nvGrpSpPr>
          <p:cNvPr id="24" name="Google Shape;205;p6"/>
          <p:cNvGrpSpPr/>
          <p:nvPr/>
        </p:nvGrpSpPr>
        <p:grpSpPr>
          <a:xfrm>
            <a:off x="6525697" y="2704726"/>
            <a:ext cx="3886199" cy="2881529"/>
            <a:chOff x="0" y="0"/>
            <a:chExt cx="3886199" cy="2881529"/>
          </a:xfrm>
        </p:grpSpPr>
        <p:sp>
          <p:nvSpPr>
            <p:cNvPr id="25" name="Google Shape;206;p6"/>
            <p:cNvSpPr/>
            <p:nvPr/>
          </p:nvSpPr>
          <p:spPr>
            <a:xfrm rot="5400000">
              <a:off x="-133078" y="136182"/>
              <a:ext cx="887190" cy="621033"/>
            </a:xfrm>
            <a:prstGeom prst="chevron">
              <a:avLst>
                <a:gd name="adj" fmla="val 50000"/>
              </a:avLst>
            </a:prstGeom>
            <a:solidFill>
              <a:schemeClr val="accent1">
                <a:lumMod val="75000"/>
              </a:schemeClr>
            </a:solidFill>
            <a:ln>
              <a:solidFill>
                <a:schemeClr val="accent1">
                  <a:lumMod val="75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7;p6"/>
            <p:cNvSpPr txBox="1"/>
            <p:nvPr/>
          </p:nvSpPr>
          <p:spPr>
            <a:xfrm>
              <a:off x="1" y="313621"/>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1</a:t>
              </a:r>
              <a:endParaRPr sz="1800">
                <a:solidFill>
                  <a:schemeClr val="lt1"/>
                </a:solidFill>
                <a:latin typeface="Book Antiqua"/>
                <a:ea typeface="Book Antiqua"/>
                <a:cs typeface="Book Antiqua"/>
                <a:sym typeface="Book Antiqua"/>
              </a:endParaRPr>
            </a:p>
          </p:txBody>
        </p:sp>
        <p:sp>
          <p:nvSpPr>
            <p:cNvPr id="27" name="Google Shape;208;p6"/>
            <p:cNvSpPr/>
            <p:nvPr/>
          </p:nvSpPr>
          <p:spPr>
            <a:xfrm rot="5400000">
              <a:off x="1965128" y="-1344095"/>
              <a:ext cx="576976" cy="3265166"/>
            </a:xfrm>
            <a:prstGeom prst="round2SameRect">
              <a:avLst>
                <a:gd name="adj1" fmla="val 16667"/>
                <a:gd name="adj2" fmla="val 0"/>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9;p6"/>
            <p:cNvSpPr txBox="1"/>
            <p:nvPr/>
          </p:nvSpPr>
          <p:spPr>
            <a:xfrm>
              <a:off x="621033" y="28166"/>
              <a:ext cx="3237000" cy="520644"/>
            </a:xfrm>
            <a:prstGeom prst="rect">
              <a:avLst/>
            </a:prstGeom>
            <a:solidFill>
              <a:schemeClr val="bg1"/>
            </a:solid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Century Schoolbook"/>
                <a:buChar char="•"/>
              </a:pPr>
              <a:r>
                <a:rPr lang="en-US" sz="1800" dirty="0">
                  <a:solidFill>
                    <a:schemeClr val="dk1"/>
                  </a:solidFill>
                  <a:latin typeface="Century Schoolbook"/>
                  <a:ea typeface="Book Antiqua"/>
                  <a:cs typeface="Book Antiqua"/>
                  <a:sym typeface="Century Schoolbook"/>
                </a:rPr>
                <a:t>ARDUINO UNO</a:t>
              </a:r>
              <a:endParaRPr sz="1800" b="0" i="0" u="none" strike="noStrike" cap="none" dirty="0">
                <a:solidFill>
                  <a:schemeClr val="dk1"/>
                </a:solidFill>
                <a:latin typeface="Book Antiqua"/>
                <a:ea typeface="Book Antiqua"/>
                <a:cs typeface="Book Antiqua"/>
                <a:sym typeface="Book Antiqua"/>
              </a:endParaRPr>
            </a:p>
          </p:txBody>
        </p:sp>
        <p:sp>
          <p:nvSpPr>
            <p:cNvPr id="29" name="Google Shape;210;p6"/>
            <p:cNvSpPr/>
            <p:nvPr/>
          </p:nvSpPr>
          <p:spPr>
            <a:xfrm rot="5400000">
              <a:off x="-133078" y="903433"/>
              <a:ext cx="887190" cy="621033"/>
            </a:xfrm>
            <a:prstGeom prst="chevron">
              <a:avLst>
                <a:gd name="adj" fmla="val 50000"/>
              </a:avLst>
            </a:prstGeom>
            <a:solidFill>
              <a:schemeClr val="accent1">
                <a:lumMod val="75000"/>
              </a:schemeClr>
            </a:solidFill>
            <a:ln>
              <a:solidFill>
                <a:schemeClr val="accent1">
                  <a:lumMod val="7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1;p6"/>
            <p:cNvSpPr txBox="1"/>
            <p:nvPr/>
          </p:nvSpPr>
          <p:spPr>
            <a:xfrm>
              <a:off x="1" y="1080872"/>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2</a:t>
              </a:r>
              <a:endParaRPr sz="1800">
                <a:solidFill>
                  <a:schemeClr val="lt1"/>
                </a:solidFill>
                <a:latin typeface="Book Antiqua"/>
                <a:ea typeface="Book Antiqua"/>
                <a:cs typeface="Book Antiqua"/>
                <a:sym typeface="Book Antiqua"/>
              </a:endParaRPr>
            </a:p>
          </p:txBody>
        </p:sp>
        <p:sp>
          <p:nvSpPr>
            <p:cNvPr id="31" name="Google Shape;212;p6"/>
            <p:cNvSpPr/>
            <p:nvPr/>
          </p:nvSpPr>
          <p:spPr>
            <a:xfrm rot="5400000">
              <a:off x="1965279" y="-573891"/>
              <a:ext cx="576673" cy="3265166"/>
            </a:xfrm>
            <a:prstGeom prst="round2SameRect">
              <a:avLst>
                <a:gd name="adj1" fmla="val 16667"/>
                <a:gd name="adj2" fmla="val 0"/>
              </a:avLst>
            </a:prstGeom>
            <a:solidFill>
              <a:schemeClr val="accent1">
                <a:lumMod val="75000"/>
                <a:alpha val="89803"/>
              </a:schemeClr>
            </a:solidFill>
            <a:ln w="254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3;p6"/>
            <p:cNvSpPr txBox="1"/>
            <p:nvPr/>
          </p:nvSpPr>
          <p:spPr>
            <a:xfrm>
              <a:off x="632653" y="798506"/>
              <a:ext cx="3237015" cy="520371"/>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Century Schoolbook"/>
                <a:buChar char="•"/>
              </a:pPr>
              <a:r>
                <a:rPr lang="en-US" sz="1800" dirty="0">
                  <a:solidFill>
                    <a:schemeClr val="dk1"/>
                  </a:solidFill>
                  <a:latin typeface="Century Schoolbook"/>
                  <a:ea typeface="Book Antiqua"/>
                  <a:cs typeface="Book Antiqua"/>
                  <a:sym typeface="Century Schoolbook"/>
                </a:rPr>
                <a:t>SERVOMOTOR(SG90)</a:t>
              </a:r>
              <a:endParaRPr sz="1800" b="0" i="0" u="none" strike="noStrike" cap="none" dirty="0">
                <a:solidFill>
                  <a:schemeClr val="dk1"/>
                </a:solidFill>
                <a:latin typeface="Book Antiqua"/>
                <a:ea typeface="Book Antiqua"/>
                <a:cs typeface="Book Antiqua"/>
                <a:sym typeface="Book Antiqua"/>
              </a:endParaRPr>
            </a:p>
          </p:txBody>
        </p:sp>
        <p:sp>
          <p:nvSpPr>
            <p:cNvPr id="33" name="Google Shape;214;p6"/>
            <p:cNvSpPr/>
            <p:nvPr/>
          </p:nvSpPr>
          <p:spPr>
            <a:xfrm rot="5400000">
              <a:off x="-133078" y="1670683"/>
              <a:ext cx="887190" cy="621033"/>
            </a:xfrm>
            <a:prstGeom prst="chevron">
              <a:avLst>
                <a:gd name="adj" fmla="val 50000"/>
              </a:avLst>
            </a:prstGeom>
            <a:solidFill>
              <a:schemeClr val="accent1">
                <a:lumMod val="75000"/>
              </a:schemeClr>
            </a:solidFill>
            <a:ln w="254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p6"/>
            <p:cNvSpPr txBox="1"/>
            <p:nvPr/>
          </p:nvSpPr>
          <p:spPr>
            <a:xfrm>
              <a:off x="1" y="1848122"/>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3</a:t>
              </a:r>
              <a:endParaRPr sz="1800">
                <a:solidFill>
                  <a:schemeClr val="lt1"/>
                </a:solidFill>
                <a:latin typeface="Book Antiqua"/>
                <a:ea typeface="Book Antiqua"/>
                <a:cs typeface="Book Antiqua"/>
                <a:sym typeface="Book Antiqua"/>
              </a:endParaRPr>
            </a:p>
          </p:txBody>
        </p:sp>
        <p:sp>
          <p:nvSpPr>
            <p:cNvPr id="35" name="Google Shape;216;p6"/>
            <p:cNvSpPr/>
            <p:nvPr/>
          </p:nvSpPr>
          <p:spPr>
            <a:xfrm rot="5400000">
              <a:off x="1965279" y="179252"/>
              <a:ext cx="576673" cy="3265166"/>
            </a:xfrm>
            <a:prstGeom prst="round2SameRect">
              <a:avLst>
                <a:gd name="adj1" fmla="val 16667"/>
                <a:gd name="adj2" fmla="val 0"/>
              </a:avLst>
            </a:prstGeom>
            <a:solidFill>
              <a:schemeClr val="lt1">
                <a:alpha val="89803"/>
              </a:schemeClr>
            </a:solidFill>
            <a:ln w="254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7;p6"/>
            <p:cNvSpPr txBox="1"/>
            <p:nvPr/>
          </p:nvSpPr>
          <p:spPr>
            <a:xfrm>
              <a:off x="621033" y="1551650"/>
              <a:ext cx="3237015" cy="520371"/>
            </a:xfrm>
            <a:prstGeom prst="rect">
              <a:avLst/>
            </a:prstGeom>
            <a:no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Century Schoolbook"/>
                <a:buChar char="•"/>
              </a:pPr>
              <a:r>
                <a:rPr lang="en-US" sz="1800" dirty="0">
                  <a:solidFill>
                    <a:schemeClr val="dk1"/>
                  </a:solidFill>
                  <a:latin typeface="Century Schoolbook"/>
                  <a:ea typeface="Book Antiqua"/>
                  <a:cs typeface="Book Antiqua"/>
                  <a:sym typeface="Century Schoolbook"/>
                </a:rPr>
                <a:t>LAPTOP</a:t>
              </a:r>
              <a:endParaRPr sz="1800" b="0" i="0" u="none" strike="noStrike" cap="none" dirty="0">
                <a:solidFill>
                  <a:schemeClr val="dk1"/>
                </a:solidFill>
                <a:latin typeface="Book Antiqua"/>
                <a:ea typeface="Book Antiqua"/>
                <a:cs typeface="Book Antiqua"/>
                <a:sym typeface="Book Antiqua"/>
              </a:endParaRPr>
            </a:p>
          </p:txBody>
        </p:sp>
        <p:sp>
          <p:nvSpPr>
            <p:cNvPr id="37" name="Google Shape;219;p6"/>
            <p:cNvSpPr txBox="1"/>
            <p:nvPr/>
          </p:nvSpPr>
          <p:spPr>
            <a:xfrm>
              <a:off x="1" y="2615372"/>
              <a:ext cx="621033" cy="26615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US" sz="1800">
                  <a:solidFill>
                    <a:schemeClr val="lt1"/>
                  </a:solidFill>
                  <a:latin typeface="Book Antiqua"/>
                  <a:ea typeface="Book Antiqua"/>
                  <a:cs typeface="Book Antiqua"/>
                  <a:sym typeface="Book Antiqua"/>
                </a:rPr>
                <a:t>4</a:t>
              </a:r>
              <a:endParaRPr sz="1800">
                <a:solidFill>
                  <a:schemeClr val="lt1"/>
                </a:solidFill>
                <a:latin typeface="Book Antiqua"/>
                <a:ea typeface="Book Antiqua"/>
                <a:cs typeface="Book Antiqua"/>
                <a:sym typeface="Book Antiqua"/>
              </a:endParaRPr>
            </a:p>
          </p:txBody>
        </p:sp>
      </p:grpSp>
      <p:sp>
        <p:nvSpPr>
          <p:cNvPr id="52" name="Google Shape;232;p6"/>
          <p:cNvSpPr/>
          <p:nvPr/>
        </p:nvSpPr>
        <p:spPr>
          <a:xfrm>
            <a:off x="7146729" y="1676400"/>
            <a:ext cx="2286001" cy="457200"/>
          </a:xfrm>
          <a:prstGeom prst="rect">
            <a:avLst/>
          </a:prstGeom>
          <a:solidFill>
            <a:srgbClr val="FFE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entury Schoolbook"/>
                <a:ea typeface="Century Schoolbook"/>
                <a:cs typeface="Century Schoolbook"/>
                <a:sym typeface="Century Schoolbook"/>
              </a:rPr>
              <a:t>HARDWARE</a:t>
            </a:r>
            <a:endParaRPr sz="1800" b="1" dirty="0">
              <a:solidFill>
                <a:schemeClr val="dk1"/>
              </a:solidFill>
              <a:latin typeface="Century Schoolbook"/>
              <a:ea typeface="Century Schoolbook"/>
              <a:cs typeface="Century Schoolbook"/>
              <a:sym typeface="Century Schoolbook"/>
            </a:endParaRPr>
          </a:p>
        </p:txBody>
      </p:sp>
      <p:sp>
        <p:nvSpPr>
          <p:cNvPr id="53" name="Google Shape;233;p6"/>
          <p:cNvSpPr/>
          <p:nvPr/>
        </p:nvSpPr>
        <p:spPr>
          <a:xfrm>
            <a:off x="2207229" y="1676400"/>
            <a:ext cx="2286001" cy="457200"/>
          </a:xfrm>
          <a:prstGeom prst="rect">
            <a:avLst/>
          </a:prstGeom>
          <a:solidFill>
            <a:srgbClr val="FFE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entury Schoolbook"/>
                <a:ea typeface="Century Schoolbook"/>
                <a:cs typeface="Century Schoolbook"/>
                <a:sym typeface="Century Schoolbook"/>
              </a:rPr>
              <a:t>SOFTWARE</a:t>
            </a:r>
            <a:endParaRPr sz="1800" b="1" dirty="0">
              <a:solidFill>
                <a:schemeClr val="dk1"/>
              </a:solidFill>
              <a:latin typeface="Century Schoolbook"/>
              <a:ea typeface="Century Schoolbook"/>
              <a:cs typeface="Century Schoolbook"/>
              <a:sym typeface="Century Schoolbook"/>
            </a:endParaRPr>
          </a:p>
        </p:txBody>
      </p:sp>
      <p:sp>
        <p:nvSpPr>
          <p:cNvPr id="54" name="Title 53"/>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TOOLS REQUIRED</a:t>
            </a:r>
            <a:endParaRPr lang="en-IN" sz="3600" b="1" dirty="0">
              <a:solidFill>
                <a:schemeClr val="tx1"/>
              </a:solidFill>
              <a:latin typeface="Times New Roman" pitchFamily="18" charset="0"/>
              <a:cs typeface="Times New Roman" pitchFamily="18" charset="0"/>
            </a:endParaRPr>
          </a:p>
        </p:txBody>
      </p:sp>
      <p:sp>
        <p:nvSpPr>
          <p:cNvPr id="55" name="Text Placeholder 54"/>
          <p:cNvSpPr>
            <a:spLocks noGrp="1"/>
          </p:cNvSpPr>
          <p:nvPr>
            <p:ph type="body" idx="1"/>
          </p:nvPr>
        </p:nvSpPr>
        <p:spPr/>
        <p:txBody>
          <a:bodyPr/>
          <a:lstStyle/>
          <a:p>
            <a:pPr marL="148590" indent="0">
              <a:buNone/>
            </a:pPr>
            <a:r>
              <a:rPr lang="en-US" dirty="0"/>
              <a:t> </a:t>
            </a:r>
            <a:endParaRPr lang="en-IN" dirty="0"/>
          </a:p>
        </p:txBody>
      </p:sp>
    </p:spTree>
    <p:extLst>
      <p:ext uri="{BB962C8B-B14F-4D97-AF65-F5344CB8AC3E}">
        <p14:creationId xmlns:p14="http://schemas.microsoft.com/office/powerpoint/2010/main" val="56608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                                 </a:t>
            </a:r>
            <a:r>
              <a:rPr lang="en-US" sz="3600" b="1" dirty="0">
                <a:solidFill>
                  <a:schemeClr val="tx1"/>
                </a:solidFill>
              </a:rPr>
              <a:t>SPECIFICATIONS</a:t>
            </a:r>
            <a:br>
              <a:rPr lang="en-US" dirty="0">
                <a:solidFill>
                  <a:schemeClr val="tx1"/>
                </a:solidFill>
              </a:rPr>
            </a:br>
            <a:br>
              <a:rPr lang="en-US" dirty="0">
                <a:solidFill>
                  <a:schemeClr val="tx1"/>
                </a:solidFill>
                <a:latin typeface="Times New Roman" pitchFamily="18" charset="0"/>
                <a:cs typeface="Times New Roman" pitchFamily="18" charset="0"/>
              </a:rPr>
            </a:br>
            <a:r>
              <a:rPr lang="en-US" b="1" dirty="0">
                <a:solidFill>
                  <a:schemeClr val="tx1"/>
                </a:solidFill>
                <a:latin typeface="Times New Roman" pitchFamily="18" charset="0"/>
                <a:cs typeface="Times New Roman" pitchFamily="18" charset="0"/>
              </a:rPr>
              <a:t>ARDUINO UNO</a:t>
            </a:r>
            <a:endParaRPr lang="en-IN"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fontScale="92500" lnSpcReduction="10000"/>
          </a:bodyPr>
          <a:lstStyle/>
          <a:p>
            <a:pPr>
              <a:buFont typeface="Wingdings" pitchFamily="2" charset="2"/>
              <a:buChar char="v"/>
            </a:pPr>
            <a:r>
              <a:rPr lang="en-IN" dirty="0">
                <a:latin typeface="Cambria" pitchFamily="18" charset="0"/>
                <a:ea typeface="Cambria" pitchFamily="18" charset="0"/>
              </a:rPr>
              <a:t>Microcontroller: ATmega328P </a:t>
            </a:r>
          </a:p>
          <a:p>
            <a:pPr>
              <a:buFont typeface="Wingdings" pitchFamily="2" charset="2"/>
              <a:buChar char="v"/>
            </a:pPr>
            <a:r>
              <a:rPr lang="en-IN" dirty="0">
                <a:latin typeface="Cambria" pitchFamily="18" charset="0"/>
                <a:ea typeface="Cambria" pitchFamily="18" charset="0"/>
              </a:rPr>
              <a:t>Operating Voltage: 5V</a:t>
            </a:r>
          </a:p>
          <a:p>
            <a:pPr>
              <a:buFont typeface="Wingdings" pitchFamily="2" charset="2"/>
              <a:buChar char="v"/>
            </a:pPr>
            <a:r>
              <a:rPr lang="en-IN" dirty="0">
                <a:latin typeface="Cambria" pitchFamily="18" charset="0"/>
                <a:ea typeface="Cambria" pitchFamily="18" charset="0"/>
              </a:rPr>
              <a:t> Input Voltage (recommended): 7-12V</a:t>
            </a:r>
          </a:p>
          <a:p>
            <a:pPr>
              <a:buFont typeface="Wingdings" pitchFamily="2" charset="2"/>
              <a:buChar char="v"/>
            </a:pPr>
            <a:r>
              <a:rPr lang="en-IN" dirty="0">
                <a:latin typeface="Cambria" pitchFamily="18" charset="0"/>
                <a:ea typeface="Cambria" pitchFamily="18" charset="0"/>
              </a:rPr>
              <a:t> </a:t>
            </a:r>
            <a:r>
              <a:rPr lang="en-IN" dirty="0" err="1">
                <a:latin typeface="Cambria" pitchFamily="18" charset="0"/>
                <a:ea typeface="Cambria" pitchFamily="18" charset="0"/>
              </a:rPr>
              <a:t>Inout</a:t>
            </a:r>
            <a:r>
              <a:rPr lang="en-IN" dirty="0">
                <a:latin typeface="Cambria" pitchFamily="18" charset="0"/>
                <a:ea typeface="Cambria" pitchFamily="18" charset="0"/>
              </a:rPr>
              <a:t> Voltage (limit): 6-20V </a:t>
            </a:r>
          </a:p>
          <a:p>
            <a:pPr>
              <a:buFont typeface="Wingdings" pitchFamily="2" charset="2"/>
              <a:buChar char="v"/>
            </a:pPr>
            <a:r>
              <a:rPr lang="en-IN" dirty="0">
                <a:latin typeface="Cambria" pitchFamily="18" charset="0"/>
                <a:ea typeface="Cambria" pitchFamily="18" charset="0"/>
              </a:rPr>
              <a:t>DC Current per I/O Pin: 20 mA </a:t>
            </a:r>
          </a:p>
          <a:p>
            <a:pPr>
              <a:buFont typeface="Wingdings" pitchFamily="2" charset="2"/>
              <a:buChar char="v"/>
            </a:pPr>
            <a:r>
              <a:rPr lang="en-IN" dirty="0">
                <a:latin typeface="Cambria" pitchFamily="18" charset="0"/>
                <a:ea typeface="Cambria" pitchFamily="18" charset="0"/>
              </a:rPr>
              <a:t>DC current for 3.3V Pin: 50 mA </a:t>
            </a:r>
          </a:p>
          <a:p>
            <a:pPr>
              <a:buFont typeface="Wingdings" pitchFamily="2" charset="2"/>
              <a:buChar char="v"/>
            </a:pPr>
            <a:r>
              <a:rPr lang="en-IN" dirty="0">
                <a:latin typeface="Cambria" pitchFamily="18" charset="0"/>
                <a:ea typeface="Cambria" pitchFamily="18" charset="0"/>
              </a:rPr>
              <a:t>Flash Memory: 32 KB (ATmega328P) </a:t>
            </a:r>
          </a:p>
          <a:p>
            <a:pPr>
              <a:buFont typeface="Wingdings" pitchFamily="2" charset="2"/>
              <a:buChar char="v"/>
            </a:pPr>
            <a:r>
              <a:rPr lang="en-IN" dirty="0">
                <a:latin typeface="Cambria" pitchFamily="18" charset="0"/>
                <a:ea typeface="Cambria" pitchFamily="18" charset="0"/>
              </a:rPr>
              <a:t>SRAM: 2 KB (ATmega328P)</a:t>
            </a:r>
          </a:p>
          <a:p>
            <a:pPr>
              <a:buFont typeface="Wingdings" pitchFamily="2" charset="2"/>
              <a:buChar char="v"/>
            </a:pPr>
            <a:r>
              <a:rPr lang="en-IN" dirty="0">
                <a:latin typeface="Cambria" pitchFamily="18" charset="0"/>
                <a:ea typeface="Cambria" pitchFamily="18" charset="0"/>
              </a:rPr>
              <a:t>EEPROM: 1 KB (ATmega328P)</a:t>
            </a:r>
          </a:p>
          <a:p>
            <a:pPr>
              <a:buFont typeface="Wingdings" pitchFamily="2" charset="2"/>
              <a:buChar char="v"/>
            </a:pPr>
            <a:r>
              <a:rPr lang="en-IN" dirty="0">
                <a:latin typeface="Cambria" pitchFamily="18" charset="0"/>
                <a:ea typeface="Cambria" pitchFamily="18" charset="0"/>
              </a:rPr>
              <a:t>Clock Speed: 16 MHz</a:t>
            </a:r>
          </a:p>
          <a:p>
            <a:pPr>
              <a:buFont typeface="Wingdings" pitchFamily="2" charset="2"/>
              <a:buChar char="v"/>
            </a:pPr>
            <a:r>
              <a:rPr lang="en-IN" dirty="0">
                <a:latin typeface="Cambria" pitchFamily="18" charset="0"/>
                <a:ea typeface="Cambria" pitchFamily="18" charset="0"/>
              </a:rPr>
              <a:t>LED_BUILTIN: 13</a:t>
            </a:r>
          </a:p>
          <a:p>
            <a:pPr>
              <a:buFont typeface="Wingdings" pitchFamily="2" charset="2"/>
              <a:buChar char="v"/>
            </a:pPr>
            <a:r>
              <a:rPr lang="en-IN" dirty="0">
                <a:latin typeface="Cambria" pitchFamily="18" charset="0"/>
                <a:ea typeface="Cambria" pitchFamily="18" charset="0"/>
              </a:rPr>
              <a:t>Length: 68.6 mm Width: 58.4 mm Weight: 25 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016" y="1523365"/>
            <a:ext cx="4891193" cy="366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29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SERVO MOTOR (SG90)</a:t>
            </a:r>
            <a:endParaRPr lang="en-IN" b="1" dirty="0">
              <a:solidFill>
                <a:schemeClr val="tx1"/>
              </a:solidFill>
            </a:endParaRPr>
          </a:p>
        </p:txBody>
      </p:sp>
      <p:sp>
        <p:nvSpPr>
          <p:cNvPr id="3" name="Text Placeholder 2"/>
          <p:cNvSpPr>
            <a:spLocks noGrp="1"/>
          </p:cNvSpPr>
          <p:nvPr>
            <p:ph type="body" idx="1"/>
          </p:nvPr>
        </p:nvSpPr>
        <p:spPr/>
        <p:txBody>
          <a:bodyPr/>
          <a:lstStyle/>
          <a:p>
            <a:pPr>
              <a:buFont typeface="Wingdings" pitchFamily="2" charset="2"/>
              <a:buChar char="v"/>
            </a:pPr>
            <a:r>
              <a:rPr lang="en-IN" dirty="0"/>
              <a:t>Torque: 2.0kg/cm(4.8V), 2.2kg/cm(6V)</a:t>
            </a:r>
          </a:p>
          <a:p>
            <a:pPr>
              <a:buFont typeface="Wingdings" pitchFamily="2" charset="2"/>
              <a:buChar char="v"/>
            </a:pPr>
            <a:r>
              <a:rPr lang="en-IN" dirty="0"/>
              <a:t>Speed: 0.09s/60°(4.8V), 0.08s/60°(6V)</a:t>
            </a:r>
          </a:p>
          <a:p>
            <a:pPr>
              <a:buFont typeface="Wingdings" pitchFamily="2" charset="2"/>
              <a:buChar char="v"/>
            </a:pPr>
            <a:r>
              <a:rPr lang="en-IN" dirty="0"/>
              <a:t>Rotate angle: 180°</a:t>
            </a:r>
          </a:p>
          <a:p>
            <a:pPr>
              <a:buFont typeface="Wingdings" pitchFamily="2" charset="2"/>
              <a:buChar char="v"/>
            </a:pPr>
            <a:r>
              <a:rPr lang="en-IN" dirty="0"/>
              <a:t>Operating voltage: 4.8 ~ 6V</a:t>
            </a:r>
          </a:p>
          <a:p>
            <a:pPr>
              <a:buFont typeface="Wingdings" pitchFamily="2" charset="2"/>
              <a:buChar char="v"/>
            </a:pPr>
            <a:r>
              <a:rPr lang="en-IN" dirty="0"/>
              <a:t>Gear: plastic</a:t>
            </a:r>
          </a:p>
          <a:p>
            <a:pPr>
              <a:buFont typeface="Wingdings" pitchFamily="2" charset="2"/>
              <a:buChar char="v"/>
            </a:pPr>
            <a:r>
              <a:rPr lang="en-IN" dirty="0"/>
              <a:t>Dead band: 7us</a:t>
            </a:r>
          </a:p>
          <a:p>
            <a:pPr>
              <a:buFont typeface="Wingdings" pitchFamily="2" charset="2"/>
              <a:buChar char="v"/>
            </a:pPr>
            <a:r>
              <a:rPr lang="en-IN" dirty="0"/>
              <a:t>Weight: 10.5g</a:t>
            </a:r>
          </a:p>
          <a:p>
            <a:pPr>
              <a:buFont typeface="Wingdings" pitchFamily="2" charset="2"/>
              <a:buChar char="v"/>
            </a:pPr>
            <a:r>
              <a:rPr lang="en-IN" dirty="0"/>
              <a:t>Dimension: 22.8mm × 12.2mm × 28.5mm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983" y="1360170"/>
            <a:ext cx="4610417" cy="380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533244"/>
      </p:ext>
    </p:extLst>
  </p:cSld>
  <p:clrMapOvr>
    <a:masterClrMapping/>
  </p:clrMapOvr>
</p:sld>
</file>

<file path=ppt/theme/theme1.xml><?xml version="1.0" encoding="utf-8"?>
<a:theme xmlns:a="http://schemas.openxmlformats.org/drawingml/2006/main" name="ORIEL">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TotalTime>
  <Words>1441</Words>
  <Application>Microsoft Office PowerPoint</Application>
  <PresentationFormat>Widescreen</PresentationFormat>
  <Paragraphs>189</Paragraphs>
  <Slides>18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Book Antiqua</vt:lpstr>
      <vt:lpstr>Calibri</vt:lpstr>
      <vt:lpstr>Cambria</vt:lpstr>
      <vt:lpstr>Candara Light</vt:lpstr>
      <vt:lpstr>Century Schoolbook</vt:lpstr>
      <vt:lpstr>Noto Sans Symbols</vt:lpstr>
      <vt:lpstr>Times New Roman</vt:lpstr>
      <vt:lpstr>Wingdings</vt:lpstr>
      <vt:lpstr>ORIEL</vt:lpstr>
      <vt:lpstr>                             MARATHWADA MITRA MANDAL’S                          COLLEGE OF ENGINEERING                                       Karvenagar, Pune                          Accredited with ‘A’ Grade by NAAC </vt:lpstr>
      <vt:lpstr>OUTLINES</vt:lpstr>
      <vt:lpstr>INTRODUCTION</vt:lpstr>
      <vt:lpstr>LITERATURE SURVEY</vt:lpstr>
      <vt:lpstr>PROBLEM STATEMENT</vt:lpstr>
      <vt:lpstr>MODULES</vt:lpstr>
      <vt:lpstr>TOOLS REQUIRED</vt:lpstr>
      <vt:lpstr>                                     SPECIFICATIONS  ARDUINO UNO</vt:lpstr>
      <vt:lpstr>SERVO MOTOR (SG90)</vt:lpstr>
      <vt:lpstr>BLOCK DIAGRAM</vt:lpstr>
      <vt:lpstr>DEMERITS OF EXISTING SYSTEMS</vt:lpstr>
      <vt:lpstr>MERITS OF PROPOSED SYSTEM</vt:lpstr>
      <vt:lpstr>FUTURE SCOPE</vt:lpstr>
      <vt:lpstr>CONCLUSION</vt:lpstr>
      <vt:lpstr>TIMELINE</vt:lpstr>
      <vt:lpstr>REFERENCES</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And  Liveliness Detection Based Smart Bank Locker</dc:title>
  <dc:creator>123</dc:creator>
  <cp:lastModifiedBy>Vaishnavi Chourasiya</cp:lastModifiedBy>
  <cp:revision>47</cp:revision>
  <dcterms:modified xsi:type="dcterms:W3CDTF">2022-04-29T11:42:39Z</dcterms:modified>
</cp:coreProperties>
</file>