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98d6993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98d6993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98d69961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98d69961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98d69961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98d69961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98d69961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98d69961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Delegatecall is a special function in Solidity. It is the same as the call function with one major difference. The delegatecall re-uses codes of the called contract and executes them in the caller’s context.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98d69961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98d69961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98d69961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98d69961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https://blog.sigmaprime.io/solidity-security.html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98d69961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98d69961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https://icommunity.io/en/5-key-vulnerabilities-of-smart-contracts/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98d69961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98d69961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98d69961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98d69961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98d69961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98d69961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98d6996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998d6996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https://news.bitcoin.com/defi-attacker-siphons-570000-from-curve-finance-crypto-exchange-fixedfloat-freezes-112-ethereum/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98d6996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98d6996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98d69961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98d69961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98d69961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98d69961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98d69961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98d69961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98d69961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98d69961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rPr>
              <a:t>Smart contracts are becoming more and more complex in their structure to achieve complex functionality, and the variety of smart contract vulnerabilities is increasing, and the rules defined by experts based on vulnerabilities cannot keep up with the speed of smart contract vulnerability updates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98d69961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98d69961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98d6996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98d6996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98d6996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98d6996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98d69938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98d69938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blockchain is a distributed list of blocks, each of which is uniquely known by its cryptographic hash [20]. Each block contains a connection to the block preceding it, forming a chain of blocks. Each block is made up of a set of transactions. When a block is generated and applied to the blockchain, the transactions contained inside the block are permanent. This is to protect the transaction’s legitimacy and to avoid the occurrence of double spending.</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98d69938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98d69938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98d69938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98d69938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98d6996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98d6996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contracts belong to the most rapidly growing aspect of the world of cryptocurrencies. This phenomenon attracts great attention from researchers but also the business community, and the development brings daily a lot of novel applications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98d69961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98d69961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studies do not cover all aspects of Ethereum smartcontract security vulnerabilities, countermeasures, and tool support and may miss details about tools or defense mechanisms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98d69938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98d69938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There are various known real world smart contract attacks like The DAO Attack,PoWHcoin attack, Parity Wallet, Parity Library bug and many more.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98d69938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98d69938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A reentrancy attack occurs when a function makes an external call to another untrusted contract.</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 untrusted contract makes a recursive call back to the original function in an attempt to drain funds.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OpenZeppelin/zeppelin-solidity/blob/master/contracts/math/SafeMath.so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hyperlink" Target="https://github.com/enzymefinance/oyente" TargetMode="External"/><Relationship Id="rId5" Type="http://schemas.openxmlformats.org/officeDocument/2006/relationships/hyperlink" Target="https://github.com/eth-sri/securify2" TargetMode="External"/><Relationship Id="rId6" Type="http://schemas.openxmlformats.org/officeDocument/2006/relationships/hyperlink" Target="https://github.com/smartdec/smartcheck" TargetMode="External"/><Relationship Id="rId7" Type="http://schemas.openxmlformats.org/officeDocument/2006/relationships/hyperlink" Target="https://github.com/gongbell/ContractFuzzer" TargetMode="External"/><Relationship Id="rId8" Type="http://schemas.openxmlformats.org/officeDocument/2006/relationships/hyperlink" Target="https://github.com/duytai/sFuzz"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echcrunch.com/2022/08/03/solana-wallet-hack/" TargetMode="External"/><Relationship Id="rId4" Type="http://schemas.openxmlformats.org/officeDocument/2006/relationships/hyperlink" Target="https://www.cnbc.com/2022/02/02/320-million-stolen-from-wormhole-bridge-linking-solana-and-ethereum.html" TargetMode="External"/><Relationship Id="rId5" Type="http://schemas.openxmlformats.org/officeDocument/2006/relationships/hyperlink" Target="https://www.reuters.com/technology/how-hackers-stole-613-million-crypto-tokens-poly-network-2021-08-12/" TargetMode="External"/><Relationship Id="rId6" Type="http://schemas.openxmlformats.org/officeDocument/2006/relationships/hyperlink" Target="https://techcrunch.com/2017/12/05/parity-ceo-says-shes-confident-that-its-280m-in-frozen-ethereum-isnt-lost-forever/" TargetMode="External"/><Relationship Id="rId7" Type="http://schemas.openxmlformats.org/officeDocument/2006/relationships/hyperlink" Target="https://www.frontiersin.org/articles/10.3389/fbloc.2020.00025/ful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3661250" y="366421"/>
            <a:ext cx="1941850" cy="1734550"/>
          </a:xfrm>
          <a:prstGeom prst="rect">
            <a:avLst/>
          </a:prstGeom>
          <a:noFill/>
          <a:ln>
            <a:noFill/>
          </a:ln>
        </p:spPr>
      </p:pic>
      <p:sp>
        <p:nvSpPr>
          <p:cNvPr id="55" name="Google Shape;55;p13"/>
          <p:cNvSpPr txBox="1"/>
          <p:nvPr/>
        </p:nvSpPr>
        <p:spPr>
          <a:xfrm>
            <a:off x="25050" y="2165675"/>
            <a:ext cx="9093900" cy="832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Blockchain-Oriented Software Engineering: Smart Contracts Security</a:t>
            </a:r>
            <a:endParaRPr sz="2500">
              <a:latin typeface="Times New Roman"/>
              <a:ea typeface="Times New Roman"/>
              <a:cs typeface="Times New Roman"/>
              <a:sym typeface="Times New Roman"/>
            </a:endParaRPr>
          </a:p>
        </p:txBody>
      </p:sp>
      <p:sp>
        <p:nvSpPr>
          <p:cNvPr id="56" name="Google Shape;56;p13"/>
          <p:cNvSpPr txBox="1"/>
          <p:nvPr/>
        </p:nvSpPr>
        <p:spPr>
          <a:xfrm>
            <a:off x="311700" y="3202550"/>
            <a:ext cx="8782200" cy="19047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t/>
            </a:r>
            <a:endParaRPr sz="1800">
              <a:latin typeface="Times New Roman"/>
              <a:ea typeface="Times New Roman"/>
              <a:cs typeface="Times New Roman"/>
              <a:sym typeface="Times New Roman"/>
            </a:endParaRPr>
          </a:p>
          <a:p>
            <a:pPr indent="0" lvl="0" marL="0" rtl="0" algn="ctr">
              <a:lnSpc>
                <a:spcPct val="80000"/>
              </a:lnSpc>
              <a:spcBef>
                <a:spcPts val="0"/>
              </a:spcBef>
              <a:spcAft>
                <a:spcPts val="0"/>
              </a:spcAft>
              <a:buNone/>
            </a:pPr>
            <a:r>
              <a:t/>
            </a:r>
            <a:endParaRPr sz="1800">
              <a:latin typeface="Times New Roman"/>
              <a:ea typeface="Times New Roman"/>
              <a:cs typeface="Times New Roman"/>
              <a:sym typeface="Times New Roman"/>
            </a:endParaRPr>
          </a:p>
          <a:p>
            <a:pPr indent="0" lvl="0" marL="0" rtl="0" algn="ctr">
              <a:lnSpc>
                <a:spcPct val="80000"/>
              </a:lnSpc>
              <a:spcBef>
                <a:spcPts val="0"/>
              </a:spcBef>
              <a:spcAft>
                <a:spcPts val="0"/>
              </a:spcAft>
              <a:buNone/>
            </a:pPr>
            <a:r>
              <a:t/>
            </a:r>
            <a:endParaRPr sz="1800">
              <a:latin typeface="Times New Roman"/>
              <a:ea typeface="Times New Roman"/>
              <a:cs typeface="Times New Roman"/>
              <a:sym typeface="Times New Roman"/>
            </a:endParaRPr>
          </a:p>
          <a:p>
            <a:pPr indent="0" lvl="0" marL="0" rtl="0" algn="ctr">
              <a:lnSpc>
                <a:spcPct val="8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800">
                <a:latin typeface="Times New Roman"/>
                <a:ea typeface="Times New Roman"/>
                <a:cs typeface="Times New Roman"/>
                <a:sym typeface="Times New Roman"/>
              </a:rPr>
              <a:t>Vaishnavi Deshmukh</a:t>
            </a:r>
            <a:r>
              <a:rPr lang="en" sz="1800">
                <a:solidFill>
                  <a:srgbClr val="000000"/>
                </a:solidFill>
                <a:latin typeface="Times New Roman"/>
                <a:ea typeface="Times New Roman"/>
                <a:cs typeface="Times New Roman"/>
                <a:sym typeface="Times New Roman"/>
              </a:rPr>
              <a:t> (2021110</a:t>
            </a:r>
            <a:r>
              <a:rPr lang="en" sz="1800">
                <a:latin typeface="Times New Roman"/>
                <a:ea typeface="Times New Roman"/>
                <a:cs typeface="Times New Roman"/>
                <a:sym typeface="Times New Roman"/>
              </a:rPr>
              <a:t>51</a:t>
            </a:r>
            <a:r>
              <a:rPr lang="en" sz="1800">
                <a:solidFill>
                  <a:srgbClr val="000000"/>
                </a:solidFill>
                <a:latin typeface="Times New Roman"/>
                <a:ea typeface="Times New Roman"/>
                <a:cs typeface="Times New Roman"/>
                <a:sym typeface="Times New Roman"/>
              </a:rPr>
              <a:t>)</a:t>
            </a:r>
            <a:r>
              <a:rPr lang="en" sz="1800">
                <a:solidFill>
                  <a:srgbClr val="000000"/>
                </a:solidFill>
              </a:rPr>
              <a:t>           </a:t>
            </a:r>
            <a:r>
              <a:rPr lang="en" sz="1800"/>
              <a:t>                  </a:t>
            </a:r>
            <a:r>
              <a:rPr lang="en" sz="1800">
                <a:solidFill>
                  <a:srgbClr val="000000"/>
                </a:solidFill>
                <a:latin typeface="Times New Roman"/>
                <a:ea typeface="Times New Roman"/>
                <a:cs typeface="Times New Roman"/>
                <a:sym typeface="Times New Roman"/>
              </a:rPr>
              <a:t> Research Guide: Dr. J</a:t>
            </a:r>
            <a:r>
              <a:rPr lang="en" sz="1800">
                <a:latin typeface="Times New Roman"/>
                <a:ea typeface="Times New Roman"/>
                <a:cs typeface="Times New Roman"/>
                <a:sym typeface="Times New Roman"/>
              </a:rPr>
              <a:t>ayPrakash TL</a:t>
            </a:r>
            <a:endParaRPr sz="1800">
              <a:solidFill>
                <a:srgbClr val="595959"/>
              </a:solidFill>
            </a:endParaRPr>
          </a:p>
          <a:p>
            <a:pPr indent="457200" lvl="0" marL="2743200" rtl="0" algn="l">
              <a:lnSpc>
                <a:spcPct val="80000"/>
              </a:lnSpc>
              <a:spcBef>
                <a:spcPts val="0"/>
              </a:spcBef>
              <a:spcAft>
                <a:spcPts val="0"/>
              </a:spcAft>
              <a:buNone/>
            </a:pP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1145175" y="571150"/>
            <a:ext cx="7220301" cy="382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Countermeasure-</a:t>
            </a:r>
            <a:endParaRPr sz="2500">
              <a:latin typeface="Times New Roman"/>
              <a:ea typeface="Times New Roman"/>
              <a:cs typeface="Times New Roman"/>
              <a:sym typeface="Times New Roman"/>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 Restrain using </a:t>
            </a:r>
            <a:r>
              <a:rPr lang="en">
                <a:solidFill>
                  <a:srgbClr val="0000FF"/>
                </a:solidFill>
                <a:latin typeface="Times New Roman"/>
                <a:ea typeface="Times New Roman"/>
                <a:cs typeface="Times New Roman"/>
                <a:sym typeface="Times New Roman"/>
              </a:rPr>
              <a:t>call</a:t>
            </a:r>
            <a:r>
              <a:rPr lang="en">
                <a:latin typeface="Times New Roman"/>
                <a:ea typeface="Times New Roman"/>
                <a:cs typeface="Times New Roman"/>
                <a:sym typeface="Times New Roman"/>
              </a:rPr>
              <a:t> function whenever possible.</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Add a “lock”, which is usually a state variable that shows the state of external calls and permits the external call only if the state is right.</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Make all logic changes before the call function is executed.</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Delegate Call to Insecure Contracts</a:t>
            </a:r>
            <a:endParaRPr>
              <a:latin typeface="Times New Roman"/>
              <a:ea typeface="Times New Roman"/>
              <a:cs typeface="Times New Roman"/>
              <a:sym typeface="Times New Roman"/>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The delegatecall </a:t>
            </a:r>
            <a:r>
              <a:rPr lang="en">
                <a:latin typeface="Times New Roman"/>
                <a:ea typeface="Times New Roman"/>
                <a:cs typeface="Times New Roman"/>
                <a:sym typeface="Times New Roman"/>
              </a:rPr>
              <a:t>reuses</a:t>
            </a:r>
            <a:r>
              <a:rPr lang="en">
                <a:latin typeface="Times New Roman"/>
                <a:ea typeface="Times New Roman"/>
                <a:cs typeface="Times New Roman"/>
                <a:sym typeface="Times New Roman"/>
              </a:rPr>
              <a:t> codes of the called contract and executes them in the caller’s context.</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Risky to use delegatecall.</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1251900" y="776375"/>
            <a:ext cx="6647751" cy="3792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Countermeasure-</a:t>
            </a:r>
            <a:endParaRPr sz="2500">
              <a:latin typeface="Times New Roman"/>
              <a:ea typeface="Times New Roman"/>
              <a:cs typeface="Times New Roman"/>
              <a:sym typeface="Times New Roman"/>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sz="1500">
                <a:solidFill>
                  <a:srgbClr val="45484D"/>
                </a:solidFill>
                <a:latin typeface="Times New Roman"/>
                <a:ea typeface="Times New Roman"/>
                <a:cs typeface="Times New Roman"/>
                <a:sym typeface="Times New Roman"/>
              </a:rPr>
              <a:t> The </a:t>
            </a:r>
            <a:r>
              <a:rPr lang="en" sz="1500">
                <a:solidFill>
                  <a:srgbClr val="0000FF"/>
                </a:solidFill>
                <a:latin typeface="Times New Roman"/>
                <a:ea typeface="Times New Roman"/>
                <a:cs typeface="Times New Roman"/>
                <a:sym typeface="Times New Roman"/>
              </a:rPr>
              <a:t>library</a:t>
            </a:r>
            <a:r>
              <a:rPr lang="en" sz="1500">
                <a:solidFill>
                  <a:srgbClr val="45484D"/>
                </a:solidFill>
                <a:latin typeface="Times New Roman"/>
                <a:ea typeface="Times New Roman"/>
                <a:cs typeface="Times New Roman"/>
                <a:sym typeface="Times New Roman"/>
              </a:rPr>
              <a:t> keyword for implementing library contracts, ensures the library contract is stateless and non-self-</a:t>
            </a:r>
            <a:r>
              <a:rPr lang="en" sz="1500">
                <a:solidFill>
                  <a:srgbClr val="45484D"/>
                </a:solidFill>
                <a:latin typeface="Times New Roman"/>
                <a:ea typeface="Times New Roman"/>
                <a:cs typeface="Times New Roman"/>
                <a:sym typeface="Times New Roman"/>
              </a:rPr>
              <a:t>destructible</a:t>
            </a:r>
            <a:r>
              <a:rPr lang="en" sz="1500">
                <a:solidFill>
                  <a:srgbClr val="45484D"/>
                </a:solidFill>
                <a:latin typeface="Times New Roman"/>
                <a:ea typeface="Times New Roman"/>
                <a:cs typeface="Times New Roman"/>
                <a:sym typeface="Times New Roman"/>
              </a:rPr>
              <a:t>.</a:t>
            </a:r>
            <a:endParaRPr sz="1500">
              <a:solidFill>
                <a:srgbClr val="45484D"/>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rgbClr val="45484D"/>
              </a:solidFill>
              <a:latin typeface="Times New Roman"/>
              <a:ea typeface="Times New Roman"/>
              <a:cs typeface="Times New Roman"/>
              <a:sym typeface="Times New Roman"/>
            </a:endParaRPr>
          </a:p>
          <a:p>
            <a:pPr indent="-323850" lvl="0" marL="457200" rtl="0" algn="l">
              <a:spcBef>
                <a:spcPts val="1200"/>
              </a:spcBef>
              <a:spcAft>
                <a:spcPts val="0"/>
              </a:spcAft>
              <a:buClr>
                <a:srgbClr val="45484D"/>
              </a:buClr>
              <a:buSzPts val="1500"/>
              <a:buFont typeface="Times New Roman"/>
              <a:buChar char="●"/>
            </a:pPr>
            <a:r>
              <a:rPr lang="en" sz="1500">
                <a:solidFill>
                  <a:srgbClr val="45484D"/>
                </a:solidFill>
                <a:latin typeface="Times New Roman"/>
                <a:ea typeface="Times New Roman"/>
                <a:cs typeface="Times New Roman"/>
                <a:sym typeface="Times New Roman"/>
              </a:rPr>
              <a:t>when using </a:t>
            </a:r>
            <a:r>
              <a:rPr lang="en" sz="1500">
                <a:solidFill>
                  <a:srgbClr val="0000FF"/>
                </a:solidFill>
                <a:latin typeface="Times New Roman"/>
                <a:ea typeface="Times New Roman"/>
                <a:cs typeface="Times New Roman"/>
                <a:sym typeface="Times New Roman"/>
              </a:rPr>
              <a:t>DELEGATECALL</a:t>
            </a:r>
            <a:r>
              <a:rPr lang="en" sz="1500">
                <a:solidFill>
                  <a:srgbClr val="45484D"/>
                </a:solidFill>
                <a:latin typeface="Times New Roman"/>
                <a:ea typeface="Times New Roman"/>
                <a:cs typeface="Times New Roman"/>
                <a:sym typeface="Times New Roman"/>
              </a:rPr>
              <a:t> pay careful attention to the possible calling context of both the library contract and the calling contract, and whenever possible, build state-less libraries.</a:t>
            </a:r>
            <a:endParaRPr sz="1500">
              <a:solidFill>
                <a:srgbClr val="45484D"/>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Arithmetic Issues</a:t>
            </a:r>
            <a:endParaRPr>
              <a:latin typeface="Times New Roman"/>
              <a:ea typeface="Times New Roman"/>
              <a:cs typeface="Times New Roman"/>
              <a:sym typeface="Times New Roman"/>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highlight>
                  <a:schemeClr val="lt1"/>
                </a:highlight>
                <a:latin typeface="Times New Roman"/>
                <a:ea typeface="Times New Roman"/>
                <a:cs typeface="Times New Roman"/>
                <a:sym typeface="Times New Roman"/>
              </a:rPr>
              <a:t> </a:t>
            </a:r>
            <a:r>
              <a:rPr lang="en">
                <a:highlight>
                  <a:schemeClr val="lt1"/>
                </a:highlight>
                <a:latin typeface="Times New Roman"/>
                <a:ea typeface="Times New Roman"/>
                <a:cs typeface="Times New Roman"/>
                <a:sym typeface="Times New Roman"/>
              </a:rPr>
              <a:t>Due to the lack of floating point support, smart contracts generally represent values as integers.</a:t>
            </a:r>
            <a:endParaRPr>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a:highlight>
                <a:schemeClr val="lt1"/>
              </a:highlight>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In Solidity, the integer type has a limited range. </a:t>
            </a:r>
            <a:endParaRPr>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a:highlight>
                <a:schemeClr val="lt1"/>
              </a:highlight>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Variables values may exceed the upper or lower constraint during arithmetic operations</a:t>
            </a:r>
            <a:endParaRPr>
              <a:highlight>
                <a:schemeClr val="lt1"/>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highlight>
                <a:schemeClr val="lt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a:t>
            </a:r>
            <a:r>
              <a:rPr lang="en">
                <a:latin typeface="Times New Roman"/>
                <a:ea typeface="Times New Roman"/>
                <a:cs typeface="Times New Roman"/>
                <a:sym typeface="Times New Roman"/>
              </a:rPr>
              <a:t>ountermeasure-</a:t>
            </a:r>
            <a:endParaRPr>
              <a:latin typeface="Times New Roman"/>
              <a:ea typeface="Times New Roman"/>
              <a:cs typeface="Times New Roman"/>
              <a:sym typeface="Times New Roman"/>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solidFill>
                  <a:srgbClr val="45484D"/>
                </a:solidFill>
                <a:latin typeface="Times New Roman"/>
                <a:ea typeface="Times New Roman"/>
                <a:cs typeface="Times New Roman"/>
                <a:sym typeface="Times New Roman"/>
              </a:rPr>
              <a:t>Use or build mathematical libraries which replace the standard math operators; addition, subtraction and multiplication.</a:t>
            </a:r>
            <a:endParaRPr>
              <a:solidFill>
                <a:srgbClr val="45484D"/>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45484D"/>
              </a:solidFill>
              <a:latin typeface="Times New Roman"/>
              <a:ea typeface="Times New Roman"/>
              <a:cs typeface="Times New Roman"/>
              <a:sym typeface="Times New Roman"/>
            </a:endParaRPr>
          </a:p>
          <a:p>
            <a:pPr indent="-342900" lvl="0" marL="457200" rtl="0" algn="l">
              <a:spcBef>
                <a:spcPts val="1200"/>
              </a:spcBef>
              <a:spcAft>
                <a:spcPts val="0"/>
              </a:spcAft>
              <a:buClr>
                <a:srgbClr val="45484D"/>
              </a:buClr>
              <a:buSzPts val="1800"/>
              <a:buFont typeface="Times New Roman"/>
              <a:buChar char="●"/>
            </a:pPr>
            <a:r>
              <a:rPr lang="en">
                <a:uFill>
                  <a:noFill/>
                </a:uFill>
                <a:latin typeface="Times New Roman"/>
                <a:ea typeface="Times New Roman"/>
                <a:cs typeface="Times New Roman"/>
                <a:sym typeface="Times New Roman"/>
                <a:hlinkClick r:id="rId3"/>
              </a:rPr>
              <a:t>Safe Math Library</a:t>
            </a:r>
            <a:r>
              <a:rPr lang="en">
                <a:latin typeface="Times New Roman"/>
                <a:ea typeface="Times New Roman"/>
                <a:cs typeface="Times New Roman"/>
                <a:sym typeface="Times New Roman"/>
              </a:rPr>
              <a:t> </a:t>
            </a:r>
            <a:r>
              <a:rPr lang="en">
                <a:solidFill>
                  <a:srgbClr val="45484D"/>
                </a:solidFill>
                <a:latin typeface="Times New Roman"/>
                <a:ea typeface="Times New Roman"/>
                <a:cs typeface="Times New Roman"/>
                <a:sym typeface="Times New Roman"/>
              </a:rPr>
              <a:t>is a reference or library to use to avoid under/</a:t>
            </a:r>
            <a:r>
              <a:rPr lang="en">
                <a:solidFill>
                  <a:srgbClr val="45484D"/>
                </a:solidFill>
                <a:latin typeface="Times New Roman"/>
                <a:ea typeface="Times New Roman"/>
                <a:cs typeface="Times New Roman"/>
                <a:sym typeface="Times New Roman"/>
              </a:rPr>
              <a:t>overflow</a:t>
            </a:r>
            <a:r>
              <a:rPr lang="en">
                <a:solidFill>
                  <a:srgbClr val="45484D"/>
                </a:solidFill>
                <a:latin typeface="Times New Roman"/>
                <a:ea typeface="Times New Roman"/>
                <a:cs typeface="Times New Roman"/>
                <a:sym typeface="Times New Roman"/>
              </a:rPr>
              <a:t> vulnerabilities.</a:t>
            </a:r>
            <a:endParaRPr>
              <a:solidFill>
                <a:srgbClr val="45484D"/>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Self destruct</a:t>
            </a:r>
            <a:endParaRPr>
              <a:latin typeface="Times New Roman"/>
              <a:ea typeface="Times New Roman"/>
              <a:cs typeface="Times New Roman"/>
              <a:sym typeface="Times New Roman"/>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 Self destruct procedure allows you to delete certain </a:t>
            </a:r>
            <a:r>
              <a:rPr lang="en">
                <a:latin typeface="Times New Roman"/>
                <a:ea typeface="Times New Roman"/>
                <a:cs typeface="Times New Roman"/>
                <a:sym typeface="Times New Roman"/>
              </a:rPr>
              <a:t>contracts</a:t>
            </a:r>
            <a:r>
              <a:rPr lang="en">
                <a:latin typeface="Times New Roman"/>
                <a:ea typeface="Times New Roman"/>
                <a:cs typeface="Times New Roman"/>
                <a:sym typeface="Times New Roman"/>
              </a:rPr>
              <a:t> from the blocks and can still be part of the historical blocks in the blockchain.</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Results in Ether loss.</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Countermeasure-</a:t>
            </a:r>
            <a:endParaRPr sz="3800">
              <a:latin typeface="Times New Roman"/>
              <a:ea typeface="Times New Roman"/>
              <a:cs typeface="Times New Roman"/>
              <a:sym typeface="Times New Roman"/>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Avoid an unexpected </a:t>
            </a:r>
            <a:r>
              <a:rPr lang="en">
                <a:latin typeface="Times New Roman"/>
                <a:ea typeface="Times New Roman"/>
                <a:cs typeface="Times New Roman"/>
                <a:sym typeface="Times New Roman"/>
              </a:rPr>
              <a:t>self destruct</a:t>
            </a:r>
            <a:r>
              <a:rPr lang="en">
                <a:latin typeface="Times New Roman"/>
                <a:ea typeface="Times New Roman"/>
                <a:cs typeface="Times New Roman"/>
                <a:sym typeface="Times New Roman"/>
              </a:rPr>
              <a:t> call, try the best practice of using caution when making external calls.</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Avoid being dependent on exact values of the balance of the contract because it can be artificially manipulated. If applying logic based on </a:t>
            </a:r>
            <a:r>
              <a:rPr lang="en">
                <a:highlight>
                  <a:schemeClr val="lt1"/>
                </a:highlight>
                <a:latin typeface="Times New Roman"/>
                <a:ea typeface="Times New Roman"/>
                <a:cs typeface="Times New Roman"/>
                <a:sym typeface="Times New Roman"/>
              </a:rPr>
              <a:t>this.balance,</a:t>
            </a:r>
            <a:r>
              <a:rPr lang="en">
                <a:latin typeface="Times New Roman"/>
                <a:ea typeface="Times New Roman"/>
                <a:cs typeface="Times New Roman"/>
                <a:sym typeface="Times New Roman"/>
              </a:rPr>
              <a:t> ensure to account for unexpected balances.</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Freezing Ether</a:t>
            </a:r>
            <a:endParaRPr>
              <a:latin typeface="Times New Roman"/>
              <a:ea typeface="Times New Roman"/>
              <a:cs typeface="Times New Roman"/>
              <a:sym typeface="Times New Roman"/>
            </a:endParaRPr>
          </a:p>
        </p:txBody>
      </p:sp>
      <p:sp>
        <p:nvSpPr>
          <p:cNvPr id="163" name="Google Shape;163;p31"/>
          <p:cNvSpPr txBox="1"/>
          <p:nvPr>
            <p:ph idx="1" type="body"/>
          </p:nvPr>
        </p:nvSpPr>
        <p:spPr>
          <a:xfrm>
            <a:off x="311700" y="1348950"/>
            <a:ext cx="8520600" cy="321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 contract in a freezing Ether condition can only receive Ether but cannot send it out.</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Also referred to as frozen money or greedy contract.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Proposed Objective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Countermeasure-</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Avoid this situation at the smart-contract designing phase.</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145575"/>
            <a:ext cx="8520600" cy="56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I’ve done</a:t>
            </a:r>
            <a:endParaRPr>
              <a:latin typeface="Times New Roman"/>
              <a:ea typeface="Times New Roman"/>
              <a:cs typeface="Times New Roman"/>
              <a:sym typeface="Times New Roman"/>
            </a:endParaRPr>
          </a:p>
        </p:txBody>
      </p:sp>
      <p:sp>
        <p:nvSpPr>
          <p:cNvPr id="175" name="Google Shape;175;p33"/>
          <p:cNvSpPr txBox="1"/>
          <p:nvPr>
            <p:ph idx="1" type="body"/>
          </p:nvPr>
        </p:nvSpPr>
        <p:spPr>
          <a:xfrm>
            <a:off x="311700" y="795775"/>
            <a:ext cx="8520600" cy="399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434343"/>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200">
                <a:latin typeface="Times New Roman"/>
                <a:ea typeface="Times New Roman"/>
                <a:cs typeface="Times New Roman"/>
                <a:sym typeface="Times New Roman"/>
              </a:rPr>
              <a:t>Resource-https://etherscan.io/</a:t>
            </a:r>
            <a:endParaRPr sz="1200">
              <a:latin typeface="Times New Roman"/>
              <a:ea typeface="Times New Roman"/>
              <a:cs typeface="Times New Roman"/>
              <a:sym typeface="Times New Roman"/>
            </a:endParaRPr>
          </a:p>
        </p:txBody>
      </p:sp>
      <p:pic>
        <p:nvPicPr>
          <p:cNvPr id="176" name="Google Shape;176;p33"/>
          <p:cNvPicPr preferRelativeResize="0"/>
          <p:nvPr/>
        </p:nvPicPr>
        <p:blipFill>
          <a:blip r:embed="rId3">
            <a:alphaModFix/>
          </a:blip>
          <a:stretch>
            <a:fillRect/>
          </a:stretch>
        </p:blipFill>
        <p:spPr>
          <a:xfrm>
            <a:off x="1523650" y="795775"/>
            <a:ext cx="5816450" cy="3338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23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Analysis Of Various Tools</a:t>
            </a:r>
            <a:endParaRPr>
              <a:latin typeface="Times New Roman"/>
              <a:ea typeface="Times New Roman"/>
              <a:cs typeface="Times New Roman"/>
              <a:sym typeface="Times New Roman"/>
            </a:endParaRPr>
          </a:p>
        </p:txBody>
      </p:sp>
      <p:pic>
        <p:nvPicPr>
          <p:cNvPr id="182" name="Google Shape;182;p34"/>
          <p:cNvPicPr preferRelativeResize="0"/>
          <p:nvPr/>
        </p:nvPicPr>
        <p:blipFill>
          <a:blip r:embed="rId3">
            <a:alphaModFix/>
          </a:blip>
          <a:stretch>
            <a:fillRect/>
          </a:stretch>
        </p:blipFill>
        <p:spPr>
          <a:xfrm>
            <a:off x="951050" y="805524"/>
            <a:ext cx="6977701" cy="3056950"/>
          </a:xfrm>
          <a:prstGeom prst="rect">
            <a:avLst/>
          </a:prstGeom>
          <a:noFill/>
          <a:ln>
            <a:noFill/>
          </a:ln>
        </p:spPr>
      </p:pic>
      <p:sp>
        <p:nvSpPr>
          <p:cNvPr id="183" name="Google Shape;183;p34"/>
          <p:cNvSpPr txBox="1"/>
          <p:nvPr/>
        </p:nvSpPr>
        <p:spPr>
          <a:xfrm>
            <a:off x="756950" y="3949800"/>
            <a:ext cx="709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Tools-</a:t>
            </a:r>
            <a:r>
              <a:rPr lang="en" sz="1000" u="sng">
                <a:solidFill>
                  <a:schemeClr val="hlink"/>
                </a:solidFill>
                <a:latin typeface="Times New Roman"/>
                <a:ea typeface="Times New Roman"/>
                <a:cs typeface="Times New Roman"/>
                <a:sym typeface="Times New Roman"/>
                <a:hlinkClick r:id="rId4"/>
              </a:rPr>
              <a:t>https://github.com/enzymefinance/oyente</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          </a:t>
            </a:r>
            <a:r>
              <a:rPr lang="en" sz="1000" u="sng">
                <a:solidFill>
                  <a:schemeClr val="hlink"/>
                </a:solidFill>
                <a:latin typeface="Times New Roman"/>
                <a:ea typeface="Times New Roman"/>
                <a:cs typeface="Times New Roman"/>
                <a:sym typeface="Times New Roman"/>
                <a:hlinkClick r:id="rId5"/>
              </a:rPr>
              <a:t>https://github.com/eth-sri/securify2</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          </a:t>
            </a:r>
            <a:r>
              <a:rPr lang="en" sz="1000" u="sng">
                <a:solidFill>
                  <a:schemeClr val="hlink"/>
                </a:solidFill>
                <a:latin typeface="Times New Roman"/>
                <a:ea typeface="Times New Roman"/>
                <a:cs typeface="Times New Roman"/>
                <a:sym typeface="Times New Roman"/>
                <a:hlinkClick r:id="rId6"/>
              </a:rPr>
              <a:t>https://github.com/smartdec/smartcheck</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          </a:t>
            </a:r>
            <a:r>
              <a:rPr lang="en" sz="1000" u="sng">
                <a:solidFill>
                  <a:schemeClr val="hlink"/>
                </a:solidFill>
                <a:latin typeface="Times New Roman"/>
                <a:ea typeface="Times New Roman"/>
                <a:cs typeface="Times New Roman"/>
                <a:sym typeface="Times New Roman"/>
                <a:hlinkClick r:id="rId7"/>
              </a:rPr>
              <a:t>https://github.com/gongbell/ContractFuzzer</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          </a:t>
            </a:r>
            <a:r>
              <a:rPr lang="en" sz="1000" u="sng">
                <a:solidFill>
                  <a:schemeClr val="hlink"/>
                </a:solidFill>
                <a:latin typeface="Times New Roman"/>
                <a:ea typeface="Times New Roman"/>
                <a:cs typeface="Times New Roman"/>
                <a:sym typeface="Times New Roman"/>
                <a:hlinkClick r:id="rId8"/>
              </a:rPr>
              <a:t>https://github.com/duytai/sFuzz</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89" name="Google Shape;189;p35"/>
          <p:cNvSpPr txBox="1"/>
          <p:nvPr>
            <p:ph idx="1" type="body"/>
          </p:nvPr>
        </p:nvSpPr>
        <p:spPr>
          <a:xfrm>
            <a:off x="311700" y="1387775"/>
            <a:ext cx="8520600" cy="318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There are several Vulnerabilities present in smart contracts in real world which can be found by using various tools but no specific tool can detect all.</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Manual Testing is required.</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We need better methods and a combined tool.</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Future Work</a:t>
            </a:r>
            <a:endParaRPr b="1">
              <a:latin typeface="Times New Roman"/>
              <a:ea typeface="Times New Roman"/>
              <a:cs typeface="Times New Roman"/>
              <a:sym typeface="Times New Roman"/>
            </a:endParaRPr>
          </a:p>
        </p:txBody>
      </p:sp>
      <p:sp>
        <p:nvSpPr>
          <p:cNvPr id="195" name="Google Shape;195;p36"/>
          <p:cNvSpPr txBox="1"/>
          <p:nvPr>
            <p:ph idx="1" type="body"/>
          </p:nvPr>
        </p:nvSpPr>
        <p:spPr>
          <a:xfrm>
            <a:off x="311700" y="1067925"/>
            <a:ext cx="8520600" cy="3500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There are various tools present for finding vulnerabilities but no standard real world dataset based on Ethereum smart contracts labelled with vulnerabilities.</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The aim is to pave the way for a disciplined, testable and verifiable smart contract software development.</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S</a:t>
            </a:r>
            <a:r>
              <a:rPr lang="en">
                <a:latin typeface="Times New Roman"/>
                <a:ea typeface="Times New Roman"/>
                <a:cs typeface="Times New Roman"/>
                <a:sym typeface="Times New Roman"/>
              </a:rPr>
              <a:t>tudying vulnerabilities related to blockchain platforms other than Ethereum such as Hyperledger Fabric, Hyperledger Sawtooth, EOS, Tezos, Solana, Corda,NEO, and Cardano. </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a:t>
            </a:r>
            <a:endParaRPr b="1"/>
          </a:p>
        </p:txBody>
      </p:sp>
      <p:sp>
        <p:nvSpPr>
          <p:cNvPr id="201" name="Google Shape;201;p37"/>
          <p:cNvSpPr txBox="1"/>
          <p:nvPr>
            <p:ph idx="1" type="body"/>
          </p:nvPr>
        </p:nvSpPr>
        <p:spPr>
          <a:xfrm>
            <a:off x="311700" y="970475"/>
            <a:ext cx="8520600" cy="392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a:t>
            </a:r>
            <a:r>
              <a:rPr lang="en"/>
              <a:t>Praitheeshan, P., Pan, L., Yu, J., Liu, J., Doss, R. (2019). Security Analysis Methods on Ethereum Smart Contract Vulnerabilities: A Survey. arXiv. https://doi.org/10.48550/arXiv.1908.08605 </a:t>
            </a:r>
            <a:endParaRPr/>
          </a:p>
          <a:p>
            <a:pPr indent="0" lvl="0" marL="0" rtl="0" algn="l">
              <a:spcBef>
                <a:spcPts val="1200"/>
              </a:spcBef>
              <a:spcAft>
                <a:spcPts val="0"/>
              </a:spcAft>
              <a:buNone/>
            </a:pPr>
            <a:r>
              <a:rPr lang="en"/>
              <a:t>[2]Luu, L.; Chu, D.H.; Olickel, H.; Saxena, P.; Hobor, A. Making Smart Contracts Smarter. In Proceedings of the 2016 ACM SIGSAC Conference on Computer and Communications Security (CCS’16), Vienna, Austria, 24–28 October 2016; Association for Computing Machinery: New York, NY, USA, 2016; pp. 254–269. [CrossRef]</a:t>
            </a:r>
            <a:endParaRPr/>
          </a:p>
          <a:p>
            <a:pPr indent="0" lvl="0" marL="0" rtl="0" algn="l">
              <a:spcBef>
                <a:spcPts val="1200"/>
              </a:spcBef>
              <a:spcAft>
                <a:spcPts val="0"/>
              </a:spcAft>
              <a:buNone/>
            </a:pPr>
            <a:r>
              <a:rPr lang="en"/>
              <a:t>[3]Dika, A. Ethereum Smart Contracts: Security Vulnerabilities and Security Tools. Master’s Thesis, Norwegian University of Science and Technology, Trondheim, Norway, December 2017</a:t>
            </a:r>
            <a:endParaRPr/>
          </a:p>
          <a:p>
            <a:pPr indent="0" lvl="0" marL="0" rtl="0" algn="l">
              <a:spcBef>
                <a:spcPts val="1200"/>
              </a:spcBef>
              <a:spcAft>
                <a:spcPts val="0"/>
              </a:spcAft>
              <a:buNone/>
            </a:pPr>
            <a:r>
              <a:rPr lang="en"/>
              <a:t>[4]Atzei, N.; Bartoletti, M.; Cimoli, T. A survey of attacks on ethereum smart contracts (sok). In Proceedings of the International Conference on Principles of Security and Trust, Uppsala, Sweden, 24–25 April 2017; Springer: Berlin/Heidelberg, Germany, 2017; pp. 164–186.</a:t>
            </a:r>
            <a:endParaRPr/>
          </a:p>
          <a:p>
            <a:pPr indent="0" lvl="0" marL="0" rtl="0" algn="l">
              <a:spcBef>
                <a:spcPts val="1200"/>
              </a:spcBef>
              <a:spcAft>
                <a:spcPts val="1200"/>
              </a:spcAft>
              <a:buNone/>
            </a:pPr>
            <a:r>
              <a:rPr lang="en"/>
              <a:t>[5]G. Wood, “Ethereum: A secure decentralised generalised transaction ledger,” Ethereum project yellow paper, vol. 151, pp. 1–32, 2014.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sz="2800">
              <a:solidFill>
                <a:schemeClr val="dk1"/>
              </a:solidFill>
            </a:endParaRPr>
          </a:p>
          <a:p>
            <a:pPr indent="0" lvl="0" marL="0" rtl="0" algn="ctr">
              <a:lnSpc>
                <a:spcPct val="100000"/>
              </a:lnSpc>
              <a:spcBef>
                <a:spcPts val="0"/>
              </a:spcBef>
              <a:spcAft>
                <a:spcPts val="0"/>
              </a:spcAft>
              <a:buNone/>
            </a:pPr>
            <a:r>
              <a:t/>
            </a:r>
            <a:endParaRPr sz="28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b="1" lang="en" sz="4100">
                <a:solidFill>
                  <a:schemeClr val="dk1"/>
                </a:solidFill>
                <a:latin typeface="Times New Roman"/>
                <a:ea typeface="Times New Roman"/>
                <a:cs typeface="Times New Roman"/>
                <a:sym typeface="Times New Roman"/>
              </a:rPr>
              <a:t>Thank You</a:t>
            </a:r>
            <a:endParaRPr b="1" sz="4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72425"/>
            <a:ext cx="8520600" cy="762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35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035250"/>
            <a:ext cx="8520600" cy="3533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Times New Roman"/>
              <a:buChar char="●"/>
            </a:pPr>
            <a:r>
              <a:rPr lang="en">
                <a:highlight>
                  <a:srgbClr val="FFFFFF"/>
                </a:highlight>
                <a:latin typeface="Times New Roman"/>
                <a:ea typeface="Times New Roman"/>
                <a:cs typeface="Times New Roman"/>
                <a:sym typeface="Times New Roman"/>
              </a:rPr>
              <a:t>Blockchain is a decentralised ledger that stores all transactions, It is an immutable ledger technology.</a:t>
            </a:r>
            <a:endParaRPr>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a:highlight>
                <a:srgbClr val="FFFFFF"/>
              </a:highlight>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Ethereum is a distributed (also decentralised) blockchain-based support technology such as Bitcoin.</a:t>
            </a:r>
            <a:endParaRPr>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a:highlight>
                <a:srgbClr val="FFFFFF"/>
              </a:highlight>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Smart contracts, Solidity</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6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latin typeface="Times New Roman"/>
                <a:ea typeface="Times New Roman"/>
                <a:cs typeface="Times New Roman"/>
                <a:sym typeface="Times New Roman"/>
              </a:rPr>
              <a:t>How Smart Contracts Work?</a:t>
            </a:r>
            <a:endParaRPr sz="2520">
              <a:latin typeface="Times New Roman"/>
              <a:ea typeface="Times New Roman"/>
              <a:cs typeface="Times New Roman"/>
              <a:sym typeface="Times New Roman"/>
            </a:endParaRPr>
          </a:p>
        </p:txBody>
      </p:sp>
      <p:sp>
        <p:nvSpPr>
          <p:cNvPr id="74" name="Google Shape;74;p16"/>
          <p:cNvSpPr txBox="1"/>
          <p:nvPr>
            <p:ph idx="1" type="body"/>
          </p:nvPr>
        </p:nvSpPr>
        <p:spPr>
          <a:xfrm>
            <a:off x="234050" y="1104000"/>
            <a:ext cx="8520600" cy="403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latin typeface="Times New Roman"/>
                <a:ea typeface="Times New Roman"/>
                <a:cs typeface="Times New Roman"/>
                <a:sym typeface="Times New Roman"/>
              </a:rPr>
              <a:t>Image source-</a:t>
            </a:r>
            <a:r>
              <a:rPr lang="en" sz="1200">
                <a:latin typeface="Times New Roman"/>
                <a:ea typeface="Times New Roman"/>
                <a:cs typeface="Times New Roman"/>
                <a:sym typeface="Times New Roman"/>
              </a:rPr>
              <a:t>Praitheeshan, P., Pan, L., Yu, J., Liu, J., Doss, R. (2019). Security Analysis Methods on Ethereum Smart Contract Vulnerabilities: A Survey. arXiv. https://doi.org/10.48550/arXiv.1908.08605</a:t>
            </a:r>
            <a:r>
              <a:rPr lang="en" sz="1150">
                <a:latin typeface="Times New Roman"/>
                <a:ea typeface="Times New Roman"/>
                <a:cs typeface="Times New Roman"/>
                <a:sym typeface="Times New Roman"/>
              </a:rPr>
              <a:t> </a:t>
            </a:r>
            <a:endParaRPr sz="115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1222775" y="1104011"/>
            <a:ext cx="6230425" cy="30512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Security Attacks On Smart Contracts</a:t>
            </a:r>
            <a:endParaRPr>
              <a:latin typeface="Times New Roman"/>
              <a:ea typeface="Times New Roman"/>
              <a:cs typeface="Times New Roman"/>
              <a:sym typeface="Times New Roman"/>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August 3rd, 2022, thousands of Solana (popular blockchain for speedy transactions) wallets were drained of </a:t>
            </a:r>
            <a:r>
              <a:rPr lang="en">
                <a:highlight>
                  <a:srgbClr val="FFFFFF"/>
                </a:highlight>
                <a:uFill>
                  <a:noFill/>
                </a:uFill>
                <a:latin typeface="Times New Roman"/>
                <a:ea typeface="Times New Roman"/>
                <a:cs typeface="Times New Roman"/>
                <a:sym typeface="Times New Roman"/>
                <a:hlinkClick r:id="rId3"/>
              </a:rPr>
              <a:t>nearly $ 8 million</a:t>
            </a:r>
            <a:r>
              <a:rPr lang="en">
                <a:highlight>
                  <a:srgbClr val="FFFFFF"/>
                </a:highlight>
                <a:latin typeface="Times New Roman"/>
                <a:ea typeface="Times New Roman"/>
                <a:cs typeface="Times New Roman"/>
                <a:sym typeface="Times New Roman"/>
              </a:rPr>
              <a:t> in total. </a:t>
            </a:r>
            <a:endParaRPr>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2nd of February 2022, the Wormhole Cross Chain Bridge Attack resulted in a loss of</a:t>
            </a:r>
            <a:r>
              <a:rPr lang="en">
                <a:highlight>
                  <a:srgbClr val="FFFFFF"/>
                </a:highlight>
                <a:uFill>
                  <a:noFill/>
                </a:uFill>
                <a:latin typeface="Times New Roman"/>
                <a:ea typeface="Times New Roman"/>
                <a:cs typeface="Times New Roman"/>
                <a:sym typeface="Times New Roman"/>
                <a:hlinkClick r:id="rId4"/>
              </a:rPr>
              <a:t> more than $320 million</a:t>
            </a:r>
            <a:r>
              <a:rPr lang="en">
                <a:highlight>
                  <a:srgbClr val="FFFFFF"/>
                </a:highlight>
                <a:latin typeface="Times New Roman"/>
                <a:ea typeface="Times New Roman"/>
                <a:cs typeface="Times New Roman"/>
                <a:sym typeface="Times New Roman"/>
              </a:rPr>
              <a:t> from Solana and Ethereum.</a:t>
            </a:r>
            <a:endParaRPr>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August 2021, one of the biggest cryptocurrency heists happened. Hackers stole</a:t>
            </a:r>
            <a:r>
              <a:rPr lang="en">
                <a:highlight>
                  <a:srgbClr val="FFFFFF"/>
                </a:highlight>
                <a:uFill>
                  <a:noFill/>
                </a:uFill>
                <a:latin typeface="Times New Roman"/>
                <a:ea typeface="Times New Roman"/>
                <a:cs typeface="Times New Roman"/>
                <a:sym typeface="Times New Roman"/>
                <a:hlinkClick r:id="rId5"/>
              </a:rPr>
              <a:t> $613 million worth of digital currency</a:t>
            </a:r>
            <a:r>
              <a:rPr lang="en">
                <a:highlight>
                  <a:srgbClr val="FFFFFF"/>
                </a:highlight>
                <a:latin typeface="Times New Roman"/>
                <a:ea typeface="Times New Roman"/>
                <a:cs typeface="Times New Roman"/>
                <a:sym typeface="Times New Roman"/>
              </a:rPr>
              <a:t> from a company named Poly Network.</a:t>
            </a:r>
            <a:endParaRPr>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2017,</a:t>
            </a:r>
            <a:r>
              <a:rPr lang="en">
                <a:highlight>
                  <a:srgbClr val="FFFFFF"/>
                </a:highlight>
                <a:uFill>
                  <a:noFill/>
                </a:uFill>
                <a:latin typeface="Times New Roman"/>
                <a:ea typeface="Times New Roman"/>
                <a:cs typeface="Times New Roman"/>
                <a:sym typeface="Times New Roman"/>
                <a:hlinkClick r:id="rId6"/>
              </a:rPr>
              <a:t> $150 million worth of ETH</a:t>
            </a:r>
            <a:r>
              <a:rPr lang="en">
                <a:highlight>
                  <a:srgbClr val="FFFFFF"/>
                </a:highlight>
                <a:latin typeface="Times New Roman"/>
                <a:ea typeface="Times New Roman"/>
                <a:cs typeface="Times New Roman"/>
                <a:sym typeface="Times New Roman"/>
              </a:rPr>
              <a:t> was stolen from an organization named Parity technologies </a:t>
            </a:r>
            <a:endParaRPr>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2016, The </a:t>
            </a:r>
            <a:r>
              <a:rPr lang="en">
                <a:highlight>
                  <a:srgbClr val="FFFFFF"/>
                </a:highlight>
                <a:uFill>
                  <a:noFill/>
                </a:uFill>
                <a:latin typeface="Times New Roman"/>
                <a:ea typeface="Times New Roman"/>
                <a:cs typeface="Times New Roman"/>
                <a:sym typeface="Times New Roman"/>
                <a:hlinkClick r:id="rId7"/>
              </a:rPr>
              <a:t>DAO</a:t>
            </a:r>
            <a:r>
              <a:rPr lang="en">
                <a:highlight>
                  <a:srgbClr val="FFFFFF"/>
                </a:highlight>
                <a:latin typeface="Times New Roman"/>
                <a:ea typeface="Times New Roman"/>
                <a:cs typeface="Times New Roman"/>
                <a:sym typeface="Times New Roman"/>
              </a:rPr>
              <a:t> Attack and many more.</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latin typeface="Times New Roman"/>
                <a:ea typeface="Times New Roman"/>
                <a:cs typeface="Times New Roman"/>
                <a:sym typeface="Times New Roman"/>
              </a:rPr>
              <a:t>Motivation </a:t>
            </a:r>
            <a:endParaRPr sz="2500"/>
          </a:p>
        </p:txBody>
      </p:sp>
      <p:sp>
        <p:nvSpPr>
          <p:cNvPr id="87" name="Google Shape;87;p18"/>
          <p:cNvSpPr txBox="1"/>
          <p:nvPr>
            <p:ph idx="1" type="body"/>
          </p:nvPr>
        </p:nvSpPr>
        <p:spPr>
          <a:xfrm>
            <a:off x="311700" y="1135450"/>
            <a:ext cx="8520600" cy="34335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Smart contracts allow running contract code transparently for all parties, without the need for a centralized authority.</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Smart contracts cannot be changed after deployment and hence the code needs to be verified for potential vulnerabilities. </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However, smart contracts are far from being secure and attacks exploiting vulnerabilities that have led to losses valued in the millions.</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Literature survey</a:t>
            </a:r>
            <a:endParaRPr b="1">
              <a:latin typeface="Times New Roman"/>
              <a:ea typeface="Times New Roman"/>
              <a:cs typeface="Times New Roman"/>
              <a:sym typeface="Times New Roman"/>
            </a:endParaRPr>
          </a:p>
        </p:txBody>
      </p:sp>
      <p:sp>
        <p:nvSpPr>
          <p:cNvPr id="93" name="Google Shape;93;p19"/>
          <p:cNvSpPr txBox="1"/>
          <p:nvPr>
            <p:ph idx="1" type="body"/>
          </p:nvPr>
        </p:nvSpPr>
        <p:spPr>
          <a:xfrm>
            <a:off x="311700" y="1017725"/>
            <a:ext cx="8520600" cy="3931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L</a:t>
            </a:r>
            <a:r>
              <a:rPr lang="en">
                <a:latin typeface="Times New Roman"/>
                <a:ea typeface="Times New Roman"/>
                <a:cs typeface="Times New Roman"/>
                <a:sym typeface="Times New Roman"/>
              </a:rPr>
              <a:t>uu et al. [2] use their suggested formal verification tool, Oyente, to analyse Ethereum smart-contract vulnerabilities without describing defensive strategies.</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Dika [3] investigates smart contract security analysis tools and gives insights about their usefulness, accuracy, and consistency.</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Atzei et al. [4] address key flaws and attacks in the context of typical programming concerns, and give the most referenced taxonomy of Ethereum smart contract vulnerabilities in three layers: Solidity, EVM, and Blockchain.</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Proposed Objective</a:t>
            </a:r>
            <a:endParaRPr b="1">
              <a:latin typeface="Times New Roman"/>
              <a:ea typeface="Times New Roman"/>
              <a:cs typeface="Times New Roman"/>
              <a:sym typeface="Times New Roman"/>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 poorly coded smart contract can be hacked by someone sending certain instructions to it, so </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Devised Countermeasures by analysing the vulnerabilities.</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Tools Analysis is also done.</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50525" y="237750"/>
            <a:ext cx="8520600" cy="490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525">
                <a:solidFill>
                  <a:schemeClr val="dk1"/>
                </a:solidFill>
                <a:latin typeface="Times New Roman"/>
                <a:ea typeface="Times New Roman"/>
                <a:cs typeface="Times New Roman"/>
                <a:sym typeface="Times New Roman"/>
              </a:rPr>
              <a:t>Re-</a:t>
            </a:r>
            <a:r>
              <a:rPr b="1" lang="en" sz="2525">
                <a:solidFill>
                  <a:schemeClr val="dk1"/>
                </a:solidFill>
                <a:latin typeface="Times New Roman"/>
                <a:ea typeface="Times New Roman"/>
                <a:cs typeface="Times New Roman"/>
                <a:sym typeface="Times New Roman"/>
              </a:rPr>
              <a:t>entrancy</a:t>
            </a:r>
            <a:r>
              <a:rPr b="1" lang="en" sz="2525">
                <a:solidFill>
                  <a:schemeClr val="dk1"/>
                </a:solidFill>
                <a:latin typeface="Times New Roman"/>
                <a:ea typeface="Times New Roman"/>
                <a:cs typeface="Times New Roman"/>
                <a:sym typeface="Times New Roman"/>
              </a:rPr>
              <a:t> Vulnerability-</a:t>
            </a:r>
            <a:endParaRPr b="1" sz="2525">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latin typeface="Times New Roman"/>
                <a:ea typeface="Times New Roman"/>
                <a:cs typeface="Times New Roman"/>
                <a:sym typeface="Times New Roman"/>
              </a:rPr>
              <a:t>Source: https://cryptomarketpool.com/reentrancy-attack-in-a-solidity-smart-contract/</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1717725" y="710525"/>
            <a:ext cx="6036325" cy="331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