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2e94a2fd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2e94a2fd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e94a2fd10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2e94a2fd10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.This function receives the traces generated by the Symbolic Execution Engine and a boolean that when it is true it means that the module should find all vulnerabilities and not to stop when it finds one. As a return value, the function should return a list of Vulnerability instances.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e94a2fd10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e94a2fd10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2.The first argument is an instance of SSAInstruction and the second argument is an instance of State and can return a list of instances of type SSA BasicBlock.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2e94a2fd10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2e94a2fd1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pyevmasm-a Python package that provides a set of tools for working with the Ethereum Virtual Machine (EVM). It allows you to disassemble, assemble, and analyze EVM bytecode.</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cbor2-a Python implementation of the Concise Binary Object Representation (CBOR) data format. CBOR is a binary format for encoding data that is designed to be compact and efficient</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z3-solver-a Python package that provides an interface to the Z3 theorem prover. Z3 is an open-source theorem prover that is designed for automated reasoning about software and hardware systems.</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pycryptodome- Python package that provides cryptographic functions and algorithms. It is a fork of the PyCrypto package and provides improved performance and security.</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py-solc-x-a Python package that provides an interface to the Solidity compiler. It allows you to compile Solidity source code to EVM bytecode.</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solidity parser- Python package that provides a parser for Solidity source code. It allows you to generate an Abstract Syntax Tree (AST) of a Solidity program, which can be used for further analysis and transformation.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e94a2fd10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2e94a2fd10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e94a2fd10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e94a2fd10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e94a2fd10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e94a2fd10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e94a2fd10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e94a2fd10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e94a2fd10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2e94a2fd10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2e94a2fd10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2e94a2fd10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e94a2fd10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e94a2fd10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e94a2fd1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e94a2fd1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e94a2fd10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e94a2fd10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e94a2fd10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e94a2fd10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2e94a2fd1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2e94a2fd1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e94a2fd10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e94a2fd10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e94a2fd10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e94a2fd10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A trace is a possible execution route that comprises information such as the register, memory, storage, revalue, depth hit, constraints to follow this path, the context in which it is run, and if the transaction was reverted, interrupted, destroyed, or hit an invalid instruction. When it encounters a conditional JUMP.</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e94a2fd10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e94a2fd10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This module also consults SMT Solver Z3 to see whether or not certain restrictions are feasible.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e94a2fd10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e94a2fd10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e94a2fd1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e94a2fd1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3661250" y="366421"/>
            <a:ext cx="1941850" cy="1734550"/>
          </a:xfrm>
          <a:prstGeom prst="rect">
            <a:avLst/>
          </a:prstGeom>
          <a:noFill/>
          <a:ln>
            <a:noFill/>
          </a:ln>
        </p:spPr>
      </p:pic>
      <p:sp>
        <p:nvSpPr>
          <p:cNvPr id="55" name="Google Shape;55;p13"/>
          <p:cNvSpPr txBox="1"/>
          <p:nvPr/>
        </p:nvSpPr>
        <p:spPr>
          <a:xfrm>
            <a:off x="25050" y="2165675"/>
            <a:ext cx="9093900" cy="832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700">
                <a:latin typeface="Times New Roman"/>
                <a:ea typeface="Times New Roman"/>
                <a:cs typeface="Times New Roman"/>
                <a:sym typeface="Times New Roman"/>
              </a:rPr>
              <a:t>A Static Analysis Approach For Ethereum Smart Contracts</a:t>
            </a:r>
            <a:endParaRPr sz="2900">
              <a:latin typeface="Times New Roman"/>
              <a:ea typeface="Times New Roman"/>
              <a:cs typeface="Times New Roman"/>
              <a:sym typeface="Times New Roman"/>
            </a:endParaRPr>
          </a:p>
        </p:txBody>
      </p:sp>
      <p:sp>
        <p:nvSpPr>
          <p:cNvPr id="56" name="Google Shape;56;p13"/>
          <p:cNvSpPr txBox="1"/>
          <p:nvPr/>
        </p:nvSpPr>
        <p:spPr>
          <a:xfrm>
            <a:off x="311700" y="3202550"/>
            <a:ext cx="8782200" cy="19047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t/>
            </a:r>
            <a:endParaRPr sz="1800">
              <a:latin typeface="Times New Roman"/>
              <a:ea typeface="Times New Roman"/>
              <a:cs typeface="Times New Roman"/>
              <a:sym typeface="Times New Roman"/>
            </a:endParaRPr>
          </a:p>
          <a:p>
            <a:pPr indent="0" lvl="0" marL="0" rtl="0" algn="ctr">
              <a:lnSpc>
                <a:spcPct val="80000"/>
              </a:lnSpc>
              <a:spcBef>
                <a:spcPts val="0"/>
              </a:spcBef>
              <a:spcAft>
                <a:spcPts val="0"/>
              </a:spcAft>
              <a:buNone/>
            </a:pPr>
            <a:r>
              <a:t/>
            </a:r>
            <a:endParaRPr sz="1800">
              <a:latin typeface="Times New Roman"/>
              <a:ea typeface="Times New Roman"/>
              <a:cs typeface="Times New Roman"/>
              <a:sym typeface="Times New Roman"/>
            </a:endParaRPr>
          </a:p>
          <a:p>
            <a:pPr indent="0" lvl="0" marL="0" rtl="0" algn="ctr">
              <a:lnSpc>
                <a:spcPct val="80000"/>
              </a:lnSpc>
              <a:spcBef>
                <a:spcPts val="0"/>
              </a:spcBef>
              <a:spcAft>
                <a:spcPts val="0"/>
              </a:spcAft>
              <a:buNone/>
            </a:pPr>
            <a:r>
              <a:t/>
            </a:r>
            <a:endParaRPr sz="1800">
              <a:latin typeface="Times New Roman"/>
              <a:ea typeface="Times New Roman"/>
              <a:cs typeface="Times New Roman"/>
              <a:sym typeface="Times New Roman"/>
            </a:endParaRPr>
          </a:p>
          <a:p>
            <a:pPr indent="0" lvl="0" marL="0" rtl="0" algn="ctr">
              <a:lnSpc>
                <a:spcPct val="80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80000"/>
              </a:lnSpc>
              <a:spcBef>
                <a:spcPts val="0"/>
              </a:spcBef>
              <a:spcAft>
                <a:spcPts val="0"/>
              </a:spcAft>
              <a:buNone/>
            </a:pPr>
            <a:r>
              <a:rPr lang="en" sz="1800">
                <a:latin typeface="Times New Roman"/>
                <a:ea typeface="Times New Roman"/>
                <a:cs typeface="Times New Roman"/>
                <a:sym typeface="Times New Roman"/>
              </a:rPr>
              <a:t>Vaishnavi Deshmukh</a:t>
            </a:r>
            <a:r>
              <a:rPr lang="en" sz="1800">
                <a:solidFill>
                  <a:srgbClr val="000000"/>
                </a:solidFill>
                <a:latin typeface="Times New Roman"/>
                <a:ea typeface="Times New Roman"/>
                <a:cs typeface="Times New Roman"/>
                <a:sym typeface="Times New Roman"/>
              </a:rPr>
              <a:t> (2021110</a:t>
            </a:r>
            <a:r>
              <a:rPr lang="en" sz="1800">
                <a:latin typeface="Times New Roman"/>
                <a:ea typeface="Times New Roman"/>
                <a:cs typeface="Times New Roman"/>
                <a:sym typeface="Times New Roman"/>
              </a:rPr>
              <a:t>51</a:t>
            </a:r>
            <a:r>
              <a:rPr lang="en" sz="1800">
                <a:solidFill>
                  <a:srgbClr val="000000"/>
                </a:solidFill>
                <a:latin typeface="Times New Roman"/>
                <a:ea typeface="Times New Roman"/>
                <a:cs typeface="Times New Roman"/>
                <a:sym typeface="Times New Roman"/>
              </a:rPr>
              <a:t>)</a:t>
            </a:r>
            <a:r>
              <a:rPr lang="en" sz="1800">
                <a:solidFill>
                  <a:srgbClr val="000000"/>
                </a:solidFill>
              </a:rPr>
              <a:t>           </a:t>
            </a:r>
            <a:r>
              <a:rPr lang="en" sz="1800"/>
              <a:t>                  </a:t>
            </a:r>
            <a:r>
              <a:rPr lang="en" sz="1800">
                <a:solidFill>
                  <a:srgbClr val="000000"/>
                </a:solidFill>
                <a:latin typeface="Times New Roman"/>
                <a:ea typeface="Times New Roman"/>
                <a:cs typeface="Times New Roman"/>
                <a:sym typeface="Times New Roman"/>
              </a:rPr>
              <a:t> Research Guide: Dr. J</a:t>
            </a:r>
            <a:r>
              <a:rPr lang="en" sz="1800">
                <a:latin typeface="Times New Roman"/>
                <a:ea typeface="Times New Roman"/>
                <a:cs typeface="Times New Roman"/>
                <a:sym typeface="Times New Roman"/>
              </a:rPr>
              <a:t>ayPrakash TL</a:t>
            </a:r>
            <a:endParaRPr sz="1800">
              <a:solidFill>
                <a:srgbClr val="595959"/>
              </a:solidFill>
            </a:endParaRPr>
          </a:p>
          <a:p>
            <a:pPr indent="457200" lvl="0" marL="2743200" rtl="0" algn="l">
              <a:lnSpc>
                <a:spcPct val="80000"/>
              </a:lnSpc>
              <a:spcBef>
                <a:spcPts val="0"/>
              </a:spcBef>
              <a:spcAft>
                <a:spcPts val="0"/>
              </a:spcAft>
              <a:buNone/>
            </a:pPr>
            <a:r>
              <a:rPr lang="en" sz="18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idx="1" type="subTitle"/>
          </p:nvPr>
        </p:nvSpPr>
        <p:spPr>
          <a:xfrm>
            <a:off x="311700" y="533700"/>
            <a:ext cx="8520600" cy="433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b="1" lang="en" sz="1800">
                <a:solidFill>
                  <a:schemeClr val="dk1"/>
                </a:solidFill>
                <a:latin typeface="Times New Roman"/>
                <a:ea typeface="Times New Roman"/>
                <a:cs typeface="Times New Roman"/>
                <a:sym typeface="Times New Roman"/>
              </a:rPr>
              <a:t>Easy to add new modules-</a:t>
            </a:r>
            <a:endParaRPr b="1"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sz="1800">
                <a:solidFill>
                  <a:schemeClr val="dk1"/>
                </a:solidFill>
                <a:latin typeface="Times New Roman"/>
                <a:ea typeface="Times New Roman"/>
                <a:cs typeface="Times New Roman"/>
                <a:sym typeface="Times New Roman"/>
              </a:rPr>
              <a:t>1.To add an entry to the object inside the file init .py inside vuln finder folder, being the key the name of the module and the value the function to be called. This function needs to follow the signature as shown in Listing below.</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09" name="Google Shape;109;p22"/>
          <p:cNvPicPr preferRelativeResize="0"/>
          <p:nvPr/>
        </p:nvPicPr>
        <p:blipFill>
          <a:blip r:embed="rId3">
            <a:alphaModFix/>
          </a:blip>
          <a:stretch>
            <a:fillRect/>
          </a:stretch>
        </p:blipFill>
        <p:spPr>
          <a:xfrm>
            <a:off x="2752000" y="2621625"/>
            <a:ext cx="3204025" cy="835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idx="1" type="subTitle"/>
          </p:nvPr>
        </p:nvSpPr>
        <p:spPr>
          <a:xfrm>
            <a:off x="352450" y="503150"/>
            <a:ext cx="8520600" cy="4226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b="1" lang="en" sz="1800">
                <a:solidFill>
                  <a:schemeClr val="dk1"/>
                </a:solidFill>
                <a:latin typeface="Times New Roman"/>
                <a:ea typeface="Times New Roman"/>
                <a:cs typeface="Times New Roman"/>
                <a:sym typeface="Times New Roman"/>
              </a:rPr>
              <a:t>Easy to add new EVM instructions-</a:t>
            </a:r>
            <a:endParaRPr b="1"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sz="1800">
                <a:solidFill>
                  <a:schemeClr val="dk1"/>
                </a:solidFill>
                <a:latin typeface="Times New Roman"/>
                <a:ea typeface="Times New Roman"/>
                <a:cs typeface="Times New Roman"/>
                <a:sym typeface="Times New Roman"/>
              </a:rPr>
              <a:t>To add new EVM instructions the object to add the function responsible to symbolically execute is in file init .py at sym exec/instruction folder. The function signature can be seen in Listing below.</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15" name="Google Shape;115;p23"/>
          <p:cNvPicPr preferRelativeResize="0"/>
          <p:nvPr/>
        </p:nvPicPr>
        <p:blipFill>
          <a:blip r:embed="rId3">
            <a:alphaModFix/>
          </a:blip>
          <a:stretch>
            <a:fillRect/>
          </a:stretch>
        </p:blipFill>
        <p:spPr>
          <a:xfrm>
            <a:off x="2578875" y="2571750"/>
            <a:ext cx="3371300" cy="70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ctrTitle"/>
          </p:nvPr>
        </p:nvSpPr>
        <p:spPr>
          <a:xfrm>
            <a:off x="270950" y="123300"/>
            <a:ext cx="8520600" cy="67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latin typeface="Times New Roman"/>
                <a:ea typeface="Times New Roman"/>
                <a:cs typeface="Times New Roman"/>
                <a:sym typeface="Times New Roman"/>
              </a:rPr>
              <a:t>System Requirements</a:t>
            </a:r>
            <a:endParaRPr b="1" sz="3600">
              <a:latin typeface="Times New Roman"/>
              <a:ea typeface="Times New Roman"/>
              <a:cs typeface="Times New Roman"/>
              <a:sym typeface="Times New Roman"/>
            </a:endParaRPr>
          </a:p>
        </p:txBody>
      </p:sp>
      <p:sp>
        <p:nvSpPr>
          <p:cNvPr id="121" name="Google Shape;121;p24"/>
          <p:cNvSpPr txBox="1"/>
          <p:nvPr>
            <p:ph idx="1" type="subTitle"/>
          </p:nvPr>
        </p:nvSpPr>
        <p:spPr>
          <a:xfrm>
            <a:off x="311700" y="1144900"/>
            <a:ext cx="8520600" cy="441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Python3 is used for Implementation and the following modules-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pyevmasm</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cbor2</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z3-solver</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pycryptodome</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py-solc-x</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solidity parser</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ctrTitle"/>
          </p:nvPr>
        </p:nvSpPr>
        <p:spPr>
          <a:xfrm>
            <a:off x="311700" y="164000"/>
            <a:ext cx="8520600" cy="62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latin typeface="Times New Roman"/>
                <a:ea typeface="Times New Roman"/>
                <a:cs typeface="Times New Roman"/>
                <a:sym typeface="Times New Roman"/>
              </a:rPr>
              <a:t>Dataset Statistics</a:t>
            </a:r>
            <a:endParaRPr b="1" sz="3600">
              <a:latin typeface="Times New Roman"/>
              <a:ea typeface="Times New Roman"/>
              <a:cs typeface="Times New Roman"/>
              <a:sym typeface="Times New Roman"/>
            </a:endParaRPr>
          </a:p>
        </p:txBody>
      </p:sp>
      <p:sp>
        <p:nvSpPr>
          <p:cNvPr id="127" name="Google Shape;127;p25"/>
          <p:cNvSpPr txBox="1"/>
          <p:nvPr>
            <p:ph idx="1" type="subTitle"/>
          </p:nvPr>
        </p:nvSpPr>
        <p:spPr>
          <a:xfrm>
            <a:off x="311700" y="890175"/>
            <a:ext cx="8520600" cy="3980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 Analysis with SmartBugs sb_curated[7]dataset as the vulnerabilities were manually annotated. </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According to the sb curated dataset [7] contains 69 contracts and 115 tagged vulnerabilities, However while manually going through the contracts, found that 124 vulnerabilities in total are detected(this number may arise).</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we considered 124 vulnerabilities for the estimation of tools.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idx="1" type="subTitle"/>
          </p:nvPr>
        </p:nvSpPr>
        <p:spPr>
          <a:xfrm>
            <a:off x="311700" y="645750"/>
            <a:ext cx="8520600" cy="419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Categories of vulnerabilities available in the dataset sb_curated. For each category, the number of contracts available within that category, and the count of vulnerabilities found.</a:t>
            </a:r>
            <a:endParaRPr sz="1800">
              <a:solidFill>
                <a:schemeClr val="dk1"/>
              </a:solidFill>
              <a:latin typeface="Times New Roman"/>
              <a:ea typeface="Times New Roman"/>
              <a:cs typeface="Times New Roman"/>
              <a:sym typeface="Times New Roman"/>
            </a:endParaRPr>
          </a:p>
        </p:txBody>
      </p:sp>
      <p:pic>
        <p:nvPicPr>
          <p:cNvPr id="133" name="Google Shape;133;p26"/>
          <p:cNvPicPr preferRelativeResize="0"/>
          <p:nvPr/>
        </p:nvPicPr>
        <p:blipFill>
          <a:blip r:embed="rId3">
            <a:alphaModFix/>
          </a:blip>
          <a:stretch>
            <a:fillRect/>
          </a:stretch>
        </p:blipFill>
        <p:spPr>
          <a:xfrm>
            <a:off x="1916850" y="2041100"/>
            <a:ext cx="4837950" cy="2332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ctrTitle"/>
          </p:nvPr>
        </p:nvSpPr>
        <p:spPr>
          <a:xfrm>
            <a:off x="311700" y="245500"/>
            <a:ext cx="8520600" cy="63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latin typeface="Times New Roman"/>
                <a:ea typeface="Times New Roman"/>
                <a:cs typeface="Times New Roman"/>
                <a:sym typeface="Times New Roman"/>
              </a:rPr>
              <a:t>Methodology</a:t>
            </a:r>
            <a:endParaRPr b="1" sz="3600">
              <a:latin typeface="Times New Roman"/>
              <a:ea typeface="Times New Roman"/>
              <a:cs typeface="Times New Roman"/>
              <a:sym typeface="Times New Roman"/>
            </a:endParaRPr>
          </a:p>
        </p:txBody>
      </p:sp>
      <p:sp>
        <p:nvSpPr>
          <p:cNvPr id="139" name="Google Shape;139;p27"/>
          <p:cNvSpPr txBox="1"/>
          <p:nvPr>
            <p:ph idx="1" type="subTitle"/>
          </p:nvPr>
        </p:nvSpPr>
        <p:spPr>
          <a:xfrm>
            <a:off x="311700" y="1216100"/>
            <a:ext cx="8520600" cy="361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Execution of 9 tools along with our approach with the sb_curated dataset.</a:t>
            </a:r>
            <a:endParaRPr sz="18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Extraction of vulnerabilities that were detected by the tools into a JSON file. </a:t>
            </a:r>
            <a:endParaRPr sz="18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We mapped the detected vulnerabilities to a category of vulnerabilities.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ctrTitle"/>
          </p:nvPr>
        </p:nvSpPr>
        <p:spPr>
          <a:xfrm>
            <a:off x="311700" y="316800"/>
            <a:ext cx="8520600" cy="6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latin typeface="Times New Roman"/>
                <a:ea typeface="Times New Roman"/>
                <a:cs typeface="Times New Roman"/>
                <a:sym typeface="Times New Roman"/>
              </a:rPr>
              <a:t>Results</a:t>
            </a:r>
            <a:endParaRPr b="1" sz="3600">
              <a:latin typeface="Times New Roman"/>
              <a:ea typeface="Times New Roman"/>
              <a:cs typeface="Times New Roman"/>
              <a:sym typeface="Times New Roman"/>
            </a:endParaRPr>
          </a:p>
        </p:txBody>
      </p:sp>
      <p:sp>
        <p:nvSpPr>
          <p:cNvPr id="145" name="Google Shape;145;p28"/>
          <p:cNvSpPr txBox="1"/>
          <p:nvPr>
            <p:ph idx="1" type="subTitle"/>
          </p:nvPr>
        </p:nvSpPr>
        <p:spPr>
          <a:xfrm>
            <a:off x="311700" y="1226300"/>
            <a:ext cx="8520600" cy="361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b="1" lang="en" sz="1800">
                <a:solidFill>
                  <a:schemeClr val="dk1"/>
                </a:solidFill>
                <a:latin typeface="Times New Roman"/>
                <a:ea typeface="Times New Roman"/>
                <a:cs typeface="Times New Roman"/>
                <a:sym typeface="Times New Roman"/>
              </a:rPr>
              <a:t>True positive rate</a:t>
            </a:r>
            <a:r>
              <a:rPr lang="en" sz="1800">
                <a:solidFill>
                  <a:schemeClr val="dk1"/>
                </a:solidFill>
                <a:latin typeface="Times New Roman"/>
                <a:ea typeface="Times New Roman"/>
                <a:cs typeface="Times New Roman"/>
                <a:sym typeface="Times New Roman"/>
              </a:rPr>
              <a:t>- when a tool indicates the correct vulnerability category and the line number where the vulnerability occurs in the source code.</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We analysed the tool with two criterions-</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sz="1800">
                <a:solidFill>
                  <a:schemeClr val="dk1"/>
                </a:solidFill>
                <a:latin typeface="Times New Roman"/>
                <a:ea typeface="Times New Roman"/>
                <a:cs typeface="Times New Roman"/>
                <a:sym typeface="Times New Roman"/>
              </a:rPr>
              <a:t>1.</a:t>
            </a:r>
            <a:r>
              <a:rPr b="1" lang="en" sz="1800">
                <a:solidFill>
                  <a:schemeClr val="dk1"/>
                </a:solidFill>
                <a:latin typeface="Times New Roman"/>
                <a:ea typeface="Times New Roman"/>
                <a:cs typeface="Times New Roman"/>
                <a:sym typeface="Times New Roman"/>
              </a:rPr>
              <a:t>Tools must indicate the correct vulnerability category and line number in the source code</a:t>
            </a:r>
            <a:r>
              <a:rPr lang="en" sz="1800">
                <a:solidFill>
                  <a:schemeClr val="dk1"/>
                </a:solidFill>
                <a:latin typeface="Times New Roman"/>
                <a:ea typeface="Times New Roman"/>
                <a:cs typeface="Times New Roman"/>
                <a:sym typeface="Times New Roman"/>
              </a:rPr>
              <a:t>(here the execution time was set to 30 minutes for each tool).</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sz="1800">
                <a:solidFill>
                  <a:schemeClr val="dk1"/>
                </a:solidFill>
                <a:latin typeface="Times New Roman"/>
                <a:ea typeface="Times New Roman"/>
                <a:cs typeface="Times New Roman"/>
                <a:sym typeface="Times New Roman"/>
              </a:rPr>
              <a:t>2.</a:t>
            </a:r>
            <a:r>
              <a:rPr b="1" lang="en" sz="1800">
                <a:solidFill>
                  <a:schemeClr val="dk1"/>
                </a:solidFill>
                <a:latin typeface="Times New Roman"/>
                <a:ea typeface="Times New Roman"/>
                <a:cs typeface="Times New Roman"/>
                <a:sym typeface="Times New Roman"/>
              </a:rPr>
              <a:t>Tools must indicate the correct vulnerability category and line number in the source code with no time limit</a:t>
            </a:r>
            <a:r>
              <a:rPr lang="en" sz="1800">
                <a:solidFill>
                  <a:schemeClr val="dk1"/>
                </a:solidFill>
                <a:latin typeface="Times New Roman"/>
                <a:ea typeface="Times New Roman"/>
                <a:cs typeface="Times New Roman"/>
                <a:sym typeface="Times New Roman"/>
              </a:rPr>
              <a:t>(till complete execution).</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9"/>
          <p:cNvPicPr preferRelativeResize="0"/>
          <p:nvPr/>
        </p:nvPicPr>
        <p:blipFill>
          <a:blip r:embed="rId3">
            <a:alphaModFix/>
          </a:blip>
          <a:stretch>
            <a:fillRect/>
          </a:stretch>
        </p:blipFill>
        <p:spPr>
          <a:xfrm>
            <a:off x="653875" y="997775"/>
            <a:ext cx="7924051" cy="3110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30"/>
          <p:cNvPicPr preferRelativeResize="0"/>
          <p:nvPr/>
        </p:nvPicPr>
        <p:blipFill rotWithShape="1">
          <a:blip r:embed="rId3">
            <a:alphaModFix/>
          </a:blip>
          <a:srcRect b="0" l="0" r="0" t="0"/>
          <a:stretch/>
        </p:blipFill>
        <p:spPr>
          <a:xfrm>
            <a:off x="531675" y="1073525"/>
            <a:ext cx="7954601" cy="3157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1"/>
          <p:cNvSpPr txBox="1"/>
          <p:nvPr>
            <p:ph idx="1" type="subTitle"/>
          </p:nvPr>
        </p:nvSpPr>
        <p:spPr>
          <a:xfrm>
            <a:off x="311700" y="340175"/>
            <a:ext cx="8520600" cy="480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b="1" lang="en" sz="1800">
                <a:solidFill>
                  <a:schemeClr val="dk1"/>
                </a:solidFill>
                <a:latin typeface="Times New Roman"/>
                <a:ea typeface="Times New Roman"/>
                <a:cs typeface="Times New Roman"/>
                <a:sym typeface="Times New Roman"/>
              </a:rPr>
              <a:t>Performance</a:t>
            </a:r>
            <a:r>
              <a:rPr lang="en" sz="1800">
                <a:solidFill>
                  <a:schemeClr val="dk1"/>
                </a:solidFill>
                <a:latin typeface="Times New Roman"/>
                <a:ea typeface="Times New Roman"/>
                <a:cs typeface="Times New Roman"/>
                <a:sym typeface="Times New Roman"/>
              </a:rPr>
              <a:t>- The performance of the tools is a point to be into account because if a tool lingers a lot to analyze a contract the user will be unsatisfied.</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Considered following observations while calculating-</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sz="1800">
                <a:solidFill>
                  <a:schemeClr val="dk1"/>
                </a:solidFill>
                <a:latin typeface="Times New Roman"/>
                <a:ea typeface="Times New Roman"/>
                <a:cs typeface="Times New Roman"/>
                <a:sym typeface="Times New Roman"/>
              </a:rPr>
              <a:t>1. </a:t>
            </a:r>
            <a:r>
              <a:rPr b="1" lang="en" sz="1800">
                <a:solidFill>
                  <a:schemeClr val="dk1"/>
                </a:solidFill>
                <a:latin typeface="Times New Roman"/>
                <a:ea typeface="Times New Roman"/>
                <a:cs typeface="Times New Roman"/>
                <a:sym typeface="Times New Roman"/>
              </a:rPr>
              <a:t>Average execution </a:t>
            </a:r>
            <a:r>
              <a:rPr lang="en" sz="1800">
                <a:solidFill>
                  <a:schemeClr val="dk1"/>
                </a:solidFill>
                <a:latin typeface="Times New Roman"/>
                <a:ea typeface="Times New Roman"/>
                <a:cs typeface="Times New Roman"/>
                <a:sym typeface="Times New Roman"/>
              </a:rPr>
              <a:t>is</a:t>
            </a:r>
            <a:r>
              <a:rPr b="1" lang="en" sz="1800">
                <a:solidFill>
                  <a:schemeClr val="dk1"/>
                </a:solidFill>
                <a:latin typeface="Times New Roman"/>
                <a:ea typeface="Times New Roman"/>
                <a:cs typeface="Times New Roman"/>
                <a:sym typeface="Times New Roman"/>
              </a:rPr>
              <a:t> </a:t>
            </a:r>
            <a:r>
              <a:rPr lang="en" sz="1800">
                <a:solidFill>
                  <a:schemeClr val="dk1"/>
                </a:solidFill>
                <a:latin typeface="Times New Roman"/>
                <a:ea typeface="Times New Roman"/>
                <a:cs typeface="Times New Roman"/>
                <a:sym typeface="Times New Roman"/>
              </a:rPr>
              <a:t>time per contract. It considers the execution of the tool on a contract, including compilation, analysis, and parsing of the results average. The average execution time does not reflect the complete picture of the performance of a tool.</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sz="1800">
                <a:solidFill>
                  <a:schemeClr val="dk1"/>
                </a:solidFill>
                <a:latin typeface="Times New Roman"/>
                <a:ea typeface="Times New Roman"/>
                <a:cs typeface="Times New Roman"/>
                <a:sym typeface="Times New Roman"/>
              </a:rPr>
              <a:t>2.</a:t>
            </a:r>
            <a:r>
              <a:rPr b="1" lang="en" sz="1800">
                <a:solidFill>
                  <a:schemeClr val="dk1"/>
                </a:solidFill>
                <a:latin typeface="Times New Roman"/>
                <a:ea typeface="Times New Roman"/>
                <a:cs typeface="Times New Roman"/>
                <a:sym typeface="Times New Roman"/>
              </a:rPr>
              <a:t>T</a:t>
            </a:r>
            <a:r>
              <a:rPr b="1" lang="en" sz="1800">
                <a:solidFill>
                  <a:schemeClr val="dk1"/>
                </a:solidFill>
                <a:latin typeface="Times New Roman"/>
                <a:ea typeface="Times New Roman"/>
                <a:cs typeface="Times New Roman"/>
                <a:sym typeface="Times New Roman"/>
              </a:rPr>
              <a:t>otal execution time</a:t>
            </a:r>
            <a:r>
              <a:rPr lang="en" sz="1800">
                <a:solidFill>
                  <a:schemeClr val="dk1"/>
                </a:solidFill>
                <a:latin typeface="Times New Roman"/>
                <a:ea typeface="Times New Roman"/>
                <a:cs typeface="Times New Roman"/>
                <a:sym typeface="Times New Roman"/>
              </a:rPr>
              <a:t> used by each tool.</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p:txBody>
      </p:sp>
      <p:pic>
        <p:nvPicPr>
          <p:cNvPr id="161" name="Google Shape;161;p31"/>
          <p:cNvPicPr preferRelativeResize="0"/>
          <p:nvPr/>
        </p:nvPicPr>
        <p:blipFill>
          <a:blip r:embed="rId3">
            <a:alphaModFix/>
          </a:blip>
          <a:stretch>
            <a:fillRect/>
          </a:stretch>
        </p:blipFill>
        <p:spPr>
          <a:xfrm>
            <a:off x="2213975" y="3039250"/>
            <a:ext cx="4306575" cy="189359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Times New Roman"/>
                <a:ea typeface="Times New Roman"/>
                <a:cs typeface="Times New Roman"/>
                <a:sym typeface="Times New Roman"/>
              </a:rPr>
              <a:t>Overview</a:t>
            </a:r>
            <a:endParaRPr b="1" sz="3600">
              <a:latin typeface="Times New Roman"/>
              <a:ea typeface="Times New Roman"/>
              <a:cs typeface="Times New Roman"/>
              <a:sym typeface="Times New Roman"/>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Architecture</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System Requirements</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Dataset statistics</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Methodology</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Conclusion and Future work</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References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ph type="ctrTitle"/>
          </p:nvPr>
        </p:nvSpPr>
        <p:spPr>
          <a:xfrm>
            <a:off x="311700" y="296425"/>
            <a:ext cx="8520600" cy="65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latin typeface="Times New Roman"/>
                <a:ea typeface="Times New Roman"/>
                <a:cs typeface="Times New Roman"/>
                <a:sym typeface="Times New Roman"/>
              </a:rPr>
              <a:t>Conclusion and Future work</a:t>
            </a:r>
            <a:endParaRPr b="1" sz="3600">
              <a:latin typeface="Times New Roman"/>
              <a:ea typeface="Times New Roman"/>
              <a:cs typeface="Times New Roman"/>
              <a:sym typeface="Times New Roman"/>
            </a:endParaRPr>
          </a:p>
        </p:txBody>
      </p:sp>
      <p:sp>
        <p:nvSpPr>
          <p:cNvPr id="167" name="Google Shape;167;p32"/>
          <p:cNvSpPr txBox="1"/>
          <p:nvPr>
            <p:ph idx="1" type="subTitle"/>
          </p:nvPr>
        </p:nvSpPr>
        <p:spPr>
          <a:xfrm>
            <a:off x="311700" y="1022600"/>
            <a:ext cx="8520600" cy="3778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Our approach is able to detect on an average 48% of vulnerabilities.</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 If our approach with Mythril is chosen and it yields 51% in this choice.</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For future work, improving the symbolic execution engine can be done.</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Add the possibility to use different strategies in path exploration, improve the arithmetic module, add more modules to detect more vulnerability categories, add newer EVM instructions when they emerge, and eliminate the limitations of Rattle.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3"/>
          <p:cNvSpPr txBox="1"/>
          <p:nvPr>
            <p:ph type="ctrTitle"/>
          </p:nvPr>
        </p:nvSpPr>
        <p:spPr>
          <a:xfrm>
            <a:off x="270950" y="316800"/>
            <a:ext cx="8520600" cy="59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References</a:t>
            </a:r>
            <a:endParaRPr sz="3600">
              <a:latin typeface="Times New Roman"/>
              <a:ea typeface="Times New Roman"/>
              <a:cs typeface="Times New Roman"/>
              <a:sym typeface="Times New Roman"/>
            </a:endParaRPr>
          </a:p>
        </p:txBody>
      </p:sp>
      <p:sp>
        <p:nvSpPr>
          <p:cNvPr id="173" name="Google Shape;173;p33"/>
          <p:cNvSpPr txBox="1"/>
          <p:nvPr>
            <p:ph idx="1" type="subTitle"/>
          </p:nvPr>
        </p:nvSpPr>
        <p:spPr>
          <a:xfrm>
            <a:off x="311700" y="1063325"/>
            <a:ext cx="8520600" cy="366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[1] Praitheeshan, P., Pan, L., Yu, J., Liu, J., Doss, R. (2019). Security Analysis Methods on Ethereum Smart Contract Vulnerabilities: A Survey. arXiv. https://doi.org/10.48550/arXiv.1908.08605 </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[2] Phil Daian. 2016. Analysis of the DAO exploit. http://hackingdistributed.com/ 2016/06/18/analysis-of-the-dao-exploit</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[3] R. Stortz. Rattle - an ethereum evm binary analysis framework. In reCON Montreal Conference, https: //www.trailofbits.com/presentations/rattle/, 2018. (Accessed on 17/09/2020). </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[4] S. Nakamoto. Bitcoin: A peer-to-peer electronic cash system. https://bitcoin.org/bitcoin.pdf, 2008. (Accessed on 15/09/2020) </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[5] G. Wood, “Ethereum: A secure decentralised generalised transaction ledger,” Ethereum project yellow paper, vol. 151, pp. 1–32, 2014. </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[6] D. P´erez and B. Livshits. Smart contract vulnerabilities: Does anyone care? CoRR, abs/1902.06710, 02 2019. </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[7] J. F. Ferreira, P. Cruz, T. Durieux, and R. Abreu. Smartbugs: A framework to analyze solidity smart contracts. CoRR, abs/2007.04771, 2020</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72425"/>
            <a:ext cx="8520600" cy="762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3600">
                <a:latin typeface="Times New Roman"/>
                <a:ea typeface="Times New Roman"/>
                <a:cs typeface="Times New Roman"/>
                <a:sym typeface="Times New Roman"/>
              </a:rPr>
              <a:t>Introduction</a:t>
            </a:r>
            <a:endParaRPr sz="2900">
              <a:latin typeface="Times New Roman"/>
              <a:ea typeface="Times New Roman"/>
              <a:cs typeface="Times New Roman"/>
              <a:sym typeface="Times New Roman"/>
            </a:endParaRPr>
          </a:p>
        </p:txBody>
      </p:sp>
      <p:sp>
        <p:nvSpPr>
          <p:cNvPr id="68" name="Google Shape;68;p15"/>
          <p:cNvSpPr txBox="1"/>
          <p:nvPr>
            <p:ph idx="1" type="body"/>
          </p:nvPr>
        </p:nvSpPr>
        <p:spPr>
          <a:xfrm>
            <a:off x="311700" y="1035250"/>
            <a:ext cx="8520600" cy="4061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Our approach for reducing future attacks, we have come up with a modular static analysis approach that uses symbolic execution to detect traces leading to vulnerabilities. </a:t>
            </a:r>
            <a:endParaRPr>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highlight>
                  <a:srgbClr val="FFFFFF"/>
                </a:highlight>
                <a:latin typeface="Times New Roman"/>
                <a:ea typeface="Times New Roman"/>
                <a:cs typeface="Times New Roman"/>
                <a:sym typeface="Times New Roman"/>
              </a:rPr>
              <a:t>Interaction can be done through the command line interface(CLI). It supports five modules that are identified as </a:t>
            </a:r>
            <a:r>
              <a:rPr lang="en">
                <a:solidFill>
                  <a:schemeClr val="dk1"/>
                </a:solidFill>
                <a:highlight>
                  <a:srgbClr val="FFFFFF"/>
                </a:highlight>
                <a:latin typeface="Times New Roman"/>
                <a:ea typeface="Times New Roman"/>
                <a:cs typeface="Times New Roman"/>
                <a:sym typeface="Times New Roman"/>
              </a:rPr>
              <a:t>DASP 10</a:t>
            </a:r>
            <a:r>
              <a:rPr lang="en">
                <a:solidFill>
                  <a:schemeClr val="dk1"/>
                </a:solidFill>
                <a:highlight>
                  <a:srgbClr val="FFFFFF"/>
                </a:highlight>
                <a:latin typeface="Times New Roman"/>
                <a:ea typeface="Times New Roman"/>
                <a:cs typeface="Times New Roman"/>
                <a:sym typeface="Times New Roman"/>
              </a:rPr>
              <a:t> vulnerabilities-</a:t>
            </a:r>
            <a:endParaRPr>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lang="en">
                <a:solidFill>
                  <a:schemeClr val="dk1"/>
                </a:solidFill>
                <a:highlight>
                  <a:srgbClr val="FFFFFF"/>
                </a:highlight>
                <a:latin typeface="Times New Roman"/>
                <a:ea typeface="Times New Roman"/>
                <a:cs typeface="Times New Roman"/>
                <a:sym typeface="Times New Roman"/>
              </a:rPr>
              <a:t>Reentrancy</a:t>
            </a:r>
            <a:endParaRPr>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lang="en">
                <a:solidFill>
                  <a:schemeClr val="dk1"/>
                </a:solidFill>
                <a:highlight>
                  <a:srgbClr val="FFFFFF"/>
                </a:highlight>
                <a:latin typeface="Times New Roman"/>
                <a:ea typeface="Times New Roman"/>
                <a:cs typeface="Times New Roman"/>
                <a:sym typeface="Times New Roman"/>
              </a:rPr>
              <a:t>Arithmetic</a:t>
            </a:r>
            <a:endParaRPr>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lang="en">
                <a:solidFill>
                  <a:schemeClr val="dk1"/>
                </a:solidFill>
                <a:highlight>
                  <a:srgbClr val="FFFFFF"/>
                </a:highlight>
                <a:latin typeface="Times New Roman"/>
                <a:ea typeface="Times New Roman"/>
                <a:cs typeface="Times New Roman"/>
                <a:sym typeface="Times New Roman"/>
              </a:rPr>
              <a:t>Unchecked low level calls</a:t>
            </a:r>
            <a:endParaRPr>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lang="en">
                <a:solidFill>
                  <a:schemeClr val="dk1"/>
                </a:solidFill>
                <a:highlight>
                  <a:srgbClr val="FFFFFF"/>
                </a:highlight>
                <a:latin typeface="Times New Roman"/>
                <a:ea typeface="Times New Roman"/>
                <a:cs typeface="Times New Roman"/>
                <a:sym typeface="Times New Roman"/>
              </a:rPr>
              <a:t>Front running</a:t>
            </a:r>
            <a:endParaRPr>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lang="en">
                <a:solidFill>
                  <a:schemeClr val="dk1"/>
                </a:solidFill>
                <a:highlight>
                  <a:srgbClr val="FFFFFF"/>
                </a:highlight>
                <a:latin typeface="Times New Roman"/>
                <a:ea typeface="Times New Roman"/>
                <a:cs typeface="Times New Roman"/>
                <a:sym typeface="Times New Roman"/>
              </a:rPr>
              <a:t>Time manipulation</a:t>
            </a:r>
            <a:endParaRPr>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a:off x="311700" y="309625"/>
            <a:ext cx="8520600" cy="67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3600">
                <a:latin typeface="Times New Roman"/>
                <a:ea typeface="Times New Roman"/>
                <a:cs typeface="Times New Roman"/>
                <a:sym typeface="Times New Roman"/>
              </a:rPr>
              <a:t>Architecture</a:t>
            </a:r>
            <a:endParaRPr b="1" sz="3600">
              <a:latin typeface="Times New Roman"/>
              <a:ea typeface="Times New Roman"/>
              <a:cs typeface="Times New Roman"/>
              <a:sym typeface="Times New Roman"/>
            </a:endParaRPr>
          </a:p>
        </p:txBody>
      </p:sp>
      <p:pic>
        <p:nvPicPr>
          <p:cNvPr id="74" name="Google Shape;74;p16"/>
          <p:cNvPicPr preferRelativeResize="0"/>
          <p:nvPr/>
        </p:nvPicPr>
        <p:blipFill>
          <a:blip r:embed="rId3">
            <a:alphaModFix/>
          </a:blip>
          <a:stretch>
            <a:fillRect/>
          </a:stretch>
        </p:blipFill>
        <p:spPr>
          <a:xfrm>
            <a:off x="1175188" y="1280825"/>
            <a:ext cx="6581775" cy="2867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subTitle"/>
          </p:nvPr>
        </p:nvSpPr>
        <p:spPr>
          <a:xfrm>
            <a:off x="311700" y="391125"/>
            <a:ext cx="8520600" cy="44673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Font typeface="Times New Roman"/>
              <a:buChar char="●"/>
            </a:pPr>
            <a:r>
              <a:rPr b="1" lang="en" sz="1800">
                <a:solidFill>
                  <a:schemeClr val="dk1"/>
                </a:solidFill>
                <a:latin typeface="Times New Roman"/>
                <a:ea typeface="Times New Roman"/>
                <a:cs typeface="Times New Roman"/>
                <a:sym typeface="Times New Roman"/>
              </a:rPr>
              <a:t>If byte code is provided then</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rPr lang="en" sz="1800">
                <a:solidFill>
                  <a:schemeClr val="dk1"/>
                </a:solidFill>
                <a:latin typeface="Times New Roman"/>
                <a:ea typeface="Times New Roman"/>
                <a:cs typeface="Times New Roman"/>
                <a:sym typeface="Times New Roman"/>
              </a:rPr>
              <a:t>1.The bytecode will be delivered to the Rattle module.</a:t>
            </a:r>
            <a:endParaRPr sz="18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rPr lang="en" sz="1800">
                <a:solidFill>
                  <a:schemeClr val="dk1"/>
                </a:solidFill>
                <a:latin typeface="Times New Roman"/>
                <a:ea typeface="Times New Roman"/>
                <a:cs typeface="Times New Roman"/>
                <a:sym typeface="Times New Roman"/>
              </a:rPr>
              <a:t>2. In the Rattle module it will elevate the bytecode to an intermediate representation (IR) and instructions will be converted to Single Static Assignment (SSA)form.</a:t>
            </a:r>
            <a:endParaRPr sz="18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rPr lang="en" sz="1800">
                <a:solidFill>
                  <a:schemeClr val="dk1"/>
                </a:solidFill>
                <a:latin typeface="Times New Roman"/>
                <a:ea typeface="Times New Roman"/>
                <a:cs typeface="Times New Roman"/>
                <a:sym typeface="Times New Roman"/>
              </a:rPr>
              <a:t>3.The CFG will be constructed by the following command.</a:t>
            </a:r>
            <a:endParaRPr sz="18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pic>
        <p:nvPicPr>
          <p:cNvPr id="80" name="Google Shape;80;p17"/>
          <p:cNvPicPr preferRelativeResize="0"/>
          <p:nvPr/>
        </p:nvPicPr>
        <p:blipFill>
          <a:blip r:embed="rId3">
            <a:alphaModFix/>
          </a:blip>
          <a:stretch>
            <a:fillRect/>
          </a:stretch>
        </p:blipFill>
        <p:spPr>
          <a:xfrm>
            <a:off x="2334425" y="3202582"/>
            <a:ext cx="4135175" cy="86299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subTitle"/>
          </p:nvPr>
        </p:nvSpPr>
        <p:spPr>
          <a:xfrm>
            <a:off x="311700" y="279075"/>
            <a:ext cx="8520600" cy="47157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sz="1800">
                <a:solidFill>
                  <a:schemeClr val="dk1"/>
                </a:solidFill>
                <a:latin typeface="Times New Roman"/>
                <a:ea typeface="Times New Roman"/>
                <a:cs typeface="Times New Roman"/>
                <a:sym typeface="Times New Roman"/>
              </a:rPr>
              <a:t>4. Function arguments, memory locations, and storage locations are recovered. this artifact will be passed to the next module which is Symbolic Execution Engine.</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sz="1800">
                <a:solidFill>
                  <a:schemeClr val="dk1"/>
                </a:solidFill>
                <a:latin typeface="Times New Roman"/>
                <a:ea typeface="Times New Roman"/>
                <a:cs typeface="Times New Roman"/>
                <a:sym typeface="Times New Roman"/>
              </a:rPr>
              <a:t>5. The Symbolic Execution Engine is in charge of iterating across CFG and generating traces. </a:t>
            </a:r>
            <a:endParaRPr sz="1800">
              <a:solidFill>
                <a:schemeClr val="dk1"/>
              </a:solidFill>
              <a:latin typeface="Times New Roman"/>
              <a:ea typeface="Times New Roman"/>
              <a:cs typeface="Times New Roman"/>
              <a:sym typeface="Times New Roman"/>
            </a:endParaRPr>
          </a:p>
        </p:txBody>
      </p:sp>
      <p:pic>
        <p:nvPicPr>
          <p:cNvPr id="86" name="Google Shape;86;p18"/>
          <p:cNvPicPr preferRelativeResize="0"/>
          <p:nvPr/>
        </p:nvPicPr>
        <p:blipFill>
          <a:blip r:embed="rId3">
            <a:alphaModFix/>
          </a:blip>
          <a:stretch>
            <a:fillRect/>
          </a:stretch>
        </p:blipFill>
        <p:spPr>
          <a:xfrm>
            <a:off x="2654300" y="2175925"/>
            <a:ext cx="3835375" cy="2564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 type="subTitle"/>
          </p:nvPr>
        </p:nvSpPr>
        <p:spPr>
          <a:xfrm>
            <a:off x="311700" y="849450"/>
            <a:ext cx="8520600" cy="4400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800">
                <a:solidFill>
                  <a:schemeClr val="dk1"/>
                </a:solidFill>
                <a:latin typeface="Times New Roman"/>
                <a:ea typeface="Times New Roman"/>
                <a:cs typeface="Times New Roman"/>
                <a:sym typeface="Times New Roman"/>
              </a:rPr>
              <a:t>6.SMT Solver Z3 module generates symbolic variables and symbolic expressions.The Symbolic Execution </a:t>
            </a:r>
            <a:r>
              <a:rPr lang="en" sz="1800">
                <a:solidFill>
                  <a:schemeClr val="dk1"/>
                </a:solidFill>
                <a:latin typeface="Times New Roman"/>
                <a:ea typeface="Times New Roman"/>
                <a:cs typeface="Times New Roman"/>
                <a:sym typeface="Times New Roman"/>
              </a:rPr>
              <a:t>Engine</a:t>
            </a:r>
            <a:r>
              <a:rPr lang="en" sz="1800">
                <a:solidFill>
                  <a:schemeClr val="dk1"/>
                </a:solidFill>
                <a:latin typeface="Times New Roman"/>
                <a:ea typeface="Times New Roman"/>
                <a:cs typeface="Times New Roman"/>
                <a:sym typeface="Times New Roman"/>
              </a:rPr>
              <a:t> traces will be supplied to the Detectors module.</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sz="1800">
                <a:solidFill>
                  <a:schemeClr val="dk1"/>
                </a:solidFill>
                <a:latin typeface="Times New Roman"/>
                <a:ea typeface="Times New Roman"/>
                <a:cs typeface="Times New Roman"/>
                <a:sym typeface="Times New Roman"/>
              </a:rPr>
              <a:t>7.This module is responsible for detecting a certain type of vulnerability.</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idx="1" type="subTitle"/>
          </p:nvPr>
        </p:nvSpPr>
        <p:spPr>
          <a:xfrm>
            <a:off x="311700" y="482775"/>
            <a:ext cx="8520600" cy="4660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b="1" lang="en" sz="1800">
                <a:solidFill>
                  <a:schemeClr val="dk1"/>
                </a:solidFill>
                <a:latin typeface="Times New Roman"/>
                <a:ea typeface="Times New Roman"/>
                <a:cs typeface="Times New Roman"/>
                <a:sym typeface="Times New Roman"/>
              </a:rPr>
              <a:t>If source code is provided as an input</a:t>
            </a:r>
            <a:r>
              <a:rPr lang="en"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97" name="Google Shape;97;p20"/>
          <p:cNvPicPr preferRelativeResize="0"/>
          <p:nvPr/>
        </p:nvPicPr>
        <p:blipFill>
          <a:blip r:embed="rId3">
            <a:alphaModFix/>
          </a:blip>
          <a:stretch>
            <a:fillRect/>
          </a:stretch>
        </p:blipFill>
        <p:spPr>
          <a:xfrm>
            <a:off x="2272900" y="941075"/>
            <a:ext cx="4471450" cy="4063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246500" y="317950"/>
            <a:ext cx="4236999" cy="4340725"/>
          </a:xfrm>
          <a:prstGeom prst="rect">
            <a:avLst/>
          </a:prstGeom>
          <a:noFill/>
          <a:ln>
            <a:noFill/>
          </a:ln>
        </p:spPr>
      </p:pic>
      <p:pic>
        <p:nvPicPr>
          <p:cNvPr id="103" name="Google Shape;103;p21"/>
          <p:cNvPicPr preferRelativeResize="0"/>
          <p:nvPr/>
        </p:nvPicPr>
        <p:blipFill>
          <a:blip r:embed="rId4">
            <a:alphaModFix/>
          </a:blip>
          <a:stretch>
            <a:fillRect/>
          </a:stretch>
        </p:blipFill>
        <p:spPr>
          <a:xfrm>
            <a:off x="4697025" y="317950"/>
            <a:ext cx="4131624" cy="4340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