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 id="2147483780" r:id="rId3"/>
    <p:sldMasterId id="2147483792" r:id="rId4"/>
  </p:sldMasterIdLst>
  <p:sldIdLst>
    <p:sldId id="256" r:id="rId5"/>
    <p:sldId id="257" r:id="rId6"/>
    <p:sldId id="275" r:id="rId7"/>
    <p:sldId id="259" r:id="rId8"/>
    <p:sldId id="258" r:id="rId9"/>
    <p:sldId id="265" r:id="rId10"/>
    <p:sldId id="261" r:id="rId11"/>
    <p:sldId id="276" r:id="rId12"/>
    <p:sldId id="273" r:id="rId13"/>
    <p:sldId id="272" r:id="rId14"/>
    <p:sldId id="271" r:id="rId15"/>
    <p:sldId id="269" r:id="rId16"/>
    <p:sldId id="277" r:id="rId17"/>
    <p:sldId id="268" r:id="rId18"/>
    <p:sldId id="260" r:id="rId19"/>
    <p:sldId id="263" r:id="rId20"/>
    <p:sldId id="278" r:id="rId21"/>
    <p:sldId id="274" r:id="rId22"/>
    <p:sldId id="264"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D344831-DB4B-4F54-91AA-3EFDC9579C77}" type="datetimeFigureOut">
              <a:rPr lang="en-US" smtClean="0"/>
              <a:pPr/>
              <a:t>25-Jul-20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46FC21E-FF77-4D1A-89C8-20B7755788A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46FC21E-FF77-4D1A-89C8-20B7755788A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D344831-DB4B-4F54-91AA-3EFDC9579C77}" type="datetimeFigureOut">
              <a:rPr lang="en-US" smtClean="0"/>
              <a:pPr/>
              <a:t>25-Jul-20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344831-DB4B-4F54-91AA-3EFDC9579C77}" type="datetimeFigureOut">
              <a:rPr lang="en-US" smtClean="0"/>
              <a:pPr/>
              <a:t>25-Jul-20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C21E-FF77-4D1A-89C8-20B7755788A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25-Jul-20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44831-DB4B-4F54-91AA-3EFDC9579C77}" type="datetimeFigureOut">
              <a:rPr lang="en-US" smtClean="0"/>
              <a:pPr/>
              <a:t>25-Jul-20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44831-DB4B-4F54-91AA-3EFDC9579C77}" type="datetimeFigureOut">
              <a:rPr lang="en-US" smtClean="0"/>
              <a:pPr/>
              <a:t>25-Jul-20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25-Jul-20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D344831-DB4B-4F54-91AA-3EFDC9579C77}" type="datetimeFigureOut">
              <a:rPr lang="en-US" smtClean="0"/>
              <a:pPr/>
              <a:t>25-Jul-20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6FC21E-FF77-4D1A-89C8-20B7755788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344831-DB4B-4F54-91AA-3EFDC9579C77}" type="datetimeFigureOut">
              <a:rPr lang="en-US" smtClean="0"/>
              <a:pPr/>
              <a:t>25-Jul-20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D344831-DB4B-4F54-91AA-3EFDC9579C77}" type="datetimeFigureOut">
              <a:rPr lang="en-US" smtClean="0"/>
              <a:pPr/>
              <a:t>25-Jul-20</a:t>
            </a:fld>
            <a:endParaRPr lang="en-US"/>
          </a:p>
        </p:txBody>
      </p:sp>
      <p:sp>
        <p:nvSpPr>
          <p:cNvPr id="8" name="Slide Number Placeholder 7"/>
          <p:cNvSpPr>
            <a:spLocks noGrp="1"/>
          </p:cNvSpPr>
          <p:nvPr>
            <p:ph type="sldNum" sz="quarter" idx="11"/>
          </p:nvPr>
        </p:nvSpPr>
        <p:spPr/>
        <p:txBody>
          <a:bodyPr/>
          <a:lstStyle/>
          <a:p>
            <a:fld id="{946FC21E-FF77-4D1A-89C8-20B7755788AD}"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25-Jul-20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46FC21E-FF77-4D1A-89C8-20B7755788AD}"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25-Jul-20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344831-DB4B-4F54-91AA-3EFDC9579C77}" type="datetimeFigureOut">
              <a:rPr lang="en-US" smtClean="0"/>
              <a:pPr/>
              <a:t>25-Jul-20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344831-DB4B-4F54-91AA-3EFDC9579C77}" type="datetimeFigureOut">
              <a:rPr lang="en-US" smtClean="0"/>
              <a:pPr/>
              <a:t>25-Jul-20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25-Jul-20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25-Jul-20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D344831-DB4B-4F54-91AA-3EFDC9579C77}" type="datetimeFigureOut">
              <a:rPr lang="en-US" smtClean="0"/>
              <a:pPr/>
              <a:t>25-Jul-20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46FC21E-FF77-4D1A-89C8-20B7755788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D344831-DB4B-4F54-91AA-3EFDC9579C77}" type="datetimeFigureOut">
              <a:rPr lang="en-US" smtClean="0"/>
              <a:pPr/>
              <a:t>25-Jul-20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46FC21E-FF77-4D1A-89C8-20B7755788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D344831-DB4B-4F54-91AA-3EFDC9579C77}" type="datetimeFigureOut">
              <a:rPr lang="en-US" smtClean="0"/>
              <a:pPr/>
              <a:t>25-Jul-20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46FC21E-FF77-4D1A-89C8-20B7755788A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44831-DB4B-4F54-91AA-3EFDC9579C77}" type="datetimeFigureOut">
              <a:rPr lang="en-US" smtClean="0"/>
              <a:pPr/>
              <a:t>25-Jul-20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FC21E-FF77-4D1A-89C8-20B7755788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D344831-DB4B-4F54-91AA-3EFDC9579C77}" type="datetimeFigureOut">
              <a:rPr lang="en-US" smtClean="0"/>
              <a:pPr/>
              <a:t>25-Jul-20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46FC21E-FF77-4D1A-89C8-20B7755788A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8077200" cy="1673352"/>
          </a:xfrm>
        </p:spPr>
        <p:txBody>
          <a:bodyPr/>
          <a:lstStyle/>
          <a:p>
            <a:r>
              <a:rPr lang="en-US" b="1" dirty="0"/>
              <a:t>IBM Hack Challenge 2020</a:t>
            </a:r>
            <a:br>
              <a:rPr lang="en-US" b="1" dirty="0"/>
            </a:br>
            <a:endParaRPr lang="en-US" dirty="0"/>
          </a:p>
        </p:txBody>
      </p:sp>
      <p:sp>
        <p:nvSpPr>
          <p:cNvPr id="3" name="Subtitle 2"/>
          <p:cNvSpPr>
            <a:spLocks noGrp="1"/>
          </p:cNvSpPr>
          <p:nvPr>
            <p:ph type="subTitle" idx="1"/>
          </p:nvPr>
        </p:nvSpPr>
        <p:spPr>
          <a:xfrm>
            <a:off x="609600" y="838200"/>
            <a:ext cx="8077200" cy="1499616"/>
          </a:xfrm>
        </p:spPr>
        <p:txBody>
          <a:bodyPr/>
          <a:lstStyle/>
          <a:p>
            <a:r>
              <a:rPr lang="en-US" b="1" dirty="0" smtClean="0"/>
              <a:t>Optimized  Warehouse  Management of  Perishable  Goods for a                 Food  Delivery  Company</a:t>
            </a:r>
          </a:p>
          <a:p>
            <a:endParaRPr lang="en-US" dirty="0"/>
          </a:p>
        </p:txBody>
      </p:sp>
      <p:sp>
        <p:nvSpPr>
          <p:cNvPr id="4" name="Rectangle 3"/>
          <p:cNvSpPr/>
          <p:nvPr/>
        </p:nvSpPr>
        <p:spPr>
          <a:xfrm>
            <a:off x="228600" y="5181600"/>
            <a:ext cx="8458200" cy="369332"/>
          </a:xfrm>
          <a:prstGeom prst="rect">
            <a:avLst/>
          </a:prstGeom>
        </p:spPr>
        <p:txBody>
          <a:bodyPr wrap="square">
            <a:spAutoFit/>
          </a:bodyPr>
          <a:lstStyle/>
          <a:p>
            <a:r>
              <a:rPr 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Price</a:t>
            </a:r>
            <a:endParaRPr lang="en-US" dirty="0"/>
          </a:p>
        </p:txBody>
      </p:sp>
      <p:pic>
        <p:nvPicPr>
          <p:cNvPr id="4" name="Content Placeholder 3" descr="checkout_price.png"/>
          <p:cNvPicPr>
            <a:picLocks noGrp="1" noChangeAspect="1"/>
          </p:cNvPicPr>
          <p:nvPr>
            <p:ph idx="1"/>
          </p:nvPr>
        </p:nvPicPr>
        <p:blipFill>
          <a:blip r:embed="rId2" cstate="print"/>
          <a:stretch>
            <a:fillRect/>
          </a:stretch>
        </p:blipFill>
        <p:spPr>
          <a:xfrm>
            <a:off x="2171730" y="1774825"/>
            <a:ext cx="4800540" cy="46259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elation-heatmap.jpg"/>
          <p:cNvPicPr>
            <a:picLocks noChangeAspect="1"/>
          </p:cNvPicPr>
          <p:nvPr/>
        </p:nvPicPr>
        <p:blipFill>
          <a:blip r:embed="rId2" cstate="print"/>
          <a:stretch>
            <a:fillRect/>
          </a:stretch>
        </p:blipFill>
        <p:spPr>
          <a:xfrm>
            <a:off x="685800" y="1905000"/>
            <a:ext cx="7696200" cy="4275667"/>
          </a:xfrm>
          <a:prstGeom prst="rect">
            <a:avLst/>
          </a:prstGeom>
        </p:spPr>
      </p:pic>
      <p:sp>
        <p:nvSpPr>
          <p:cNvPr id="3" name="Title 2"/>
          <p:cNvSpPr>
            <a:spLocks noGrp="1"/>
          </p:cNvSpPr>
          <p:nvPr>
            <p:ph type="title"/>
          </p:nvPr>
        </p:nvSpPr>
        <p:spPr/>
        <p:txBody>
          <a:bodyPr/>
          <a:lstStyle/>
          <a:p>
            <a:r>
              <a:rPr lang="en-US" dirty="0" smtClean="0"/>
              <a:t>Correlation- Heat map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lit.JPG"/>
          <p:cNvPicPr>
            <a:picLocks noChangeAspect="1"/>
          </p:cNvPicPr>
          <p:nvPr/>
        </p:nvPicPr>
        <p:blipFill>
          <a:blip r:embed="rId2" cstate="print"/>
          <a:stretch>
            <a:fillRect/>
          </a:stretch>
        </p:blipFill>
        <p:spPr>
          <a:xfrm>
            <a:off x="685800" y="762000"/>
            <a:ext cx="8001000" cy="1066800"/>
          </a:xfrm>
          <a:prstGeom prst="rect">
            <a:avLst/>
          </a:prstGeom>
        </p:spPr>
      </p:pic>
      <p:sp>
        <p:nvSpPr>
          <p:cNvPr id="4" name="Rectangle 3"/>
          <p:cNvSpPr/>
          <p:nvPr/>
        </p:nvSpPr>
        <p:spPr>
          <a:xfrm>
            <a:off x="838200" y="2133600"/>
            <a:ext cx="1082348" cy="369332"/>
          </a:xfrm>
          <a:prstGeom prst="rect">
            <a:avLst/>
          </a:prstGeom>
        </p:spPr>
        <p:txBody>
          <a:bodyPr wrap="none">
            <a:spAutoFit/>
          </a:bodyPr>
          <a:lstStyle/>
          <a:p>
            <a:r>
              <a:rPr lang="en-US" dirty="0" smtClean="0"/>
              <a:t>Fit Model</a:t>
            </a:r>
            <a:endParaRPr lang="en-US" dirty="0"/>
          </a:p>
        </p:txBody>
      </p:sp>
      <p:sp>
        <p:nvSpPr>
          <p:cNvPr id="5" name="Rectangle 4"/>
          <p:cNvSpPr/>
          <p:nvPr/>
        </p:nvSpPr>
        <p:spPr>
          <a:xfrm>
            <a:off x="685800" y="304800"/>
            <a:ext cx="3510769" cy="369332"/>
          </a:xfrm>
          <a:prstGeom prst="rect">
            <a:avLst/>
          </a:prstGeom>
        </p:spPr>
        <p:txBody>
          <a:bodyPr wrap="none">
            <a:spAutoFit/>
          </a:bodyPr>
          <a:lstStyle/>
          <a:p>
            <a:r>
              <a:rPr lang="en-US" dirty="0" smtClean="0"/>
              <a:t>Split Data into Train and Test Model</a:t>
            </a:r>
            <a:endParaRPr lang="en-US" dirty="0"/>
          </a:p>
        </p:txBody>
      </p:sp>
      <p:pic>
        <p:nvPicPr>
          <p:cNvPr id="6" name="Picture 5" descr="accuracy.PNG"/>
          <p:cNvPicPr>
            <a:picLocks noChangeAspect="1"/>
          </p:cNvPicPr>
          <p:nvPr/>
        </p:nvPicPr>
        <p:blipFill>
          <a:blip r:embed="rId3" cstate="print"/>
          <a:stretch>
            <a:fillRect/>
          </a:stretch>
        </p:blipFill>
        <p:spPr>
          <a:xfrm>
            <a:off x="685800" y="2895600"/>
            <a:ext cx="7924800" cy="31037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0"/>
            <a:ext cx="4953000" cy="533400"/>
          </a:xfrm>
        </p:spPr>
        <p:txBody>
          <a:bodyPr/>
          <a:lstStyle/>
          <a:p>
            <a:pPr algn="l"/>
            <a:r>
              <a:rPr lang="en-US" dirty="0" smtClean="0"/>
              <a:t>Checking the Predictions</a:t>
            </a:r>
            <a:endParaRPr lang="en-IN" dirty="0"/>
          </a:p>
        </p:txBody>
      </p:sp>
      <p:pic>
        <p:nvPicPr>
          <p:cNvPr id="4" name="Picture 3" descr="pred.PNG"/>
          <p:cNvPicPr>
            <a:picLocks noChangeAspect="1"/>
          </p:cNvPicPr>
          <p:nvPr/>
        </p:nvPicPr>
        <p:blipFill>
          <a:blip r:embed="rId2" cstate="print"/>
          <a:stretch>
            <a:fillRect/>
          </a:stretch>
        </p:blipFill>
        <p:spPr>
          <a:xfrm>
            <a:off x="457200" y="3810000"/>
            <a:ext cx="8040223" cy="2705478"/>
          </a:xfrm>
          <a:prstGeom prst="rect">
            <a:avLst/>
          </a:prstGeom>
        </p:spPr>
      </p:pic>
      <p:sp>
        <p:nvSpPr>
          <p:cNvPr id="6" name="Subtitle 2"/>
          <p:cNvSpPr txBox="1">
            <a:spLocks/>
          </p:cNvSpPr>
          <p:nvPr/>
        </p:nvSpPr>
        <p:spPr>
          <a:xfrm>
            <a:off x="381000" y="228600"/>
            <a:ext cx="4953000" cy="533400"/>
          </a:xfrm>
          <a:prstGeom prst="rect">
            <a:avLst/>
          </a:prstGeom>
        </p:spPr>
        <p:txBody>
          <a:bodyPr vert="horz" tIns="0" rIns="45720" bIns="0"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n-US" sz="2000" dirty="0" err="1" smtClean="0"/>
              <a:t>Spearmanr</a:t>
            </a:r>
            <a:r>
              <a:rPr lang="en-US" sz="2000" dirty="0" smtClean="0"/>
              <a:t> and </a:t>
            </a:r>
            <a:r>
              <a:rPr lang="en-US" sz="2000" dirty="0" err="1" smtClean="0"/>
              <a:t>Pearsonr</a:t>
            </a:r>
            <a:r>
              <a:rPr lang="en-US" sz="2000" dirty="0" smtClean="0"/>
              <a:t> Correlation</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pear.PNG"/>
          <p:cNvPicPr>
            <a:picLocks noChangeAspect="1"/>
          </p:cNvPicPr>
          <p:nvPr/>
        </p:nvPicPr>
        <p:blipFill>
          <a:blip r:embed="rId3" cstate="print"/>
          <a:stretch>
            <a:fillRect/>
          </a:stretch>
        </p:blipFill>
        <p:spPr>
          <a:xfrm>
            <a:off x="533400" y="1143000"/>
            <a:ext cx="7602011" cy="159089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ploy.JPG"/>
          <p:cNvPicPr>
            <a:picLocks noChangeAspect="1"/>
          </p:cNvPicPr>
          <p:nvPr/>
        </p:nvPicPr>
        <p:blipFill>
          <a:blip r:embed="rId2" cstate="print"/>
          <a:stretch>
            <a:fillRect/>
          </a:stretch>
        </p:blipFill>
        <p:spPr>
          <a:xfrm>
            <a:off x="609600" y="609600"/>
            <a:ext cx="7239000" cy="3048000"/>
          </a:xfrm>
          <a:prstGeom prst="rect">
            <a:avLst/>
          </a:prstGeom>
        </p:spPr>
      </p:pic>
      <p:pic>
        <p:nvPicPr>
          <p:cNvPr id="5" name="Picture 4" descr="scoring.JPG"/>
          <p:cNvPicPr>
            <a:picLocks noChangeAspect="1"/>
          </p:cNvPicPr>
          <p:nvPr/>
        </p:nvPicPr>
        <p:blipFill>
          <a:blip r:embed="rId3" cstate="print"/>
          <a:stretch>
            <a:fillRect/>
          </a:stretch>
        </p:blipFill>
        <p:spPr>
          <a:xfrm>
            <a:off x="685800" y="4648200"/>
            <a:ext cx="7239000" cy="914400"/>
          </a:xfrm>
          <a:prstGeom prst="rect">
            <a:avLst/>
          </a:prstGeom>
        </p:spPr>
      </p:pic>
      <p:sp>
        <p:nvSpPr>
          <p:cNvPr id="6" name="Rectangle 5"/>
          <p:cNvSpPr/>
          <p:nvPr/>
        </p:nvSpPr>
        <p:spPr>
          <a:xfrm>
            <a:off x="685800" y="4191000"/>
            <a:ext cx="1839734" cy="369332"/>
          </a:xfrm>
          <a:prstGeom prst="rect">
            <a:avLst/>
          </a:prstGeom>
        </p:spPr>
        <p:txBody>
          <a:bodyPr wrap="none">
            <a:spAutoFit/>
          </a:bodyPr>
          <a:lstStyle/>
          <a:p>
            <a:r>
              <a:rPr lang="en-US" dirty="0" smtClean="0"/>
              <a:t>Scoring endpoint</a:t>
            </a:r>
            <a:endParaRPr lang="en-US" dirty="0"/>
          </a:p>
        </p:txBody>
      </p:sp>
      <p:sp>
        <p:nvSpPr>
          <p:cNvPr id="7" name="Rectangle 6"/>
          <p:cNvSpPr/>
          <p:nvPr/>
        </p:nvSpPr>
        <p:spPr>
          <a:xfrm>
            <a:off x="609600" y="228600"/>
            <a:ext cx="1504323" cy="369332"/>
          </a:xfrm>
          <a:prstGeom prst="rect">
            <a:avLst/>
          </a:prstGeom>
        </p:spPr>
        <p:txBody>
          <a:bodyPr wrap="none">
            <a:spAutoFit/>
          </a:bodyPr>
          <a:lstStyle/>
          <a:p>
            <a:r>
              <a:rPr lang="en-US" dirty="0" smtClean="0"/>
              <a:t>Deploy Model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UI</a:t>
            </a:r>
            <a:endParaRPr lang="en-US" dirty="0"/>
          </a:p>
        </p:txBody>
      </p:sp>
      <p:pic>
        <p:nvPicPr>
          <p:cNvPr id="4" name="Content Placeholder 3" descr="node.JPG"/>
          <p:cNvPicPr>
            <a:picLocks noGrp="1" noChangeAspect="1"/>
          </p:cNvPicPr>
          <p:nvPr>
            <p:ph idx="1"/>
          </p:nvPr>
        </p:nvPicPr>
        <p:blipFill>
          <a:blip r:embed="rId2" cstate="print"/>
          <a:stretch>
            <a:fillRect/>
          </a:stretch>
        </p:blipFill>
        <p:spPr>
          <a:xfrm>
            <a:off x="228600" y="2057400"/>
            <a:ext cx="8763000" cy="2667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&amp; </a:t>
            </a:r>
            <a:r>
              <a:rPr lang="en-US" dirty="0" err="1" smtClean="0"/>
              <a:t>Chatbot</a:t>
            </a:r>
            <a:r>
              <a:rPr lang="en-US" dirty="0" smtClean="0"/>
              <a:t> UI</a:t>
            </a:r>
            <a:endParaRPr lang="en-US" dirty="0"/>
          </a:p>
        </p:txBody>
      </p:sp>
      <p:pic>
        <p:nvPicPr>
          <p:cNvPr id="4" name="Content Placeholder 3" descr="Flow.PNG"/>
          <p:cNvPicPr>
            <a:picLocks noGrp="1" noChangeAspect="1"/>
          </p:cNvPicPr>
          <p:nvPr>
            <p:ph idx="1"/>
          </p:nvPr>
        </p:nvPicPr>
        <p:blipFill>
          <a:blip r:embed="rId2" cstate="print"/>
          <a:stretch>
            <a:fillRect/>
          </a:stretch>
        </p:blipFill>
        <p:spPr>
          <a:xfrm>
            <a:off x="590088" y="1774825"/>
            <a:ext cx="7963824" cy="462597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a:t>
            </a:r>
            <a:endParaRPr lang="en-US" dirty="0"/>
          </a:p>
        </p:txBody>
      </p:sp>
      <p:sp>
        <p:nvSpPr>
          <p:cNvPr id="5" name="Content Placeholder 4"/>
          <p:cNvSpPr>
            <a:spLocks noGrp="1"/>
          </p:cNvSpPr>
          <p:nvPr>
            <p:ph idx="1"/>
          </p:nvPr>
        </p:nvSpPr>
        <p:spPr/>
        <p:txBody>
          <a:bodyPr/>
          <a:lstStyle/>
          <a:p>
            <a:r>
              <a:rPr lang="en-US" dirty="0" smtClean="0"/>
              <a:t>New technologies</a:t>
            </a:r>
          </a:p>
          <a:p>
            <a:r>
              <a:rPr lang="en-US" dirty="0" smtClean="0"/>
              <a:t>Couldn’t work with </a:t>
            </a:r>
            <a:r>
              <a:rPr lang="en-US" dirty="0" err="1" smtClean="0"/>
              <a:t>Lightgbm</a:t>
            </a:r>
            <a:r>
              <a:rPr lang="en-US" dirty="0" smtClean="0"/>
              <a:t> Model on IBM </a:t>
            </a:r>
          </a:p>
          <a:p>
            <a:r>
              <a:rPr lang="en-US" dirty="0" err="1" smtClean="0"/>
              <a:t>Splitted</a:t>
            </a:r>
            <a:r>
              <a:rPr lang="en-US" dirty="0" smtClean="0"/>
              <a:t> data </a:t>
            </a:r>
          </a:p>
          <a:p>
            <a:r>
              <a:rPr lang="en-US" dirty="0" smtClean="0"/>
              <a:t>Label Encoding </a:t>
            </a:r>
          </a:p>
          <a:p>
            <a:r>
              <a:rPr lang="en-US" dirty="0" smtClean="0"/>
              <a:t>Null values </a:t>
            </a:r>
          </a:p>
          <a:p>
            <a:pPr>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Improvement</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mj-lt"/>
              </a:rPr>
              <a:t>The model can be improved by feature engineering</a:t>
            </a:r>
          </a:p>
          <a:p>
            <a:r>
              <a:rPr lang="en-US" sz="2000" dirty="0" smtClean="0">
                <a:latin typeface="+mj-lt"/>
              </a:rPr>
              <a:t>Fixing Outliers in Residual Plot</a:t>
            </a:r>
          </a:p>
          <a:p>
            <a:r>
              <a:rPr lang="en-US" sz="2000" dirty="0" smtClean="0">
                <a:latin typeface="+mj-lt"/>
              </a:rPr>
              <a:t>We can try to build models with different regression models and take their average.</a:t>
            </a:r>
          </a:p>
          <a:p>
            <a:r>
              <a:rPr lang="en-US" sz="2000" dirty="0" smtClean="0">
                <a:latin typeface="+mj-lt"/>
              </a:rPr>
              <a:t>More features like holidays, </a:t>
            </a:r>
            <a:r>
              <a:rPr lang="en-US" sz="2000" dirty="0" err="1" smtClean="0">
                <a:latin typeface="+mj-lt"/>
              </a:rPr>
              <a:t>festivals,climate</a:t>
            </a:r>
            <a:r>
              <a:rPr lang="en-US" sz="2000" dirty="0" smtClean="0">
                <a:latin typeface="+mj-lt"/>
              </a:rPr>
              <a:t> etc can be included</a:t>
            </a:r>
          </a:p>
          <a:p>
            <a:r>
              <a:rPr lang="en-US" sz="2000" dirty="0" smtClean="0">
                <a:latin typeface="+mj-lt"/>
              </a:rPr>
              <a:t>A better option than web can be an android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sz="1800" dirty="0" smtClean="0">
                <a:latin typeface="+mj-lt"/>
              </a:rPr>
              <a:t>Warehouse Management is important in food-processing and distribution industry because a large amount of products are typically stored. In this study,  a prediction model composed of factor analysis and prediction tool is proposed. Through the random forest method, we are able to predict the forthcoming materials in warehouse. Through this study we have found that input/output of food, its frequency and the centre where it is located/to be delivered are the three major concerns. </a:t>
            </a:r>
          </a:p>
          <a:p>
            <a:r>
              <a:rPr lang="en-US" sz="1800" dirty="0" smtClean="0">
                <a:latin typeface="+mj-lt"/>
              </a:rPr>
              <a:t>This study summarized the above mention factors along with other factors(region id, meal id , prices etc)  and calculated the no. of orders which would be required in upcoming weeks. Through this model, the best score of warehouse prediction model could be 0.92 . It is important for any food and distribution company to adopt this for inventory and food prediction.</a:t>
            </a:r>
            <a:endParaRPr lang="en-US" sz="18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Team Name: DVMS</a:t>
            </a:r>
            <a:endParaRPr lang="en-US" dirty="0"/>
          </a:p>
        </p:txBody>
      </p:sp>
      <p:sp>
        <p:nvSpPr>
          <p:cNvPr id="3" name="Content Placeholder 2"/>
          <p:cNvSpPr>
            <a:spLocks noGrp="1"/>
          </p:cNvSpPr>
          <p:nvPr>
            <p:ph sz="quarter" idx="1"/>
          </p:nvPr>
        </p:nvSpPr>
        <p:spPr/>
        <p:txBody>
          <a:bodyPr>
            <a:normAutofit/>
          </a:bodyPr>
          <a:lstStyle/>
          <a:p>
            <a:r>
              <a:rPr lang="en-US" dirty="0" smtClean="0"/>
              <a:t>Team Members:</a:t>
            </a:r>
          </a:p>
          <a:p>
            <a:r>
              <a:rPr lang="en-US" dirty="0" err="1" smtClean="0"/>
              <a:t>Deeksha</a:t>
            </a:r>
            <a:r>
              <a:rPr lang="en-US" dirty="0" smtClean="0"/>
              <a:t> </a:t>
            </a:r>
            <a:r>
              <a:rPr lang="en-US" dirty="0" err="1" smtClean="0"/>
              <a:t>Patkar</a:t>
            </a:r>
            <a:endParaRPr lang="en-US" dirty="0" smtClean="0"/>
          </a:p>
          <a:p>
            <a:r>
              <a:rPr lang="en-US" dirty="0" err="1" smtClean="0"/>
              <a:t>Meghana</a:t>
            </a:r>
            <a:r>
              <a:rPr lang="en-US" dirty="0" smtClean="0"/>
              <a:t> </a:t>
            </a:r>
            <a:r>
              <a:rPr lang="en-US" dirty="0" err="1" smtClean="0"/>
              <a:t>Athanikar</a:t>
            </a:r>
            <a:endParaRPr lang="en-US" dirty="0" smtClean="0"/>
          </a:p>
          <a:p>
            <a:pPr>
              <a:buNone/>
            </a:pPr>
            <a:endParaRPr lang="en-US" dirty="0" smtClean="0"/>
          </a:p>
          <a:p>
            <a:r>
              <a:rPr lang="en-US" dirty="0" smtClean="0"/>
              <a:t>Team </a:t>
            </a:r>
            <a:r>
              <a:rPr lang="en-US" dirty="0" smtClean="0"/>
              <a:t>Lead:  </a:t>
            </a:r>
            <a:r>
              <a:rPr lang="en-US" dirty="0" err="1" smtClean="0"/>
              <a:t>Vaishnavi</a:t>
            </a:r>
            <a:r>
              <a:rPr lang="en-US" dirty="0" smtClean="0"/>
              <a:t> </a:t>
            </a:r>
            <a:r>
              <a:rPr lang="en-US" dirty="0" err="1" smtClean="0"/>
              <a:t>Daber</a:t>
            </a:r>
            <a:endParaRPr lang="en-US" dirty="0" smtClean="0"/>
          </a:p>
          <a:p>
            <a:pPr>
              <a:buNone/>
            </a:pPr>
            <a:r>
              <a:rPr lang="en-US" sz="2400" dirty="0" smtClean="0"/>
              <a:t>Contact</a:t>
            </a:r>
            <a:r>
              <a:rPr lang="en-US" sz="2400" dirty="0" smtClean="0"/>
              <a:t>: 7506478496</a:t>
            </a:r>
          </a:p>
          <a:p>
            <a:pPr>
              <a:buNone/>
            </a:pPr>
            <a:r>
              <a:rPr lang="en-US" sz="2400" dirty="0" smtClean="0"/>
              <a:t> Email: 2017.vaishnavi.daber@ves.ac.in</a:t>
            </a:r>
            <a:endParaRPr lang="en-US" sz="2800" dirty="0" smtClean="0"/>
          </a:p>
          <a:p>
            <a:pPr>
              <a:buNone/>
            </a:pPr>
            <a:r>
              <a:rPr lang="en-US" dirty="0" smtClean="0"/>
              <a:t>Project Id: </a:t>
            </a:r>
            <a:r>
              <a:rPr lang="en-IN" dirty="0" smtClean="0"/>
              <a:t>SPS_PRO_893</a:t>
            </a:r>
          </a:p>
          <a:p>
            <a:pPr>
              <a:buNone/>
            </a:pPr>
            <a:r>
              <a:rPr lang="en-US" dirty="0" smtClean="0"/>
              <a:t>Application Id: </a:t>
            </a:r>
            <a:r>
              <a:rPr lang="en-IN" dirty="0" smtClean="0"/>
              <a:t>SPS_CH_APL_20200006689</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62200"/>
            <a:ext cx="8077200" cy="990600"/>
          </a:xfrm>
        </p:spPr>
        <p:txBody>
          <a:bodyPr/>
          <a:lstStyle/>
          <a:p>
            <a:pPr algn="ctr"/>
            <a:r>
              <a:rPr lang="en-US" dirty="0" smtClean="0"/>
              <a:t>THANK YOU</a:t>
            </a:r>
            <a:endParaRPr lang="en-US" dirty="0"/>
          </a:p>
        </p:txBody>
      </p:sp>
      <p:sp>
        <p:nvSpPr>
          <p:cNvPr id="5" name="Subtitle 4"/>
          <p:cNvSpPr>
            <a:spLocks noGrp="1"/>
          </p:cNvSpPr>
          <p:nvPr>
            <p:ph type="subTitle" idx="1"/>
          </p:nvPr>
        </p:nvSpPr>
        <p:spPr>
          <a:xfrm>
            <a:off x="609600" y="3352800"/>
            <a:ext cx="8077200" cy="1499616"/>
          </a:xfrm>
        </p:spPr>
        <p:txBody>
          <a:bodyPr>
            <a:normAutofit/>
          </a:bodyPr>
          <a:lstStyle/>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sz="2000" dirty="0" smtClean="0">
                <a:latin typeface="+mj-lt"/>
              </a:rPr>
              <a:t>Basic Description</a:t>
            </a:r>
          </a:p>
          <a:p>
            <a:r>
              <a:rPr lang="en-US" sz="2000" dirty="0" smtClean="0">
                <a:latin typeface="+mj-lt"/>
              </a:rPr>
              <a:t>Technologies &amp; Tools</a:t>
            </a:r>
          </a:p>
          <a:p>
            <a:r>
              <a:rPr lang="en-US" sz="2000" dirty="0" smtClean="0">
                <a:latin typeface="+mj-lt"/>
              </a:rPr>
              <a:t>Model Building</a:t>
            </a:r>
          </a:p>
          <a:p>
            <a:r>
              <a:rPr lang="en-US" sz="2000" dirty="0" smtClean="0">
                <a:latin typeface="+mj-lt"/>
              </a:rPr>
              <a:t>Data Visualization</a:t>
            </a:r>
          </a:p>
          <a:p>
            <a:r>
              <a:rPr lang="en-US" sz="2000" dirty="0" smtClean="0">
                <a:latin typeface="+mj-lt"/>
              </a:rPr>
              <a:t>UI Building</a:t>
            </a:r>
          </a:p>
          <a:p>
            <a:r>
              <a:rPr lang="en-US" sz="2000" dirty="0" smtClean="0">
                <a:latin typeface="+mj-lt"/>
              </a:rPr>
              <a:t>Difficulties Faced </a:t>
            </a:r>
          </a:p>
          <a:p>
            <a:r>
              <a:rPr lang="en-US" sz="2000" dirty="0" smtClean="0">
                <a:latin typeface="+mj-lt"/>
              </a:rPr>
              <a:t>Scope of Improvement</a:t>
            </a:r>
          </a:p>
          <a:p>
            <a:r>
              <a:rPr lang="en-US" sz="2000" dirty="0" smtClean="0">
                <a:latin typeface="+mj-lt"/>
              </a:rPr>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Description</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mj-lt"/>
              </a:rPr>
              <a:t>The warehouse management system of perishable goods for a food delivery company is an inventory management system. It uses demand forecasting to fetch results. Inventory management is the oversight of ordering, storing, and use of finished products for sale, as well as raw materials for the products. </a:t>
            </a:r>
          </a:p>
          <a:p>
            <a:r>
              <a:rPr lang="en-US" sz="2000" dirty="0" smtClean="0">
                <a:latin typeface="+mj-lt"/>
              </a:rPr>
              <a:t>For a food delivery company, both meals and ingredients for the meal are inventory. It often becomes necessary to ensure that there are sufficient raw materials from outside vendors to satisfy customer demands without any delays. While not having too much in hand that raw materials primarily the perishable ones spoil or go in waste.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Technologies &amp; Tools</a:t>
            </a:r>
          </a:p>
        </p:txBody>
      </p:sp>
      <p:graphicFrame>
        <p:nvGraphicFramePr>
          <p:cNvPr id="4" name="Content Placeholder 3"/>
          <p:cNvGraphicFramePr>
            <a:graphicFrameLocks noGrp="1"/>
          </p:cNvGraphicFramePr>
          <p:nvPr>
            <p:ph idx="1"/>
          </p:nvPr>
        </p:nvGraphicFramePr>
        <p:xfrm>
          <a:off x="457200" y="1219200"/>
          <a:ext cx="8229600" cy="15595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Model Building</a:t>
                      </a:r>
                      <a:endParaRPr lang="en-US" dirty="0"/>
                    </a:p>
                  </a:txBody>
                  <a:tcPr/>
                </a:tc>
                <a:tc>
                  <a:txBody>
                    <a:bodyPr/>
                    <a:lstStyle/>
                    <a:p>
                      <a:r>
                        <a:rPr lang="en-US" dirty="0" smtClean="0"/>
                        <a:t>UI Building</a:t>
                      </a:r>
                      <a:endParaRPr lang="en-US" dirty="0"/>
                    </a:p>
                  </a:txBody>
                  <a:tcPr/>
                </a:tc>
              </a:tr>
              <a:tr h="924560">
                <a:tc>
                  <a:txBody>
                    <a:bodyPr/>
                    <a:lstStyle/>
                    <a:p>
                      <a:r>
                        <a:rPr lang="en-US" dirty="0" smtClean="0"/>
                        <a:t>IBM Watson Studio- Machine Learning </a:t>
                      </a:r>
                    </a:p>
                    <a:p>
                      <a:r>
                        <a:rPr lang="en-US" sz="1800" b="0" i="0" kern="1200" dirty="0" smtClean="0">
                          <a:solidFill>
                            <a:schemeClr val="dk1"/>
                          </a:solidFill>
                          <a:latin typeface="+mn-lt"/>
                          <a:ea typeface="+mn-ea"/>
                          <a:cs typeface="+mn-cs"/>
                        </a:rPr>
                        <a:t>IBM Cloudant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IBM Watson Assistant</a:t>
                      </a:r>
                      <a:r>
                        <a:rPr lang="en-US" baseline="0" dirty="0" smtClean="0"/>
                        <a:t>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IBM </a:t>
                      </a:r>
                      <a:r>
                        <a:rPr lang="en-US" baseline="0" dirty="0" err="1" smtClean="0"/>
                        <a:t>Cognos</a:t>
                      </a:r>
                      <a:r>
                        <a:rPr lang="en-US" baseline="0" dirty="0" smtClean="0"/>
                        <a:t> Dashboard</a:t>
                      </a:r>
                      <a:endParaRPr lang="en-US" dirty="0" smtClean="0"/>
                    </a:p>
                  </a:txBody>
                  <a:tcPr/>
                </a:tc>
                <a:tc>
                  <a:txBody>
                    <a:bodyPr/>
                    <a:lstStyle/>
                    <a:p>
                      <a:r>
                        <a:rPr lang="en-US" dirty="0" smtClean="0"/>
                        <a:t>IBM Node-Red</a:t>
                      </a:r>
                      <a:r>
                        <a:rPr lang="en-US" baseline="0" dirty="0" smtClean="0"/>
                        <a:t> Application</a:t>
                      </a:r>
                      <a:endParaRPr lang="en-US" dirty="0"/>
                    </a:p>
                  </a:txBody>
                  <a:tcPr/>
                </a:tc>
              </a:tr>
            </a:tbl>
          </a:graphicData>
        </a:graphic>
      </p:graphicFrame>
      <p:pic>
        <p:nvPicPr>
          <p:cNvPr id="5" name="Content Placeholder 3" descr="random.png"/>
          <p:cNvPicPr>
            <a:picLocks noChangeAspect="1"/>
          </p:cNvPicPr>
          <p:nvPr/>
        </p:nvPicPr>
        <p:blipFill>
          <a:blip r:embed="rId2" cstate="print"/>
          <a:stretch>
            <a:fillRect/>
          </a:stretch>
        </p:blipFill>
        <p:spPr>
          <a:xfrm>
            <a:off x="2474976" y="3639312"/>
            <a:ext cx="4511040" cy="3154680"/>
          </a:xfrm>
          <a:prstGeom prst="rect">
            <a:avLst/>
          </a:prstGeom>
        </p:spPr>
      </p:pic>
      <p:sp>
        <p:nvSpPr>
          <p:cNvPr id="6" name="Rectangle 5"/>
          <p:cNvSpPr/>
          <p:nvPr/>
        </p:nvSpPr>
        <p:spPr>
          <a:xfrm>
            <a:off x="2590800" y="2971800"/>
            <a:ext cx="4084320" cy="584775"/>
          </a:xfrm>
          <a:prstGeom prst="rect">
            <a:avLst/>
          </a:prstGeom>
        </p:spPr>
        <p:txBody>
          <a:bodyPr wrap="square">
            <a:spAutoFit/>
          </a:bodyPr>
          <a:lstStyle/>
          <a:p>
            <a:pPr algn="ctr"/>
            <a:r>
              <a:rPr lang="en-US" sz="3200" dirty="0" smtClean="0"/>
              <a:t>Algorithm</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Import Datasets</a:t>
            </a:r>
            <a:endParaRPr lang="en-US" sz="2800" dirty="0"/>
          </a:p>
        </p:txBody>
      </p:sp>
      <p:pic>
        <p:nvPicPr>
          <p:cNvPr id="4" name="Content Placeholder 3" descr="import.JPG"/>
          <p:cNvPicPr>
            <a:picLocks noGrp="1" noChangeAspect="1"/>
          </p:cNvPicPr>
          <p:nvPr>
            <p:ph idx="1"/>
          </p:nvPr>
        </p:nvPicPr>
        <p:blipFill>
          <a:blip r:embed="rId2" cstate="print"/>
          <a:stretch>
            <a:fillRect/>
          </a:stretch>
        </p:blipFill>
        <p:spPr>
          <a:xfrm>
            <a:off x="457200" y="1371600"/>
            <a:ext cx="8229600" cy="2081820"/>
          </a:xfrm>
        </p:spPr>
      </p:pic>
      <p:pic>
        <p:nvPicPr>
          <p:cNvPr id="5" name="Picture 4" descr="datasets.JPG"/>
          <p:cNvPicPr>
            <a:picLocks noChangeAspect="1"/>
          </p:cNvPicPr>
          <p:nvPr/>
        </p:nvPicPr>
        <p:blipFill>
          <a:blip r:embed="rId3" cstate="print"/>
          <a:stretch>
            <a:fillRect/>
          </a:stretch>
        </p:blipFill>
        <p:spPr>
          <a:xfrm>
            <a:off x="457200" y="3733800"/>
            <a:ext cx="7772400" cy="267269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3400" y="152400"/>
            <a:ext cx="2362200" cy="381000"/>
          </a:xfrm>
        </p:spPr>
        <p:txBody>
          <a:bodyPr>
            <a:normAutofit fontScale="90000"/>
          </a:bodyPr>
          <a:lstStyle/>
          <a:p>
            <a:r>
              <a:rPr lang="en-US" dirty="0" smtClean="0"/>
              <a:t> </a:t>
            </a:r>
            <a:r>
              <a:rPr lang="en-US" sz="2000" b="0" dirty="0" smtClean="0">
                <a:solidFill>
                  <a:schemeClr val="tx1"/>
                </a:solidFill>
              </a:rPr>
              <a:t>Check missing values</a:t>
            </a:r>
            <a:endParaRPr lang="en-US" sz="2000" b="0" dirty="0">
              <a:solidFill>
                <a:schemeClr val="tx1"/>
              </a:solidFill>
            </a:endParaRPr>
          </a:p>
        </p:txBody>
      </p:sp>
      <p:pic>
        <p:nvPicPr>
          <p:cNvPr id="6" name="Picture 5" descr="null.JPG"/>
          <p:cNvPicPr>
            <a:picLocks noChangeAspect="1"/>
          </p:cNvPicPr>
          <p:nvPr/>
        </p:nvPicPr>
        <p:blipFill>
          <a:blip r:embed="rId2" cstate="print"/>
          <a:stretch>
            <a:fillRect/>
          </a:stretch>
        </p:blipFill>
        <p:spPr>
          <a:xfrm>
            <a:off x="762000" y="685800"/>
            <a:ext cx="7315200" cy="2286000"/>
          </a:xfrm>
          <a:prstGeom prst="rect">
            <a:avLst/>
          </a:prstGeom>
        </p:spPr>
      </p:pic>
      <p:pic>
        <p:nvPicPr>
          <p:cNvPr id="7" name="Picture 6" descr="merge.JPG"/>
          <p:cNvPicPr>
            <a:picLocks noChangeAspect="1"/>
          </p:cNvPicPr>
          <p:nvPr/>
        </p:nvPicPr>
        <p:blipFill>
          <a:blip r:embed="rId3" cstate="print"/>
          <a:stretch>
            <a:fillRect/>
          </a:stretch>
        </p:blipFill>
        <p:spPr>
          <a:xfrm>
            <a:off x="838200" y="3429000"/>
            <a:ext cx="7391400" cy="2819400"/>
          </a:xfrm>
          <a:prstGeom prst="rect">
            <a:avLst/>
          </a:prstGeom>
        </p:spPr>
      </p:pic>
      <p:sp>
        <p:nvSpPr>
          <p:cNvPr id="8" name="Rectangle 7"/>
          <p:cNvSpPr/>
          <p:nvPr/>
        </p:nvSpPr>
        <p:spPr>
          <a:xfrm>
            <a:off x="762000" y="2971800"/>
            <a:ext cx="1285545" cy="369332"/>
          </a:xfrm>
          <a:prstGeom prst="rect">
            <a:avLst/>
          </a:prstGeom>
        </p:spPr>
        <p:txBody>
          <a:bodyPr wrap="none">
            <a:spAutoFit/>
          </a:bodyPr>
          <a:lstStyle/>
          <a:p>
            <a:r>
              <a:rPr lang="en-US" dirty="0" smtClean="0"/>
              <a:t>Merge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0"/>
            <a:ext cx="5105400" cy="838200"/>
          </a:xfrm>
        </p:spPr>
        <p:txBody>
          <a:bodyPr>
            <a:normAutofit/>
          </a:bodyPr>
          <a:lstStyle/>
          <a:p>
            <a:pPr algn="l"/>
            <a:r>
              <a:rPr lang="en-US" sz="2800" dirty="0" smtClean="0">
                <a:latin typeface="+mj-lt"/>
                <a:ea typeface="+mj-ea"/>
                <a:cs typeface="+mj-cs"/>
              </a:rPr>
              <a:t>Converting the missing values</a:t>
            </a:r>
            <a:endParaRPr lang="en-IN" sz="2800" dirty="0" smtClean="0">
              <a:latin typeface="+mj-lt"/>
              <a:ea typeface="+mj-ea"/>
              <a:cs typeface="+mj-cs"/>
            </a:endParaRPr>
          </a:p>
        </p:txBody>
      </p:sp>
      <p:sp>
        <p:nvSpPr>
          <p:cNvPr id="4" name="Subtitle 2"/>
          <p:cNvSpPr txBox="1">
            <a:spLocks/>
          </p:cNvSpPr>
          <p:nvPr/>
        </p:nvSpPr>
        <p:spPr>
          <a:xfrm>
            <a:off x="457200" y="2895600"/>
            <a:ext cx="5105400" cy="838200"/>
          </a:xfrm>
          <a:prstGeom prst="rect">
            <a:avLst/>
          </a:prstGeom>
        </p:spPr>
        <p:txBody>
          <a:bodyPr vert="horz" tIns="0" rIns="45720" bIns="0"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Label</a:t>
            </a:r>
            <a:r>
              <a:rPr kumimoji="0" lang="en-US" sz="2800" b="0" i="0" u="none" strike="noStrike" kern="1200" cap="none" spc="0" normalizeH="0" noProof="0" dirty="0" smtClean="0">
                <a:ln>
                  <a:noFill/>
                </a:ln>
                <a:solidFill>
                  <a:schemeClr val="tx1"/>
                </a:solidFill>
                <a:effectLst/>
                <a:uLnTx/>
                <a:uFillTx/>
                <a:latin typeface="+mj-lt"/>
                <a:ea typeface="+mj-ea"/>
                <a:cs typeface="+mj-cs"/>
              </a:rPr>
              <a:t> Encoding </a:t>
            </a:r>
            <a:endParaRPr kumimoji="0" lang="en-IN"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5" name="Picture 4" descr="le.PNG"/>
          <p:cNvPicPr>
            <a:picLocks noChangeAspect="1"/>
          </p:cNvPicPr>
          <p:nvPr/>
        </p:nvPicPr>
        <p:blipFill>
          <a:blip r:embed="rId2" cstate="print"/>
          <a:stretch>
            <a:fillRect/>
          </a:stretch>
        </p:blipFill>
        <p:spPr>
          <a:xfrm>
            <a:off x="457200" y="3962400"/>
            <a:ext cx="8192644" cy="1933845"/>
          </a:xfrm>
          <a:prstGeom prst="rect">
            <a:avLst/>
          </a:prstGeom>
        </p:spPr>
      </p:pic>
      <p:pic>
        <p:nvPicPr>
          <p:cNvPr id="6" name="Picture 5" descr="nan.PNG"/>
          <p:cNvPicPr>
            <a:picLocks noChangeAspect="1"/>
          </p:cNvPicPr>
          <p:nvPr/>
        </p:nvPicPr>
        <p:blipFill>
          <a:blip r:embed="rId3" cstate="print"/>
          <a:stretch>
            <a:fillRect/>
          </a:stretch>
        </p:blipFill>
        <p:spPr>
          <a:xfrm>
            <a:off x="341671" y="838200"/>
            <a:ext cx="7887929" cy="24073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Visualization</a:t>
            </a:r>
            <a:endParaRPr lang="en-US" dirty="0"/>
          </a:p>
        </p:txBody>
      </p:sp>
      <p:pic>
        <p:nvPicPr>
          <p:cNvPr id="5" name="Content Placeholder 4" descr="category.png"/>
          <p:cNvPicPr>
            <a:picLocks noGrp="1" noChangeAspect="1"/>
          </p:cNvPicPr>
          <p:nvPr>
            <p:ph sz="half" idx="1"/>
          </p:nvPr>
        </p:nvPicPr>
        <p:blipFill>
          <a:blip r:embed="rId2" cstate="print"/>
          <a:stretch>
            <a:fillRect/>
          </a:stretch>
        </p:blipFill>
        <p:spPr>
          <a:xfrm>
            <a:off x="457200" y="2429502"/>
            <a:ext cx="4038600" cy="3311859"/>
          </a:xfrm>
        </p:spPr>
      </p:pic>
      <p:pic>
        <p:nvPicPr>
          <p:cNvPr id="6" name="Content Placeholder 5" descr="cuisine.png"/>
          <p:cNvPicPr>
            <a:picLocks noGrp="1" noChangeAspect="1"/>
          </p:cNvPicPr>
          <p:nvPr>
            <p:ph sz="half" idx="2"/>
          </p:nvPr>
        </p:nvPicPr>
        <p:blipFill>
          <a:blip r:embed="rId3" cstate="print"/>
          <a:stretch>
            <a:fillRect/>
          </a:stretch>
        </p:blipFill>
        <p:spPr>
          <a:xfrm>
            <a:off x="4700761" y="1773238"/>
            <a:ext cx="3933477" cy="462438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TotalTime>
  <Words>347</Words>
  <Application>Microsoft Office PowerPoint</Application>
  <PresentationFormat>On-screen Show (4:3)</PresentationFormat>
  <Paragraphs>67</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Module</vt:lpstr>
      <vt:lpstr>Origin</vt:lpstr>
      <vt:lpstr>Office Theme</vt:lpstr>
      <vt:lpstr>Technic</vt:lpstr>
      <vt:lpstr>IBM Hack Challenge 2020 </vt:lpstr>
      <vt:lpstr>Team Name: DVMS</vt:lpstr>
      <vt:lpstr>Contents</vt:lpstr>
      <vt:lpstr>Basic Description</vt:lpstr>
      <vt:lpstr>Technologies &amp; Tools</vt:lpstr>
      <vt:lpstr>Import Datasets</vt:lpstr>
      <vt:lpstr> Check missing values</vt:lpstr>
      <vt:lpstr>Slide 8</vt:lpstr>
      <vt:lpstr>Data Visualization</vt:lpstr>
      <vt:lpstr>Checkout Price</vt:lpstr>
      <vt:lpstr>Correlation- Heat map</vt:lpstr>
      <vt:lpstr>Slide 12</vt:lpstr>
      <vt:lpstr>Slide 13</vt:lpstr>
      <vt:lpstr>Slide 14</vt:lpstr>
      <vt:lpstr>Machine Learning UI</vt:lpstr>
      <vt:lpstr>Form &amp; Chatbot UI</vt:lpstr>
      <vt:lpstr>Difficulties Faced:</vt:lpstr>
      <vt:lpstr>Scope of Improvement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dc:title>
  <dc:creator>avs</dc:creator>
  <cp:lastModifiedBy>GOVIND</cp:lastModifiedBy>
  <cp:revision>46</cp:revision>
  <dcterms:created xsi:type="dcterms:W3CDTF">2020-07-14T11:36:15Z</dcterms:created>
  <dcterms:modified xsi:type="dcterms:W3CDTF">2020-07-24T18:37:08Z</dcterms:modified>
</cp:coreProperties>
</file>