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654" r:id="rId2"/>
    <p:sldId id="657" r:id="rId3"/>
    <p:sldId id="663" r:id="rId4"/>
    <p:sldId id="659" r:id="rId5"/>
    <p:sldId id="674" r:id="rId6"/>
    <p:sldId id="673" r:id="rId7"/>
    <p:sldId id="666" r:id="rId8"/>
    <p:sldId id="667" r:id="rId9"/>
    <p:sldId id="668" r:id="rId10"/>
    <p:sldId id="669" r:id="rId11"/>
    <p:sldId id="670" r:id="rId12"/>
    <p:sldId id="671" r:id="rId13"/>
    <p:sldId id="672" r:id="rId14"/>
    <p:sldId id="675" r:id="rId15"/>
    <p:sldId id="676" r:id="rId16"/>
    <p:sldId id="677" r:id="rId17"/>
    <p:sldId id="678" r:id="rId18"/>
    <p:sldId id="679" r:id="rId19"/>
    <p:sldId id="680" r:id="rId20"/>
    <p:sldId id="681" r:id="rId21"/>
    <p:sldId id="682" r:id="rId22"/>
    <p:sldId id="68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ishnavi Dhulipalla" initials="VD" lastIdx="1" clrIdx="0">
    <p:extLst>
      <p:ext uri="{19B8F6BF-5375-455C-9EA6-DF929625EA0E}">
        <p15:presenceInfo xmlns:p15="http://schemas.microsoft.com/office/powerpoint/2012/main" userId="c2b4d1048743263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B414"/>
    <a:srgbClr val="000000"/>
    <a:srgbClr val="F0B7A8"/>
    <a:srgbClr val="0A66C2"/>
    <a:srgbClr val="F4BA64"/>
    <a:srgbClr val="44712E"/>
    <a:srgbClr val="282F39"/>
    <a:srgbClr val="945907"/>
    <a:srgbClr val="B24020"/>
    <a:srgbClr val="007A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50" autoAdjust="0"/>
    <p:restoredTop sz="94669" autoAdjust="0"/>
  </p:normalViewPr>
  <p:slideViewPr>
    <p:cSldViewPr snapToGrid="0">
      <p:cViewPr varScale="1">
        <p:scale>
          <a:sx n="67" d="100"/>
          <a:sy n="67" d="100"/>
        </p:scale>
        <p:origin x="596" y="56"/>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1661375A-C223-44C8-917C-F7C3A1BCD50F}" type="datetimeFigureOut">
              <a:rPr lang="en-GB" smtClean="0"/>
              <a:t>13/07/2020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983841B-0DB4-4C99-B5E5-79625F01DBF7}"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661375A-C223-44C8-917C-F7C3A1BCD50F}" type="datetimeFigureOut">
              <a:rPr lang="en-GB" smtClean="0"/>
              <a:t>13/07/2020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983841B-0DB4-4C99-B5E5-79625F01DBF7}"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661375A-C223-44C8-917C-F7C3A1BCD50F}" type="datetimeFigureOut">
              <a:rPr lang="en-GB" smtClean="0"/>
              <a:t>13/07/2020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983841B-0DB4-4C99-B5E5-79625F01DBF7}"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661375A-C223-44C8-917C-F7C3A1BCD50F}" type="datetimeFigureOut">
              <a:rPr lang="en-GB" smtClean="0"/>
              <a:t>13/07/2020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983841B-0DB4-4C99-B5E5-79625F01DBF7}"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661375A-C223-44C8-917C-F7C3A1BCD50F}" type="datetimeFigureOut">
              <a:rPr lang="en-GB" smtClean="0"/>
              <a:t>13/07/2020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983841B-0DB4-4C99-B5E5-79625F01DBF7}"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1661375A-C223-44C8-917C-F7C3A1BCD50F}" type="datetimeFigureOut">
              <a:rPr lang="en-GB" smtClean="0"/>
              <a:t>13/07/2020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983841B-0DB4-4C99-B5E5-79625F01DBF7}"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1661375A-C223-44C8-917C-F7C3A1BCD50F}" type="datetimeFigureOut">
              <a:rPr lang="en-GB" smtClean="0"/>
              <a:t>13/07/2020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983841B-0DB4-4C99-B5E5-79625F01DBF7}"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1661375A-C223-44C8-917C-F7C3A1BCD50F}" type="datetimeFigureOut">
              <a:rPr lang="en-GB" smtClean="0"/>
              <a:t>13/07/2020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983841B-0DB4-4C99-B5E5-79625F01DBF7}"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61375A-C223-44C8-917C-F7C3A1BCD50F}" type="datetimeFigureOut">
              <a:rPr lang="en-GB" smtClean="0"/>
              <a:t>13/07/2020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983841B-0DB4-4C99-B5E5-79625F01DBF7}"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661375A-C223-44C8-917C-F7C3A1BCD50F}" type="datetimeFigureOut">
              <a:rPr lang="en-GB" smtClean="0"/>
              <a:t>13/07/2020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983841B-0DB4-4C99-B5E5-79625F01DBF7}"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661375A-C223-44C8-917C-F7C3A1BCD50F}" type="datetimeFigureOut">
              <a:rPr lang="en-GB" smtClean="0"/>
              <a:t>13/07/2020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983841B-0DB4-4C99-B5E5-79625F01DBF7}"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61375A-C223-44C8-917C-F7C3A1BCD50F}" type="datetimeFigureOut">
              <a:rPr lang="en-GB" smtClean="0"/>
              <a:t>13/07/2020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83841B-0DB4-4C99-B5E5-79625F01DBF7}"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2" name="TextBox 21"/>
          <p:cNvSpPr txBox="1"/>
          <p:nvPr/>
        </p:nvSpPr>
        <p:spPr>
          <a:xfrm>
            <a:off x="128340" y="5290514"/>
            <a:ext cx="6003898" cy="9233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5400" b="1" i="0" u="none" strike="noStrike" kern="1200" cap="none" spc="0" normalizeH="0" baseline="0" noProof="0" dirty="0">
                <a:ln>
                  <a:noFill/>
                </a:ln>
                <a:solidFill>
                  <a:srgbClr val="0A66C2"/>
                </a:solidFill>
                <a:effectLst/>
                <a:uLnTx/>
                <a:uFillTx/>
                <a:latin typeface="HelveticaNeueLT CYR 55 Roman" panose="020B0604020202020204" pitchFamily="34" charset="0"/>
                <a:ea typeface="Noto Sans Disp ExtBd" panose="020B0902040504020204" pitchFamily="34"/>
                <a:cs typeface="Noto Sans Disp ExtBd" panose="020B0902040504020204" pitchFamily="34"/>
              </a:rPr>
              <a:t>THINK</a:t>
            </a:r>
            <a:r>
              <a:rPr kumimoji="0" lang="en-US" sz="5400" b="1" i="0" u="none" strike="noStrike" kern="1200" cap="none" spc="0" normalizeH="0" noProof="0" dirty="0">
                <a:ln>
                  <a:noFill/>
                </a:ln>
                <a:solidFill>
                  <a:srgbClr val="0A66C2"/>
                </a:solidFill>
                <a:effectLst/>
                <a:uLnTx/>
                <a:uFillTx/>
                <a:latin typeface="HelveticaNeueLT CYR 55 Roman" panose="020B0604020202020204" pitchFamily="34" charset="0"/>
                <a:ea typeface="Noto Sans Disp ExtBd" panose="020B0902040504020204" pitchFamily="34"/>
                <a:cs typeface="Noto Sans Disp ExtBd" panose="020B0902040504020204" pitchFamily="34"/>
              </a:rPr>
              <a:t> </a:t>
            </a:r>
            <a:r>
              <a:rPr kumimoji="0" lang="en-US" sz="5400" b="1" i="0" u="none" strike="noStrike" kern="1200" cap="none" spc="0" normalizeH="0" baseline="0" noProof="0" dirty="0">
                <a:ln>
                  <a:noFill/>
                </a:ln>
                <a:solidFill>
                  <a:srgbClr val="0A66C2"/>
                </a:solidFill>
                <a:effectLst/>
                <a:uLnTx/>
                <a:uFillTx/>
                <a:latin typeface="HelveticaNeueLT CYR 55 Roman" panose="020B0604020202020204" pitchFamily="34" charset="0"/>
                <a:ea typeface="Noto Sans Disp ExtBd" panose="020B0902040504020204" pitchFamily="34"/>
                <a:cs typeface="Noto Sans Disp ExtBd" panose="020B0902040504020204" pitchFamily="34"/>
              </a:rPr>
              <a:t>BIGGER</a:t>
            </a:r>
            <a:endParaRPr kumimoji="0" lang="ru-RU" sz="5400" b="1" i="0" u="none" strike="noStrike" kern="1200" cap="none" spc="0" normalizeH="0" baseline="0" noProof="0" dirty="0">
              <a:ln>
                <a:noFill/>
              </a:ln>
              <a:solidFill>
                <a:srgbClr val="0A66C2"/>
              </a:solidFill>
              <a:effectLst/>
              <a:uLnTx/>
              <a:uFillTx/>
              <a:latin typeface="HelveticaNeueLT CYR 55 Roman" panose="020B0604020202020204" pitchFamily="34" charset="0"/>
              <a:ea typeface="Noto Sans Disp ExtBd" panose="020B0902040504020204" pitchFamily="34"/>
              <a:cs typeface="Noto Sans Disp ExtBd" panose="020B0902040504020204" pitchFamily="34"/>
            </a:endParaRPr>
          </a:p>
        </p:txBody>
      </p:sp>
      <p:cxnSp>
        <p:nvCxnSpPr>
          <p:cNvPr id="5" name="Straight Connector 4"/>
          <p:cNvCxnSpPr/>
          <p:nvPr/>
        </p:nvCxnSpPr>
        <p:spPr>
          <a:xfrm>
            <a:off x="4491416" y="0"/>
            <a:ext cx="0" cy="2274387"/>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a:off x="1483376" y="0"/>
            <a:ext cx="1077358" cy="2984211"/>
            <a:chOff x="984760" y="274320"/>
            <a:chExt cx="1077358" cy="2984211"/>
          </a:xfrm>
        </p:grpSpPr>
        <p:grpSp>
          <p:nvGrpSpPr>
            <p:cNvPr id="113" name="Group 112"/>
            <p:cNvGrpSpPr/>
            <p:nvPr/>
          </p:nvGrpSpPr>
          <p:grpSpPr>
            <a:xfrm>
              <a:off x="984760" y="1467868"/>
              <a:ext cx="1077358" cy="1790663"/>
              <a:chOff x="10268256" y="991107"/>
              <a:chExt cx="1077358" cy="1790663"/>
            </a:xfrm>
          </p:grpSpPr>
          <p:sp>
            <p:nvSpPr>
              <p:cNvPr id="114" name="Freeform 5"/>
              <p:cNvSpPr>
                <a:spLocks noEditPoints="1"/>
              </p:cNvSpPr>
              <p:nvPr/>
            </p:nvSpPr>
            <p:spPr bwMode="auto">
              <a:xfrm rot="10800000">
                <a:off x="10268256" y="991107"/>
                <a:ext cx="1077358" cy="1790663"/>
              </a:xfrm>
              <a:custGeom>
                <a:avLst/>
                <a:gdLst>
                  <a:gd name="T0" fmla="*/ 674 w 750"/>
                  <a:gd name="T1" fmla="*/ 602 h 1237"/>
                  <a:gd name="T2" fmla="*/ 750 w 750"/>
                  <a:gd name="T3" fmla="*/ 376 h 1237"/>
                  <a:gd name="T4" fmla="*/ 638 w 750"/>
                  <a:gd name="T5" fmla="*/ 110 h 1237"/>
                  <a:gd name="T6" fmla="*/ 370 w 750"/>
                  <a:gd name="T7" fmla="*/ 2 h 1237"/>
                  <a:gd name="T8" fmla="*/ 110 w 750"/>
                  <a:gd name="T9" fmla="*/ 112 h 1237"/>
                  <a:gd name="T10" fmla="*/ 1 w 750"/>
                  <a:gd name="T11" fmla="*/ 373 h 1237"/>
                  <a:gd name="T12" fmla="*/ 77 w 750"/>
                  <a:gd name="T13" fmla="*/ 603 h 1237"/>
                  <a:gd name="T14" fmla="*/ 205 w 750"/>
                  <a:gd name="T15" fmla="*/ 976 h 1237"/>
                  <a:gd name="T16" fmla="*/ 205 w 750"/>
                  <a:gd name="T17" fmla="*/ 1120 h 1237"/>
                  <a:gd name="T18" fmla="*/ 321 w 750"/>
                  <a:gd name="T19" fmla="*/ 1237 h 1237"/>
                  <a:gd name="T20" fmla="*/ 430 w 750"/>
                  <a:gd name="T21" fmla="*/ 1237 h 1237"/>
                  <a:gd name="T22" fmla="*/ 546 w 750"/>
                  <a:gd name="T23" fmla="*/ 1120 h 1237"/>
                  <a:gd name="T24" fmla="*/ 546 w 750"/>
                  <a:gd name="T25" fmla="*/ 976 h 1237"/>
                  <a:gd name="T26" fmla="*/ 674 w 750"/>
                  <a:gd name="T27" fmla="*/ 602 h 1237"/>
                  <a:gd name="T28" fmla="*/ 116 w 750"/>
                  <a:gd name="T29" fmla="*/ 574 h 1237"/>
                  <a:gd name="T30" fmla="*/ 49 w 750"/>
                  <a:gd name="T31" fmla="*/ 373 h 1237"/>
                  <a:gd name="T32" fmla="*/ 371 w 750"/>
                  <a:gd name="T33" fmla="*/ 50 h 1237"/>
                  <a:gd name="T34" fmla="*/ 605 w 750"/>
                  <a:gd name="T35" fmla="*/ 144 h 1237"/>
                  <a:gd name="T36" fmla="*/ 702 w 750"/>
                  <a:gd name="T37" fmla="*/ 376 h 1237"/>
                  <a:gd name="T38" fmla="*/ 636 w 750"/>
                  <a:gd name="T39" fmla="*/ 573 h 1237"/>
                  <a:gd name="T40" fmla="*/ 498 w 750"/>
                  <a:gd name="T41" fmla="*/ 967 h 1237"/>
                  <a:gd name="T42" fmla="*/ 253 w 750"/>
                  <a:gd name="T43" fmla="*/ 967 h 1237"/>
                  <a:gd name="T44" fmla="*/ 116 w 750"/>
                  <a:gd name="T45" fmla="*/ 574 h 1237"/>
                  <a:gd name="T46" fmla="*/ 253 w 750"/>
                  <a:gd name="T47" fmla="*/ 1104 h 1237"/>
                  <a:gd name="T48" fmla="*/ 253 w 750"/>
                  <a:gd name="T49" fmla="*/ 1085 h 1237"/>
                  <a:gd name="T50" fmla="*/ 498 w 750"/>
                  <a:gd name="T51" fmla="*/ 1113 h 1237"/>
                  <a:gd name="T52" fmla="*/ 498 w 750"/>
                  <a:gd name="T53" fmla="*/ 1120 h 1237"/>
                  <a:gd name="T54" fmla="*/ 497 w 750"/>
                  <a:gd name="T55" fmla="*/ 1132 h 1237"/>
                  <a:gd name="T56" fmla="*/ 253 w 750"/>
                  <a:gd name="T57" fmla="*/ 1104 h 1237"/>
                  <a:gd name="T58" fmla="*/ 253 w 750"/>
                  <a:gd name="T59" fmla="*/ 1036 h 1237"/>
                  <a:gd name="T60" fmla="*/ 253 w 750"/>
                  <a:gd name="T61" fmla="*/ 1015 h 1237"/>
                  <a:gd name="T62" fmla="*/ 498 w 750"/>
                  <a:gd name="T63" fmla="*/ 1015 h 1237"/>
                  <a:gd name="T64" fmla="*/ 498 w 750"/>
                  <a:gd name="T65" fmla="*/ 1064 h 1237"/>
                  <a:gd name="T66" fmla="*/ 253 w 750"/>
                  <a:gd name="T67" fmla="*/ 1036 h 1237"/>
                  <a:gd name="T68" fmla="*/ 321 w 750"/>
                  <a:gd name="T69" fmla="*/ 1189 h 1237"/>
                  <a:gd name="T70" fmla="*/ 262 w 750"/>
                  <a:gd name="T71" fmla="*/ 1153 h 1237"/>
                  <a:gd name="T72" fmla="*/ 468 w 750"/>
                  <a:gd name="T73" fmla="*/ 1177 h 1237"/>
                  <a:gd name="T74" fmla="*/ 430 w 750"/>
                  <a:gd name="T75" fmla="*/ 1189 h 1237"/>
                  <a:gd name="T76" fmla="*/ 321 w 750"/>
                  <a:gd name="T77" fmla="*/ 1189 h 1237"/>
                  <a:gd name="T78" fmla="*/ 321 w 750"/>
                  <a:gd name="T79" fmla="*/ 1189 h 1237"/>
                  <a:gd name="T80" fmla="*/ 321 w 750"/>
                  <a:gd name="T81" fmla="*/ 118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0" h="1237">
                    <a:moveTo>
                      <a:pt x="674" y="602"/>
                    </a:moveTo>
                    <a:cubicBezTo>
                      <a:pt x="724" y="537"/>
                      <a:pt x="750" y="459"/>
                      <a:pt x="750" y="376"/>
                    </a:cubicBezTo>
                    <a:cubicBezTo>
                      <a:pt x="750" y="275"/>
                      <a:pt x="710" y="180"/>
                      <a:pt x="638" y="110"/>
                    </a:cubicBezTo>
                    <a:cubicBezTo>
                      <a:pt x="566" y="39"/>
                      <a:pt x="471" y="0"/>
                      <a:pt x="370" y="2"/>
                    </a:cubicBezTo>
                    <a:cubicBezTo>
                      <a:pt x="272" y="3"/>
                      <a:pt x="180" y="42"/>
                      <a:pt x="110" y="112"/>
                    </a:cubicBezTo>
                    <a:cubicBezTo>
                      <a:pt x="41" y="182"/>
                      <a:pt x="2" y="275"/>
                      <a:pt x="1" y="373"/>
                    </a:cubicBezTo>
                    <a:cubicBezTo>
                      <a:pt x="0" y="457"/>
                      <a:pt x="27" y="536"/>
                      <a:pt x="77" y="603"/>
                    </a:cubicBezTo>
                    <a:cubicBezTo>
                      <a:pt x="160" y="711"/>
                      <a:pt x="205" y="843"/>
                      <a:pt x="205" y="976"/>
                    </a:cubicBezTo>
                    <a:cubicBezTo>
                      <a:pt x="205" y="1120"/>
                      <a:pt x="205" y="1120"/>
                      <a:pt x="205" y="1120"/>
                    </a:cubicBezTo>
                    <a:cubicBezTo>
                      <a:pt x="205" y="1185"/>
                      <a:pt x="257" y="1237"/>
                      <a:pt x="321" y="1237"/>
                    </a:cubicBezTo>
                    <a:cubicBezTo>
                      <a:pt x="430" y="1237"/>
                      <a:pt x="430" y="1237"/>
                      <a:pt x="430" y="1237"/>
                    </a:cubicBezTo>
                    <a:cubicBezTo>
                      <a:pt x="494" y="1237"/>
                      <a:pt x="546" y="1185"/>
                      <a:pt x="546" y="1120"/>
                    </a:cubicBezTo>
                    <a:cubicBezTo>
                      <a:pt x="546" y="976"/>
                      <a:pt x="546" y="976"/>
                      <a:pt x="546" y="976"/>
                    </a:cubicBezTo>
                    <a:cubicBezTo>
                      <a:pt x="546" y="842"/>
                      <a:pt x="590" y="713"/>
                      <a:pt x="674" y="602"/>
                    </a:cubicBezTo>
                    <a:close/>
                    <a:moveTo>
                      <a:pt x="116" y="574"/>
                    </a:moveTo>
                    <a:cubicBezTo>
                      <a:pt x="71" y="516"/>
                      <a:pt x="48" y="446"/>
                      <a:pt x="49" y="373"/>
                    </a:cubicBezTo>
                    <a:cubicBezTo>
                      <a:pt x="51" y="197"/>
                      <a:pt x="195" y="52"/>
                      <a:pt x="371" y="50"/>
                    </a:cubicBezTo>
                    <a:cubicBezTo>
                      <a:pt x="459" y="49"/>
                      <a:pt x="542" y="82"/>
                      <a:pt x="605" y="144"/>
                    </a:cubicBezTo>
                    <a:cubicBezTo>
                      <a:pt x="667" y="206"/>
                      <a:pt x="702" y="288"/>
                      <a:pt x="702" y="376"/>
                    </a:cubicBezTo>
                    <a:cubicBezTo>
                      <a:pt x="702" y="448"/>
                      <a:pt x="679" y="516"/>
                      <a:pt x="636" y="573"/>
                    </a:cubicBezTo>
                    <a:cubicBezTo>
                      <a:pt x="547" y="690"/>
                      <a:pt x="500" y="825"/>
                      <a:pt x="498" y="967"/>
                    </a:cubicBezTo>
                    <a:cubicBezTo>
                      <a:pt x="253" y="967"/>
                      <a:pt x="253" y="967"/>
                      <a:pt x="253" y="967"/>
                    </a:cubicBezTo>
                    <a:cubicBezTo>
                      <a:pt x="251" y="827"/>
                      <a:pt x="202" y="688"/>
                      <a:pt x="116" y="574"/>
                    </a:cubicBezTo>
                    <a:close/>
                    <a:moveTo>
                      <a:pt x="253" y="1104"/>
                    </a:moveTo>
                    <a:cubicBezTo>
                      <a:pt x="253" y="1085"/>
                      <a:pt x="253" y="1085"/>
                      <a:pt x="253" y="1085"/>
                    </a:cubicBezTo>
                    <a:cubicBezTo>
                      <a:pt x="498" y="1113"/>
                      <a:pt x="498" y="1113"/>
                      <a:pt x="498" y="1113"/>
                    </a:cubicBezTo>
                    <a:cubicBezTo>
                      <a:pt x="498" y="1120"/>
                      <a:pt x="498" y="1120"/>
                      <a:pt x="498" y="1120"/>
                    </a:cubicBezTo>
                    <a:cubicBezTo>
                      <a:pt x="498" y="1124"/>
                      <a:pt x="498" y="1128"/>
                      <a:pt x="497" y="1132"/>
                    </a:cubicBezTo>
                    <a:lnTo>
                      <a:pt x="253" y="1104"/>
                    </a:lnTo>
                    <a:close/>
                    <a:moveTo>
                      <a:pt x="253" y="1036"/>
                    </a:moveTo>
                    <a:cubicBezTo>
                      <a:pt x="253" y="1015"/>
                      <a:pt x="253" y="1015"/>
                      <a:pt x="253" y="1015"/>
                    </a:cubicBezTo>
                    <a:cubicBezTo>
                      <a:pt x="498" y="1015"/>
                      <a:pt x="498" y="1015"/>
                      <a:pt x="498" y="1015"/>
                    </a:cubicBezTo>
                    <a:cubicBezTo>
                      <a:pt x="498" y="1064"/>
                      <a:pt x="498" y="1064"/>
                      <a:pt x="498" y="1064"/>
                    </a:cubicBezTo>
                    <a:lnTo>
                      <a:pt x="253" y="1036"/>
                    </a:lnTo>
                    <a:close/>
                    <a:moveTo>
                      <a:pt x="321" y="1189"/>
                    </a:moveTo>
                    <a:cubicBezTo>
                      <a:pt x="296" y="1189"/>
                      <a:pt x="273" y="1174"/>
                      <a:pt x="262" y="1153"/>
                    </a:cubicBezTo>
                    <a:cubicBezTo>
                      <a:pt x="468" y="1177"/>
                      <a:pt x="468" y="1177"/>
                      <a:pt x="468" y="1177"/>
                    </a:cubicBezTo>
                    <a:cubicBezTo>
                      <a:pt x="457" y="1184"/>
                      <a:pt x="444" y="1189"/>
                      <a:pt x="430" y="1189"/>
                    </a:cubicBezTo>
                    <a:lnTo>
                      <a:pt x="321" y="1189"/>
                    </a:lnTo>
                    <a:close/>
                    <a:moveTo>
                      <a:pt x="321" y="1189"/>
                    </a:moveTo>
                    <a:cubicBezTo>
                      <a:pt x="321" y="1189"/>
                      <a:pt x="321" y="1189"/>
                      <a:pt x="321" y="1189"/>
                    </a:cubicBezTo>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srgbClr val="007A7D">
                      <a:lumMod val="60000"/>
                      <a:lumOff val="40000"/>
                    </a:srgbClr>
                  </a:solidFill>
                  <a:effectLst/>
                  <a:uLnTx/>
                  <a:uFillTx/>
                  <a:latin typeface="HelveticaNeueLT CYR 55 Roman" panose="020B0604020202020204" pitchFamily="34" charset="0"/>
                </a:endParaRPr>
              </a:p>
            </p:txBody>
          </p:sp>
          <p:sp>
            <p:nvSpPr>
              <p:cNvPr id="115" name="Freeform 6"/>
              <p:cNvSpPr>
                <a:spLocks noEditPoints="1"/>
              </p:cNvSpPr>
              <p:nvPr/>
            </p:nvSpPr>
            <p:spPr bwMode="auto">
              <a:xfrm rot="10800000">
                <a:off x="11144278" y="2144889"/>
                <a:ext cx="76425" cy="129842"/>
              </a:xfrm>
              <a:custGeom>
                <a:avLst/>
                <a:gdLst>
                  <a:gd name="T0" fmla="*/ 51 w 53"/>
                  <a:gd name="T1" fmla="*/ 62 h 90"/>
                  <a:gd name="T2" fmla="*/ 48 w 53"/>
                  <a:gd name="T3" fmla="*/ 24 h 90"/>
                  <a:gd name="T4" fmla="*/ 25 w 53"/>
                  <a:gd name="T5" fmla="*/ 0 h 90"/>
                  <a:gd name="T6" fmla="*/ 0 w 53"/>
                  <a:gd name="T7" fmla="*/ 23 h 90"/>
                  <a:gd name="T8" fmla="*/ 4 w 53"/>
                  <a:gd name="T9" fmla="*/ 69 h 90"/>
                  <a:gd name="T10" fmla="*/ 27 w 53"/>
                  <a:gd name="T11" fmla="*/ 90 h 90"/>
                  <a:gd name="T12" fmla="*/ 31 w 53"/>
                  <a:gd name="T13" fmla="*/ 90 h 90"/>
                  <a:gd name="T14" fmla="*/ 51 w 53"/>
                  <a:gd name="T15" fmla="*/ 62 h 90"/>
                  <a:gd name="T16" fmla="*/ 51 w 53"/>
                  <a:gd name="T17" fmla="*/ 62 h 90"/>
                  <a:gd name="T18" fmla="*/ 51 w 53"/>
                  <a:gd name="T19"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0">
                    <a:moveTo>
                      <a:pt x="51" y="62"/>
                    </a:moveTo>
                    <a:cubicBezTo>
                      <a:pt x="49" y="50"/>
                      <a:pt x="48" y="37"/>
                      <a:pt x="48" y="24"/>
                    </a:cubicBezTo>
                    <a:cubicBezTo>
                      <a:pt x="49" y="11"/>
                      <a:pt x="38" y="0"/>
                      <a:pt x="25" y="0"/>
                    </a:cubicBezTo>
                    <a:cubicBezTo>
                      <a:pt x="11" y="0"/>
                      <a:pt x="1" y="10"/>
                      <a:pt x="0" y="23"/>
                    </a:cubicBezTo>
                    <a:cubicBezTo>
                      <a:pt x="0" y="39"/>
                      <a:pt x="1" y="54"/>
                      <a:pt x="4" y="69"/>
                    </a:cubicBezTo>
                    <a:cubicBezTo>
                      <a:pt x="5" y="81"/>
                      <a:pt x="16" y="90"/>
                      <a:pt x="27" y="90"/>
                    </a:cubicBezTo>
                    <a:cubicBezTo>
                      <a:pt x="28" y="90"/>
                      <a:pt x="30" y="90"/>
                      <a:pt x="31" y="90"/>
                    </a:cubicBezTo>
                    <a:cubicBezTo>
                      <a:pt x="44" y="88"/>
                      <a:pt x="53" y="75"/>
                      <a:pt x="51" y="62"/>
                    </a:cubicBezTo>
                    <a:close/>
                    <a:moveTo>
                      <a:pt x="51" y="62"/>
                    </a:moveTo>
                    <a:cubicBezTo>
                      <a:pt x="51" y="62"/>
                      <a:pt x="51" y="62"/>
                      <a:pt x="51" y="62"/>
                    </a:cubicBezTo>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srgbClr val="282F39"/>
                  </a:solidFill>
                  <a:effectLst/>
                  <a:uLnTx/>
                  <a:uFillTx/>
                  <a:latin typeface="HelveticaNeueLT CYR 55 Roman" panose="020B0604020202020204" pitchFamily="34" charset="0"/>
                </a:endParaRPr>
              </a:p>
            </p:txBody>
          </p:sp>
          <p:sp>
            <p:nvSpPr>
              <p:cNvPr id="116" name="Freeform 7"/>
              <p:cNvSpPr>
                <a:spLocks noEditPoints="1"/>
              </p:cNvSpPr>
              <p:nvPr/>
            </p:nvSpPr>
            <p:spPr bwMode="auto">
              <a:xfrm rot="10800000">
                <a:off x="10905961" y="1656750"/>
                <a:ext cx="276940" cy="444584"/>
              </a:xfrm>
              <a:custGeom>
                <a:avLst/>
                <a:gdLst>
                  <a:gd name="T0" fmla="*/ 166 w 193"/>
                  <a:gd name="T1" fmla="*/ 307 h 307"/>
                  <a:gd name="T2" fmla="*/ 174 w 193"/>
                  <a:gd name="T3" fmla="*/ 306 h 307"/>
                  <a:gd name="T4" fmla="*/ 189 w 193"/>
                  <a:gd name="T5" fmla="*/ 275 h 307"/>
                  <a:gd name="T6" fmla="*/ 71 w 193"/>
                  <a:gd name="T7" fmla="*/ 51 h 307"/>
                  <a:gd name="T8" fmla="*/ 49 w 193"/>
                  <a:gd name="T9" fmla="*/ 16 h 307"/>
                  <a:gd name="T10" fmla="*/ 16 w 193"/>
                  <a:gd name="T11" fmla="*/ 6 h 307"/>
                  <a:gd name="T12" fmla="*/ 6 w 193"/>
                  <a:gd name="T13" fmla="*/ 38 h 307"/>
                  <a:gd name="T14" fmla="*/ 33 w 193"/>
                  <a:gd name="T15" fmla="*/ 80 h 307"/>
                  <a:gd name="T16" fmla="*/ 143 w 193"/>
                  <a:gd name="T17" fmla="*/ 290 h 307"/>
                  <a:gd name="T18" fmla="*/ 166 w 193"/>
                  <a:gd name="T19" fmla="*/ 307 h 307"/>
                  <a:gd name="T20" fmla="*/ 166 w 193"/>
                  <a:gd name="T21" fmla="*/ 307 h 307"/>
                  <a:gd name="T22" fmla="*/ 166 w 193"/>
                  <a:gd name="T23" fmla="*/ 30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7">
                    <a:moveTo>
                      <a:pt x="166" y="307"/>
                    </a:moveTo>
                    <a:cubicBezTo>
                      <a:pt x="169" y="307"/>
                      <a:pt x="171" y="306"/>
                      <a:pt x="174" y="306"/>
                    </a:cubicBezTo>
                    <a:cubicBezTo>
                      <a:pt x="186" y="301"/>
                      <a:pt x="193" y="288"/>
                      <a:pt x="189" y="275"/>
                    </a:cubicBezTo>
                    <a:cubicBezTo>
                      <a:pt x="162" y="194"/>
                      <a:pt x="123" y="119"/>
                      <a:pt x="71" y="51"/>
                    </a:cubicBezTo>
                    <a:cubicBezTo>
                      <a:pt x="63" y="40"/>
                      <a:pt x="55" y="28"/>
                      <a:pt x="49" y="16"/>
                    </a:cubicBezTo>
                    <a:cubicBezTo>
                      <a:pt x="43" y="4"/>
                      <a:pt x="28" y="0"/>
                      <a:pt x="16" y="6"/>
                    </a:cubicBezTo>
                    <a:cubicBezTo>
                      <a:pt x="5" y="12"/>
                      <a:pt x="0" y="26"/>
                      <a:pt x="6" y="38"/>
                    </a:cubicBezTo>
                    <a:cubicBezTo>
                      <a:pt x="14" y="53"/>
                      <a:pt x="23" y="67"/>
                      <a:pt x="33" y="80"/>
                    </a:cubicBezTo>
                    <a:cubicBezTo>
                      <a:pt x="81" y="144"/>
                      <a:pt x="119" y="215"/>
                      <a:pt x="143" y="290"/>
                    </a:cubicBezTo>
                    <a:cubicBezTo>
                      <a:pt x="147" y="300"/>
                      <a:pt x="156" y="307"/>
                      <a:pt x="166" y="307"/>
                    </a:cubicBezTo>
                    <a:close/>
                    <a:moveTo>
                      <a:pt x="166" y="307"/>
                    </a:moveTo>
                    <a:cubicBezTo>
                      <a:pt x="166" y="307"/>
                      <a:pt x="166" y="307"/>
                      <a:pt x="166" y="307"/>
                    </a:cubicBezTo>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srgbClr val="282F39"/>
                  </a:solidFill>
                  <a:effectLst/>
                  <a:uLnTx/>
                  <a:uFillTx/>
                  <a:latin typeface="HelveticaNeueLT CYR 55 Roman" panose="020B0604020202020204" pitchFamily="34" charset="0"/>
                </a:endParaRPr>
              </a:p>
            </p:txBody>
          </p:sp>
          <p:sp>
            <p:nvSpPr>
              <p:cNvPr id="117" name="Freeform 8"/>
              <p:cNvSpPr>
                <a:spLocks noEditPoints="1"/>
              </p:cNvSpPr>
              <p:nvPr/>
            </p:nvSpPr>
            <p:spPr bwMode="auto">
              <a:xfrm rot="10800000">
                <a:off x="10418642" y="1972315"/>
                <a:ext cx="124090" cy="153674"/>
              </a:xfrm>
              <a:custGeom>
                <a:avLst/>
                <a:gdLst>
                  <a:gd name="T0" fmla="*/ 69 w 86"/>
                  <a:gd name="T1" fmla="*/ 5 h 106"/>
                  <a:gd name="T2" fmla="*/ 37 w 86"/>
                  <a:gd name="T3" fmla="*/ 18 h 106"/>
                  <a:gd name="T4" fmla="*/ 8 w 86"/>
                  <a:gd name="T5" fmla="*/ 68 h 106"/>
                  <a:gd name="T6" fmla="*/ 12 w 86"/>
                  <a:gd name="T7" fmla="*/ 102 h 106"/>
                  <a:gd name="T8" fmla="*/ 27 w 86"/>
                  <a:gd name="T9" fmla="*/ 106 h 106"/>
                  <a:gd name="T10" fmla="*/ 46 w 86"/>
                  <a:gd name="T11" fmla="*/ 97 h 106"/>
                  <a:gd name="T12" fmla="*/ 81 w 86"/>
                  <a:gd name="T13" fmla="*/ 37 h 106"/>
                  <a:gd name="T14" fmla="*/ 69 w 86"/>
                  <a:gd name="T15" fmla="*/ 5 h 106"/>
                  <a:gd name="T16" fmla="*/ 69 w 86"/>
                  <a:gd name="T17" fmla="*/ 5 h 106"/>
                  <a:gd name="T18" fmla="*/ 69 w 86"/>
                  <a:gd name="T19"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6">
                    <a:moveTo>
                      <a:pt x="69" y="5"/>
                    </a:moveTo>
                    <a:cubicBezTo>
                      <a:pt x="56" y="0"/>
                      <a:pt x="42" y="6"/>
                      <a:pt x="37" y="18"/>
                    </a:cubicBezTo>
                    <a:cubicBezTo>
                      <a:pt x="29" y="36"/>
                      <a:pt x="20" y="52"/>
                      <a:pt x="8" y="68"/>
                    </a:cubicBezTo>
                    <a:cubicBezTo>
                      <a:pt x="0" y="79"/>
                      <a:pt x="2" y="94"/>
                      <a:pt x="12" y="102"/>
                    </a:cubicBezTo>
                    <a:cubicBezTo>
                      <a:pt x="17" y="105"/>
                      <a:pt x="22" y="106"/>
                      <a:pt x="27" y="106"/>
                    </a:cubicBezTo>
                    <a:cubicBezTo>
                      <a:pt x="34" y="106"/>
                      <a:pt x="41" y="103"/>
                      <a:pt x="46" y="97"/>
                    </a:cubicBezTo>
                    <a:cubicBezTo>
                      <a:pt x="60" y="78"/>
                      <a:pt x="72" y="58"/>
                      <a:pt x="81" y="37"/>
                    </a:cubicBezTo>
                    <a:cubicBezTo>
                      <a:pt x="86" y="25"/>
                      <a:pt x="81" y="11"/>
                      <a:pt x="69" y="5"/>
                    </a:cubicBezTo>
                    <a:close/>
                    <a:moveTo>
                      <a:pt x="69" y="5"/>
                    </a:moveTo>
                    <a:cubicBezTo>
                      <a:pt x="69" y="5"/>
                      <a:pt x="69" y="5"/>
                      <a:pt x="69" y="5"/>
                    </a:cubicBezTo>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srgbClr val="282F39"/>
                  </a:solidFill>
                  <a:effectLst/>
                  <a:uLnTx/>
                  <a:uFillTx/>
                  <a:latin typeface="HelveticaNeueLT CYR 55 Roman" panose="020B0604020202020204" pitchFamily="34" charset="0"/>
                </a:endParaRPr>
              </a:p>
            </p:txBody>
          </p:sp>
          <p:sp>
            <p:nvSpPr>
              <p:cNvPr id="118" name="Freeform 9"/>
              <p:cNvSpPr>
                <a:spLocks noEditPoints="1"/>
              </p:cNvSpPr>
              <p:nvPr/>
            </p:nvSpPr>
            <p:spPr bwMode="auto">
              <a:xfrm rot="10800000">
                <a:off x="10393167" y="2166256"/>
                <a:ext cx="447872" cy="488139"/>
              </a:xfrm>
              <a:custGeom>
                <a:avLst/>
                <a:gdLst>
                  <a:gd name="T0" fmla="*/ 24 w 312"/>
                  <a:gd name="T1" fmla="*/ 48 h 337"/>
                  <a:gd name="T2" fmla="*/ 264 w 312"/>
                  <a:gd name="T3" fmla="*/ 288 h 337"/>
                  <a:gd name="T4" fmla="*/ 263 w 312"/>
                  <a:gd name="T5" fmla="*/ 311 h 337"/>
                  <a:gd name="T6" fmla="*/ 285 w 312"/>
                  <a:gd name="T7" fmla="*/ 337 h 337"/>
                  <a:gd name="T8" fmla="*/ 287 w 312"/>
                  <a:gd name="T9" fmla="*/ 337 h 337"/>
                  <a:gd name="T10" fmla="*/ 311 w 312"/>
                  <a:gd name="T11" fmla="*/ 315 h 337"/>
                  <a:gd name="T12" fmla="*/ 312 w 312"/>
                  <a:gd name="T13" fmla="*/ 288 h 337"/>
                  <a:gd name="T14" fmla="*/ 24 w 312"/>
                  <a:gd name="T15" fmla="*/ 0 h 337"/>
                  <a:gd name="T16" fmla="*/ 0 w 312"/>
                  <a:gd name="T17" fmla="*/ 24 h 337"/>
                  <a:gd name="T18" fmla="*/ 24 w 312"/>
                  <a:gd name="T19" fmla="*/ 48 h 337"/>
                  <a:gd name="T20" fmla="*/ 24 w 312"/>
                  <a:gd name="T21" fmla="*/ 48 h 337"/>
                  <a:gd name="T22" fmla="*/ 24 w 312"/>
                  <a:gd name="T23" fmla="*/ 4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337">
                    <a:moveTo>
                      <a:pt x="24" y="48"/>
                    </a:moveTo>
                    <a:cubicBezTo>
                      <a:pt x="157" y="48"/>
                      <a:pt x="264" y="156"/>
                      <a:pt x="264" y="288"/>
                    </a:cubicBezTo>
                    <a:cubicBezTo>
                      <a:pt x="264" y="296"/>
                      <a:pt x="264" y="303"/>
                      <a:pt x="263" y="311"/>
                    </a:cubicBezTo>
                    <a:cubicBezTo>
                      <a:pt x="262" y="324"/>
                      <a:pt x="272" y="336"/>
                      <a:pt x="285" y="337"/>
                    </a:cubicBezTo>
                    <a:cubicBezTo>
                      <a:pt x="286" y="337"/>
                      <a:pt x="287" y="337"/>
                      <a:pt x="287" y="337"/>
                    </a:cubicBezTo>
                    <a:cubicBezTo>
                      <a:pt x="300" y="337"/>
                      <a:pt x="310" y="328"/>
                      <a:pt x="311" y="315"/>
                    </a:cubicBezTo>
                    <a:cubicBezTo>
                      <a:pt x="312" y="306"/>
                      <a:pt x="312" y="297"/>
                      <a:pt x="312" y="288"/>
                    </a:cubicBezTo>
                    <a:cubicBezTo>
                      <a:pt x="312" y="129"/>
                      <a:pt x="183" y="0"/>
                      <a:pt x="24" y="0"/>
                    </a:cubicBezTo>
                    <a:cubicBezTo>
                      <a:pt x="11" y="0"/>
                      <a:pt x="0" y="11"/>
                      <a:pt x="0" y="24"/>
                    </a:cubicBezTo>
                    <a:cubicBezTo>
                      <a:pt x="0" y="37"/>
                      <a:pt x="11" y="48"/>
                      <a:pt x="24" y="48"/>
                    </a:cubicBezTo>
                    <a:close/>
                    <a:moveTo>
                      <a:pt x="24" y="48"/>
                    </a:moveTo>
                    <a:cubicBezTo>
                      <a:pt x="24" y="48"/>
                      <a:pt x="24" y="48"/>
                      <a:pt x="24" y="48"/>
                    </a:cubicBezTo>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srgbClr val="282F39"/>
                  </a:solidFill>
                  <a:effectLst/>
                  <a:uLnTx/>
                  <a:uFillTx/>
                  <a:latin typeface="HelveticaNeueLT CYR 55 Roman" panose="020B0604020202020204" pitchFamily="34" charset="0"/>
                </a:endParaRPr>
              </a:p>
            </p:txBody>
          </p:sp>
        </p:grpSp>
        <p:cxnSp>
          <p:nvCxnSpPr>
            <p:cNvPr id="132" name="Straight Connector 131"/>
            <p:cNvCxnSpPr/>
            <p:nvPr/>
          </p:nvCxnSpPr>
          <p:spPr>
            <a:xfrm>
              <a:off x="1515412" y="274320"/>
              <a:ext cx="0" cy="1193548"/>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8183449" y="-41132"/>
            <a:ext cx="1077358" cy="3328855"/>
            <a:chOff x="7571708" y="-41132"/>
            <a:chExt cx="1077358" cy="3328855"/>
          </a:xfrm>
        </p:grpSpPr>
        <p:grpSp>
          <p:nvGrpSpPr>
            <p:cNvPr id="14" name="Group 13"/>
            <p:cNvGrpSpPr/>
            <p:nvPr/>
          </p:nvGrpSpPr>
          <p:grpSpPr>
            <a:xfrm>
              <a:off x="7571708" y="1497060"/>
              <a:ext cx="1077358" cy="1790663"/>
              <a:chOff x="10268256" y="991107"/>
              <a:chExt cx="1077358" cy="1790663"/>
            </a:xfrm>
          </p:grpSpPr>
          <p:sp>
            <p:nvSpPr>
              <p:cNvPr id="99" name="Freeform 5"/>
              <p:cNvSpPr>
                <a:spLocks noEditPoints="1"/>
              </p:cNvSpPr>
              <p:nvPr/>
            </p:nvSpPr>
            <p:spPr bwMode="auto">
              <a:xfrm rot="10800000">
                <a:off x="10268256" y="991107"/>
                <a:ext cx="1077358" cy="1790663"/>
              </a:xfrm>
              <a:custGeom>
                <a:avLst/>
                <a:gdLst>
                  <a:gd name="T0" fmla="*/ 674 w 750"/>
                  <a:gd name="T1" fmla="*/ 602 h 1237"/>
                  <a:gd name="T2" fmla="*/ 750 w 750"/>
                  <a:gd name="T3" fmla="*/ 376 h 1237"/>
                  <a:gd name="T4" fmla="*/ 638 w 750"/>
                  <a:gd name="T5" fmla="*/ 110 h 1237"/>
                  <a:gd name="T6" fmla="*/ 370 w 750"/>
                  <a:gd name="T7" fmla="*/ 2 h 1237"/>
                  <a:gd name="T8" fmla="*/ 110 w 750"/>
                  <a:gd name="T9" fmla="*/ 112 h 1237"/>
                  <a:gd name="T10" fmla="*/ 1 w 750"/>
                  <a:gd name="T11" fmla="*/ 373 h 1237"/>
                  <a:gd name="T12" fmla="*/ 77 w 750"/>
                  <a:gd name="T13" fmla="*/ 603 h 1237"/>
                  <a:gd name="T14" fmla="*/ 205 w 750"/>
                  <a:gd name="T15" fmla="*/ 976 h 1237"/>
                  <a:gd name="T16" fmla="*/ 205 w 750"/>
                  <a:gd name="T17" fmla="*/ 1120 h 1237"/>
                  <a:gd name="T18" fmla="*/ 321 w 750"/>
                  <a:gd name="T19" fmla="*/ 1237 h 1237"/>
                  <a:gd name="T20" fmla="*/ 430 w 750"/>
                  <a:gd name="T21" fmla="*/ 1237 h 1237"/>
                  <a:gd name="T22" fmla="*/ 546 w 750"/>
                  <a:gd name="T23" fmla="*/ 1120 h 1237"/>
                  <a:gd name="T24" fmla="*/ 546 w 750"/>
                  <a:gd name="T25" fmla="*/ 976 h 1237"/>
                  <a:gd name="T26" fmla="*/ 674 w 750"/>
                  <a:gd name="T27" fmla="*/ 602 h 1237"/>
                  <a:gd name="T28" fmla="*/ 116 w 750"/>
                  <a:gd name="T29" fmla="*/ 574 h 1237"/>
                  <a:gd name="T30" fmla="*/ 49 w 750"/>
                  <a:gd name="T31" fmla="*/ 373 h 1237"/>
                  <a:gd name="T32" fmla="*/ 371 w 750"/>
                  <a:gd name="T33" fmla="*/ 50 h 1237"/>
                  <a:gd name="T34" fmla="*/ 605 w 750"/>
                  <a:gd name="T35" fmla="*/ 144 h 1237"/>
                  <a:gd name="T36" fmla="*/ 702 w 750"/>
                  <a:gd name="T37" fmla="*/ 376 h 1237"/>
                  <a:gd name="T38" fmla="*/ 636 w 750"/>
                  <a:gd name="T39" fmla="*/ 573 h 1237"/>
                  <a:gd name="T40" fmla="*/ 498 w 750"/>
                  <a:gd name="T41" fmla="*/ 967 h 1237"/>
                  <a:gd name="T42" fmla="*/ 253 w 750"/>
                  <a:gd name="T43" fmla="*/ 967 h 1237"/>
                  <a:gd name="T44" fmla="*/ 116 w 750"/>
                  <a:gd name="T45" fmla="*/ 574 h 1237"/>
                  <a:gd name="T46" fmla="*/ 253 w 750"/>
                  <a:gd name="T47" fmla="*/ 1104 h 1237"/>
                  <a:gd name="T48" fmla="*/ 253 w 750"/>
                  <a:gd name="T49" fmla="*/ 1085 h 1237"/>
                  <a:gd name="T50" fmla="*/ 498 w 750"/>
                  <a:gd name="T51" fmla="*/ 1113 h 1237"/>
                  <a:gd name="T52" fmla="*/ 498 w 750"/>
                  <a:gd name="T53" fmla="*/ 1120 h 1237"/>
                  <a:gd name="T54" fmla="*/ 497 w 750"/>
                  <a:gd name="T55" fmla="*/ 1132 h 1237"/>
                  <a:gd name="T56" fmla="*/ 253 w 750"/>
                  <a:gd name="T57" fmla="*/ 1104 h 1237"/>
                  <a:gd name="T58" fmla="*/ 253 w 750"/>
                  <a:gd name="T59" fmla="*/ 1036 h 1237"/>
                  <a:gd name="T60" fmla="*/ 253 w 750"/>
                  <a:gd name="T61" fmla="*/ 1015 h 1237"/>
                  <a:gd name="T62" fmla="*/ 498 w 750"/>
                  <a:gd name="T63" fmla="*/ 1015 h 1237"/>
                  <a:gd name="T64" fmla="*/ 498 w 750"/>
                  <a:gd name="T65" fmla="*/ 1064 h 1237"/>
                  <a:gd name="T66" fmla="*/ 253 w 750"/>
                  <a:gd name="T67" fmla="*/ 1036 h 1237"/>
                  <a:gd name="T68" fmla="*/ 321 w 750"/>
                  <a:gd name="T69" fmla="*/ 1189 h 1237"/>
                  <a:gd name="T70" fmla="*/ 262 w 750"/>
                  <a:gd name="T71" fmla="*/ 1153 h 1237"/>
                  <a:gd name="T72" fmla="*/ 468 w 750"/>
                  <a:gd name="T73" fmla="*/ 1177 h 1237"/>
                  <a:gd name="T74" fmla="*/ 430 w 750"/>
                  <a:gd name="T75" fmla="*/ 1189 h 1237"/>
                  <a:gd name="T76" fmla="*/ 321 w 750"/>
                  <a:gd name="T77" fmla="*/ 1189 h 1237"/>
                  <a:gd name="T78" fmla="*/ 321 w 750"/>
                  <a:gd name="T79" fmla="*/ 1189 h 1237"/>
                  <a:gd name="T80" fmla="*/ 321 w 750"/>
                  <a:gd name="T81" fmla="*/ 118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0" h="1237">
                    <a:moveTo>
                      <a:pt x="674" y="602"/>
                    </a:moveTo>
                    <a:cubicBezTo>
                      <a:pt x="724" y="537"/>
                      <a:pt x="750" y="459"/>
                      <a:pt x="750" y="376"/>
                    </a:cubicBezTo>
                    <a:cubicBezTo>
                      <a:pt x="750" y="275"/>
                      <a:pt x="710" y="180"/>
                      <a:pt x="638" y="110"/>
                    </a:cubicBezTo>
                    <a:cubicBezTo>
                      <a:pt x="566" y="39"/>
                      <a:pt x="471" y="0"/>
                      <a:pt x="370" y="2"/>
                    </a:cubicBezTo>
                    <a:cubicBezTo>
                      <a:pt x="272" y="3"/>
                      <a:pt x="180" y="42"/>
                      <a:pt x="110" y="112"/>
                    </a:cubicBezTo>
                    <a:cubicBezTo>
                      <a:pt x="41" y="182"/>
                      <a:pt x="2" y="275"/>
                      <a:pt x="1" y="373"/>
                    </a:cubicBezTo>
                    <a:cubicBezTo>
                      <a:pt x="0" y="457"/>
                      <a:pt x="27" y="536"/>
                      <a:pt x="77" y="603"/>
                    </a:cubicBezTo>
                    <a:cubicBezTo>
                      <a:pt x="160" y="711"/>
                      <a:pt x="205" y="843"/>
                      <a:pt x="205" y="976"/>
                    </a:cubicBezTo>
                    <a:cubicBezTo>
                      <a:pt x="205" y="1120"/>
                      <a:pt x="205" y="1120"/>
                      <a:pt x="205" y="1120"/>
                    </a:cubicBezTo>
                    <a:cubicBezTo>
                      <a:pt x="205" y="1185"/>
                      <a:pt x="257" y="1237"/>
                      <a:pt x="321" y="1237"/>
                    </a:cubicBezTo>
                    <a:cubicBezTo>
                      <a:pt x="430" y="1237"/>
                      <a:pt x="430" y="1237"/>
                      <a:pt x="430" y="1237"/>
                    </a:cubicBezTo>
                    <a:cubicBezTo>
                      <a:pt x="494" y="1237"/>
                      <a:pt x="546" y="1185"/>
                      <a:pt x="546" y="1120"/>
                    </a:cubicBezTo>
                    <a:cubicBezTo>
                      <a:pt x="546" y="976"/>
                      <a:pt x="546" y="976"/>
                      <a:pt x="546" y="976"/>
                    </a:cubicBezTo>
                    <a:cubicBezTo>
                      <a:pt x="546" y="842"/>
                      <a:pt x="590" y="713"/>
                      <a:pt x="674" y="602"/>
                    </a:cubicBezTo>
                    <a:close/>
                    <a:moveTo>
                      <a:pt x="116" y="574"/>
                    </a:moveTo>
                    <a:cubicBezTo>
                      <a:pt x="71" y="516"/>
                      <a:pt x="48" y="446"/>
                      <a:pt x="49" y="373"/>
                    </a:cubicBezTo>
                    <a:cubicBezTo>
                      <a:pt x="51" y="197"/>
                      <a:pt x="195" y="52"/>
                      <a:pt x="371" y="50"/>
                    </a:cubicBezTo>
                    <a:cubicBezTo>
                      <a:pt x="459" y="49"/>
                      <a:pt x="542" y="82"/>
                      <a:pt x="605" y="144"/>
                    </a:cubicBezTo>
                    <a:cubicBezTo>
                      <a:pt x="667" y="206"/>
                      <a:pt x="702" y="288"/>
                      <a:pt x="702" y="376"/>
                    </a:cubicBezTo>
                    <a:cubicBezTo>
                      <a:pt x="702" y="448"/>
                      <a:pt x="679" y="516"/>
                      <a:pt x="636" y="573"/>
                    </a:cubicBezTo>
                    <a:cubicBezTo>
                      <a:pt x="547" y="690"/>
                      <a:pt x="500" y="825"/>
                      <a:pt x="498" y="967"/>
                    </a:cubicBezTo>
                    <a:cubicBezTo>
                      <a:pt x="253" y="967"/>
                      <a:pt x="253" y="967"/>
                      <a:pt x="253" y="967"/>
                    </a:cubicBezTo>
                    <a:cubicBezTo>
                      <a:pt x="251" y="827"/>
                      <a:pt x="202" y="688"/>
                      <a:pt x="116" y="574"/>
                    </a:cubicBezTo>
                    <a:close/>
                    <a:moveTo>
                      <a:pt x="253" y="1104"/>
                    </a:moveTo>
                    <a:cubicBezTo>
                      <a:pt x="253" y="1085"/>
                      <a:pt x="253" y="1085"/>
                      <a:pt x="253" y="1085"/>
                    </a:cubicBezTo>
                    <a:cubicBezTo>
                      <a:pt x="498" y="1113"/>
                      <a:pt x="498" y="1113"/>
                      <a:pt x="498" y="1113"/>
                    </a:cubicBezTo>
                    <a:cubicBezTo>
                      <a:pt x="498" y="1120"/>
                      <a:pt x="498" y="1120"/>
                      <a:pt x="498" y="1120"/>
                    </a:cubicBezTo>
                    <a:cubicBezTo>
                      <a:pt x="498" y="1124"/>
                      <a:pt x="498" y="1128"/>
                      <a:pt x="497" y="1132"/>
                    </a:cubicBezTo>
                    <a:lnTo>
                      <a:pt x="253" y="1104"/>
                    </a:lnTo>
                    <a:close/>
                    <a:moveTo>
                      <a:pt x="253" y="1036"/>
                    </a:moveTo>
                    <a:cubicBezTo>
                      <a:pt x="253" y="1015"/>
                      <a:pt x="253" y="1015"/>
                      <a:pt x="253" y="1015"/>
                    </a:cubicBezTo>
                    <a:cubicBezTo>
                      <a:pt x="498" y="1015"/>
                      <a:pt x="498" y="1015"/>
                      <a:pt x="498" y="1015"/>
                    </a:cubicBezTo>
                    <a:cubicBezTo>
                      <a:pt x="498" y="1064"/>
                      <a:pt x="498" y="1064"/>
                      <a:pt x="498" y="1064"/>
                    </a:cubicBezTo>
                    <a:lnTo>
                      <a:pt x="253" y="1036"/>
                    </a:lnTo>
                    <a:close/>
                    <a:moveTo>
                      <a:pt x="321" y="1189"/>
                    </a:moveTo>
                    <a:cubicBezTo>
                      <a:pt x="296" y="1189"/>
                      <a:pt x="273" y="1174"/>
                      <a:pt x="262" y="1153"/>
                    </a:cubicBezTo>
                    <a:cubicBezTo>
                      <a:pt x="468" y="1177"/>
                      <a:pt x="468" y="1177"/>
                      <a:pt x="468" y="1177"/>
                    </a:cubicBezTo>
                    <a:cubicBezTo>
                      <a:pt x="457" y="1184"/>
                      <a:pt x="444" y="1189"/>
                      <a:pt x="430" y="1189"/>
                    </a:cubicBezTo>
                    <a:lnTo>
                      <a:pt x="321" y="1189"/>
                    </a:lnTo>
                    <a:close/>
                    <a:moveTo>
                      <a:pt x="321" y="1189"/>
                    </a:moveTo>
                    <a:cubicBezTo>
                      <a:pt x="321" y="1189"/>
                      <a:pt x="321" y="1189"/>
                      <a:pt x="321" y="1189"/>
                    </a:cubicBezTo>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srgbClr val="007A7D">
                      <a:lumMod val="60000"/>
                      <a:lumOff val="40000"/>
                    </a:srgbClr>
                  </a:solidFill>
                  <a:effectLst/>
                  <a:uLnTx/>
                  <a:uFillTx/>
                  <a:latin typeface="HelveticaNeueLT CYR 55 Roman" panose="020B0604020202020204" pitchFamily="34" charset="0"/>
                </a:endParaRPr>
              </a:p>
            </p:txBody>
          </p:sp>
          <p:sp>
            <p:nvSpPr>
              <p:cNvPr id="100" name="Freeform 6"/>
              <p:cNvSpPr>
                <a:spLocks noEditPoints="1"/>
              </p:cNvSpPr>
              <p:nvPr/>
            </p:nvSpPr>
            <p:spPr bwMode="auto">
              <a:xfrm rot="10800000">
                <a:off x="11144278" y="2144889"/>
                <a:ext cx="76425" cy="129842"/>
              </a:xfrm>
              <a:custGeom>
                <a:avLst/>
                <a:gdLst>
                  <a:gd name="T0" fmla="*/ 51 w 53"/>
                  <a:gd name="T1" fmla="*/ 62 h 90"/>
                  <a:gd name="T2" fmla="*/ 48 w 53"/>
                  <a:gd name="T3" fmla="*/ 24 h 90"/>
                  <a:gd name="T4" fmla="*/ 25 w 53"/>
                  <a:gd name="T5" fmla="*/ 0 h 90"/>
                  <a:gd name="T6" fmla="*/ 0 w 53"/>
                  <a:gd name="T7" fmla="*/ 23 h 90"/>
                  <a:gd name="T8" fmla="*/ 4 w 53"/>
                  <a:gd name="T9" fmla="*/ 69 h 90"/>
                  <a:gd name="T10" fmla="*/ 27 w 53"/>
                  <a:gd name="T11" fmla="*/ 90 h 90"/>
                  <a:gd name="T12" fmla="*/ 31 w 53"/>
                  <a:gd name="T13" fmla="*/ 90 h 90"/>
                  <a:gd name="T14" fmla="*/ 51 w 53"/>
                  <a:gd name="T15" fmla="*/ 62 h 90"/>
                  <a:gd name="T16" fmla="*/ 51 w 53"/>
                  <a:gd name="T17" fmla="*/ 62 h 90"/>
                  <a:gd name="T18" fmla="*/ 51 w 53"/>
                  <a:gd name="T19"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0">
                    <a:moveTo>
                      <a:pt x="51" y="62"/>
                    </a:moveTo>
                    <a:cubicBezTo>
                      <a:pt x="49" y="50"/>
                      <a:pt x="48" y="37"/>
                      <a:pt x="48" y="24"/>
                    </a:cubicBezTo>
                    <a:cubicBezTo>
                      <a:pt x="49" y="11"/>
                      <a:pt x="38" y="0"/>
                      <a:pt x="25" y="0"/>
                    </a:cubicBezTo>
                    <a:cubicBezTo>
                      <a:pt x="11" y="0"/>
                      <a:pt x="1" y="10"/>
                      <a:pt x="0" y="23"/>
                    </a:cubicBezTo>
                    <a:cubicBezTo>
                      <a:pt x="0" y="39"/>
                      <a:pt x="1" y="54"/>
                      <a:pt x="4" y="69"/>
                    </a:cubicBezTo>
                    <a:cubicBezTo>
                      <a:pt x="5" y="81"/>
                      <a:pt x="16" y="90"/>
                      <a:pt x="27" y="90"/>
                    </a:cubicBezTo>
                    <a:cubicBezTo>
                      <a:pt x="28" y="90"/>
                      <a:pt x="30" y="90"/>
                      <a:pt x="31" y="90"/>
                    </a:cubicBezTo>
                    <a:cubicBezTo>
                      <a:pt x="44" y="88"/>
                      <a:pt x="53" y="75"/>
                      <a:pt x="51" y="62"/>
                    </a:cubicBezTo>
                    <a:close/>
                    <a:moveTo>
                      <a:pt x="51" y="62"/>
                    </a:moveTo>
                    <a:cubicBezTo>
                      <a:pt x="51" y="62"/>
                      <a:pt x="51" y="62"/>
                      <a:pt x="51" y="62"/>
                    </a:cubicBezTo>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srgbClr val="282F39"/>
                  </a:solidFill>
                  <a:effectLst/>
                  <a:uLnTx/>
                  <a:uFillTx/>
                  <a:latin typeface="HelveticaNeueLT CYR 55 Roman" panose="020B0604020202020204" pitchFamily="34" charset="0"/>
                </a:endParaRPr>
              </a:p>
            </p:txBody>
          </p:sp>
          <p:sp>
            <p:nvSpPr>
              <p:cNvPr id="101" name="Freeform 7"/>
              <p:cNvSpPr>
                <a:spLocks noEditPoints="1"/>
              </p:cNvSpPr>
              <p:nvPr/>
            </p:nvSpPr>
            <p:spPr bwMode="auto">
              <a:xfrm rot="10800000">
                <a:off x="10905961" y="1656750"/>
                <a:ext cx="276940" cy="444584"/>
              </a:xfrm>
              <a:custGeom>
                <a:avLst/>
                <a:gdLst>
                  <a:gd name="T0" fmla="*/ 166 w 193"/>
                  <a:gd name="T1" fmla="*/ 307 h 307"/>
                  <a:gd name="T2" fmla="*/ 174 w 193"/>
                  <a:gd name="T3" fmla="*/ 306 h 307"/>
                  <a:gd name="T4" fmla="*/ 189 w 193"/>
                  <a:gd name="T5" fmla="*/ 275 h 307"/>
                  <a:gd name="T6" fmla="*/ 71 w 193"/>
                  <a:gd name="T7" fmla="*/ 51 h 307"/>
                  <a:gd name="T8" fmla="*/ 49 w 193"/>
                  <a:gd name="T9" fmla="*/ 16 h 307"/>
                  <a:gd name="T10" fmla="*/ 16 w 193"/>
                  <a:gd name="T11" fmla="*/ 6 h 307"/>
                  <a:gd name="T12" fmla="*/ 6 w 193"/>
                  <a:gd name="T13" fmla="*/ 38 h 307"/>
                  <a:gd name="T14" fmla="*/ 33 w 193"/>
                  <a:gd name="T15" fmla="*/ 80 h 307"/>
                  <a:gd name="T16" fmla="*/ 143 w 193"/>
                  <a:gd name="T17" fmla="*/ 290 h 307"/>
                  <a:gd name="T18" fmla="*/ 166 w 193"/>
                  <a:gd name="T19" fmla="*/ 307 h 307"/>
                  <a:gd name="T20" fmla="*/ 166 w 193"/>
                  <a:gd name="T21" fmla="*/ 307 h 307"/>
                  <a:gd name="T22" fmla="*/ 166 w 193"/>
                  <a:gd name="T23" fmla="*/ 30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7">
                    <a:moveTo>
                      <a:pt x="166" y="307"/>
                    </a:moveTo>
                    <a:cubicBezTo>
                      <a:pt x="169" y="307"/>
                      <a:pt x="171" y="306"/>
                      <a:pt x="174" y="306"/>
                    </a:cubicBezTo>
                    <a:cubicBezTo>
                      <a:pt x="186" y="301"/>
                      <a:pt x="193" y="288"/>
                      <a:pt x="189" y="275"/>
                    </a:cubicBezTo>
                    <a:cubicBezTo>
                      <a:pt x="162" y="194"/>
                      <a:pt x="123" y="119"/>
                      <a:pt x="71" y="51"/>
                    </a:cubicBezTo>
                    <a:cubicBezTo>
                      <a:pt x="63" y="40"/>
                      <a:pt x="55" y="28"/>
                      <a:pt x="49" y="16"/>
                    </a:cubicBezTo>
                    <a:cubicBezTo>
                      <a:pt x="43" y="4"/>
                      <a:pt x="28" y="0"/>
                      <a:pt x="16" y="6"/>
                    </a:cubicBezTo>
                    <a:cubicBezTo>
                      <a:pt x="5" y="12"/>
                      <a:pt x="0" y="26"/>
                      <a:pt x="6" y="38"/>
                    </a:cubicBezTo>
                    <a:cubicBezTo>
                      <a:pt x="14" y="53"/>
                      <a:pt x="23" y="67"/>
                      <a:pt x="33" y="80"/>
                    </a:cubicBezTo>
                    <a:cubicBezTo>
                      <a:pt x="81" y="144"/>
                      <a:pt x="119" y="215"/>
                      <a:pt x="143" y="290"/>
                    </a:cubicBezTo>
                    <a:cubicBezTo>
                      <a:pt x="147" y="300"/>
                      <a:pt x="156" y="307"/>
                      <a:pt x="166" y="307"/>
                    </a:cubicBezTo>
                    <a:close/>
                    <a:moveTo>
                      <a:pt x="166" y="307"/>
                    </a:moveTo>
                    <a:cubicBezTo>
                      <a:pt x="166" y="307"/>
                      <a:pt x="166" y="307"/>
                      <a:pt x="166" y="307"/>
                    </a:cubicBezTo>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srgbClr val="282F39"/>
                  </a:solidFill>
                  <a:effectLst/>
                  <a:uLnTx/>
                  <a:uFillTx/>
                  <a:latin typeface="HelveticaNeueLT CYR 55 Roman" panose="020B0604020202020204" pitchFamily="34" charset="0"/>
                </a:endParaRPr>
              </a:p>
            </p:txBody>
          </p:sp>
          <p:sp>
            <p:nvSpPr>
              <p:cNvPr id="102" name="Freeform 8"/>
              <p:cNvSpPr>
                <a:spLocks noEditPoints="1"/>
              </p:cNvSpPr>
              <p:nvPr/>
            </p:nvSpPr>
            <p:spPr bwMode="auto">
              <a:xfrm rot="10800000">
                <a:off x="10418642" y="1972315"/>
                <a:ext cx="124090" cy="153674"/>
              </a:xfrm>
              <a:custGeom>
                <a:avLst/>
                <a:gdLst>
                  <a:gd name="T0" fmla="*/ 69 w 86"/>
                  <a:gd name="T1" fmla="*/ 5 h 106"/>
                  <a:gd name="T2" fmla="*/ 37 w 86"/>
                  <a:gd name="T3" fmla="*/ 18 h 106"/>
                  <a:gd name="T4" fmla="*/ 8 w 86"/>
                  <a:gd name="T5" fmla="*/ 68 h 106"/>
                  <a:gd name="T6" fmla="*/ 12 w 86"/>
                  <a:gd name="T7" fmla="*/ 102 h 106"/>
                  <a:gd name="T8" fmla="*/ 27 w 86"/>
                  <a:gd name="T9" fmla="*/ 106 h 106"/>
                  <a:gd name="T10" fmla="*/ 46 w 86"/>
                  <a:gd name="T11" fmla="*/ 97 h 106"/>
                  <a:gd name="T12" fmla="*/ 81 w 86"/>
                  <a:gd name="T13" fmla="*/ 37 h 106"/>
                  <a:gd name="T14" fmla="*/ 69 w 86"/>
                  <a:gd name="T15" fmla="*/ 5 h 106"/>
                  <a:gd name="T16" fmla="*/ 69 w 86"/>
                  <a:gd name="T17" fmla="*/ 5 h 106"/>
                  <a:gd name="T18" fmla="*/ 69 w 86"/>
                  <a:gd name="T19"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6">
                    <a:moveTo>
                      <a:pt x="69" y="5"/>
                    </a:moveTo>
                    <a:cubicBezTo>
                      <a:pt x="56" y="0"/>
                      <a:pt x="42" y="6"/>
                      <a:pt x="37" y="18"/>
                    </a:cubicBezTo>
                    <a:cubicBezTo>
                      <a:pt x="29" y="36"/>
                      <a:pt x="20" y="52"/>
                      <a:pt x="8" y="68"/>
                    </a:cubicBezTo>
                    <a:cubicBezTo>
                      <a:pt x="0" y="79"/>
                      <a:pt x="2" y="94"/>
                      <a:pt x="12" y="102"/>
                    </a:cubicBezTo>
                    <a:cubicBezTo>
                      <a:pt x="17" y="105"/>
                      <a:pt x="22" y="106"/>
                      <a:pt x="27" y="106"/>
                    </a:cubicBezTo>
                    <a:cubicBezTo>
                      <a:pt x="34" y="106"/>
                      <a:pt x="41" y="103"/>
                      <a:pt x="46" y="97"/>
                    </a:cubicBezTo>
                    <a:cubicBezTo>
                      <a:pt x="60" y="78"/>
                      <a:pt x="72" y="58"/>
                      <a:pt x="81" y="37"/>
                    </a:cubicBezTo>
                    <a:cubicBezTo>
                      <a:pt x="86" y="25"/>
                      <a:pt x="81" y="11"/>
                      <a:pt x="69" y="5"/>
                    </a:cubicBezTo>
                    <a:close/>
                    <a:moveTo>
                      <a:pt x="69" y="5"/>
                    </a:moveTo>
                    <a:cubicBezTo>
                      <a:pt x="69" y="5"/>
                      <a:pt x="69" y="5"/>
                      <a:pt x="69" y="5"/>
                    </a:cubicBezTo>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srgbClr val="282F39"/>
                  </a:solidFill>
                  <a:effectLst/>
                  <a:uLnTx/>
                  <a:uFillTx/>
                  <a:latin typeface="HelveticaNeueLT CYR 55 Roman" panose="020B0604020202020204" pitchFamily="34" charset="0"/>
                </a:endParaRPr>
              </a:p>
            </p:txBody>
          </p:sp>
          <p:sp>
            <p:nvSpPr>
              <p:cNvPr id="103" name="Freeform 9"/>
              <p:cNvSpPr>
                <a:spLocks noEditPoints="1"/>
              </p:cNvSpPr>
              <p:nvPr/>
            </p:nvSpPr>
            <p:spPr bwMode="auto">
              <a:xfrm rot="10800000">
                <a:off x="10393167" y="2166256"/>
                <a:ext cx="447872" cy="488139"/>
              </a:xfrm>
              <a:custGeom>
                <a:avLst/>
                <a:gdLst>
                  <a:gd name="T0" fmla="*/ 24 w 312"/>
                  <a:gd name="T1" fmla="*/ 48 h 337"/>
                  <a:gd name="T2" fmla="*/ 264 w 312"/>
                  <a:gd name="T3" fmla="*/ 288 h 337"/>
                  <a:gd name="T4" fmla="*/ 263 w 312"/>
                  <a:gd name="T5" fmla="*/ 311 h 337"/>
                  <a:gd name="T6" fmla="*/ 285 w 312"/>
                  <a:gd name="T7" fmla="*/ 337 h 337"/>
                  <a:gd name="T8" fmla="*/ 287 w 312"/>
                  <a:gd name="T9" fmla="*/ 337 h 337"/>
                  <a:gd name="T10" fmla="*/ 311 w 312"/>
                  <a:gd name="T11" fmla="*/ 315 h 337"/>
                  <a:gd name="T12" fmla="*/ 312 w 312"/>
                  <a:gd name="T13" fmla="*/ 288 h 337"/>
                  <a:gd name="T14" fmla="*/ 24 w 312"/>
                  <a:gd name="T15" fmla="*/ 0 h 337"/>
                  <a:gd name="T16" fmla="*/ 0 w 312"/>
                  <a:gd name="T17" fmla="*/ 24 h 337"/>
                  <a:gd name="T18" fmla="*/ 24 w 312"/>
                  <a:gd name="T19" fmla="*/ 48 h 337"/>
                  <a:gd name="T20" fmla="*/ 24 w 312"/>
                  <a:gd name="T21" fmla="*/ 48 h 337"/>
                  <a:gd name="T22" fmla="*/ 24 w 312"/>
                  <a:gd name="T23" fmla="*/ 4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337">
                    <a:moveTo>
                      <a:pt x="24" y="48"/>
                    </a:moveTo>
                    <a:cubicBezTo>
                      <a:pt x="157" y="48"/>
                      <a:pt x="264" y="156"/>
                      <a:pt x="264" y="288"/>
                    </a:cubicBezTo>
                    <a:cubicBezTo>
                      <a:pt x="264" y="296"/>
                      <a:pt x="264" y="303"/>
                      <a:pt x="263" y="311"/>
                    </a:cubicBezTo>
                    <a:cubicBezTo>
                      <a:pt x="262" y="324"/>
                      <a:pt x="272" y="336"/>
                      <a:pt x="285" y="337"/>
                    </a:cubicBezTo>
                    <a:cubicBezTo>
                      <a:pt x="286" y="337"/>
                      <a:pt x="287" y="337"/>
                      <a:pt x="287" y="337"/>
                    </a:cubicBezTo>
                    <a:cubicBezTo>
                      <a:pt x="300" y="337"/>
                      <a:pt x="310" y="328"/>
                      <a:pt x="311" y="315"/>
                    </a:cubicBezTo>
                    <a:cubicBezTo>
                      <a:pt x="312" y="306"/>
                      <a:pt x="312" y="297"/>
                      <a:pt x="312" y="288"/>
                    </a:cubicBezTo>
                    <a:cubicBezTo>
                      <a:pt x="312" y="129"/>
                      <a:pt x="183" y="0"/>
                      <a:pt x="24" y="0"/>
                    </a:cubicBezTo>
                    <a:cubicBezTo>
                      <a:pt x="11" y="0"/>
                      <a:pt x="0" y="11"/>
                      <a:pt x="0" y="24"/>
                    </a:cubicBezTo>
                    <a:cubicBezTo>
                      <a:pt x="0" y="37"/>
                      <a:pt x="11" y="48"/>
                      <a:pt x="24" y="48"/>
                    </a:cubicBezTo>
                    <a:close/>
                    <a:moveTo>
                      <a:pt x="24" y="48"/>
                    </a:moveTo>
                    <a:cubicBezTo>
                      <a:pt x="24" y="48"/>
                      <a:pt x="24" y="48"/>
                      <a:pt x="24" y="48"/>
                    </a:cubicBezTo>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srgbClr val="282F39"/>
                  </a:solidFill>
                  <a:effectLst/>
                  <a:uLnTx/>
                  <a:uFillTx/>
                  <a:latin typeface="HelveticaNeueLT CYR 55 Roman" panose="020B0604020202020204" pitchFamily="34" charset="0"/>
                </a:endParaRPr>
              </a:p>
            </p:txBody>
          </p:sp>
        </p:grpSp>
        <p:cxnSp>
          <p:nvCxnSpPr>
            <p:cNvPr id="135" name="Straight Connector 134"/>
            <p:cNvCxnSpPr/>
            <p:nvPr/>
          </p:nvCxnSpPr>
          <p:spPr>
            <a:xfrm>
              <a:off x="8106712" y="-41132"/>
              <a:ext cx="0" cy="1589572"/>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a:off x="5917421" y="-41132"/>
            <a:ext cx="902225" cy="2691974"/>
            <a:chOff x="5844264" y="-41132"/>
            <a:chExt cx="902225" cy="2691974"/>
          </a:xfrm>
        </p:grpSpPr>
        <p:grpSp>
          <p:nvGrpSpPr>
            <p:cNvPr id="119" name="Group 118"/>
            <p:cNvGrpSpPr/>
            <p:nvPr/>
          </p:nvGrpSpPr>
          <p:grpSpPr>
            <a:xfrm>
              <a:off x="5844264" y="1151265"/>
              <a:ext cx="902225" cy="1499577"/>
              <a:chOff x="10268256" y="991107"/>
              <a:chExt cx="1077358" cy="1790663"/>
            </a:xfrm>
          </p:grpSpPr>
          <p:sp>
            <p:nvSpPr>
              <p:cNvPr id="120" name="Freeform 5"/>
              <p:cNvSpPr>
                <a:spLocks noEditPoints="1"/>
              </p:cNvSpPr>
              <p:nvPr/>
            </p:nvSpPr>
            <p:spPr bwMode="auto">
              <a:xfrm rot="10800000">
                <a:off x="10268256" y="991107"/>
                <a:ext cx="1077358" cy="1790663"/>
              </a:xfrm>
              <a:custGeom>
                <a:avLst/>
                <a:gdLst>
                  <a:gd name="T0" fmla="*/ 674 w 750"/>
                  <a:gd name="T1" fmla="*/ 602 h 1237"/>
                  <a:gd name="T2" fmla="*/ 750 w 750"/>
                  <a:gd name="T3" fmla="*/ 376 h 1237"/>
                  <a:gd name="T4" fmla="*/ 638 w 750"/>
                  <a:gd name="T5" fmla="*/ 110 h 1237"/>
                  <a:gd name="T6" fmla="*/ 370 w 750"/>
                  <a:gd name="T7" fmla="*/ 2 h 1237"/>
                  <a:gd name="T8" fmla="*/ 110 w 750"/>
                  <a:gd name="T9" fmla="*/ 112 h 1237"/>
                  <a:gd name="T10" fmla="*/ 1 w 750"/>
                  <a:gd name="T11" fmla="*/ 373 h 1237"/>
                  <a:gd name="T12" fmla="*/ 77 w 750"/>
                  <a:gd name="T13" fmla="*/ 603 h 1237"/>
                  <a:gd name="T14" fmla="*/ 205 w 750"/>
                  <a:gd name="T15" fmla="*/ 976 h 1237"/>
                  <a:gd name="T16" fmla="*/ 205 w 750"/>
                  <a:gd name="T17" fmla="*/ 1120 h 1237"/>
                  <a:gd name="T18" fmla="*/ 321 w 750"/>
                  <a:gd name="T19" fmla="*/ 1237 h 1237"/>
                  <a:gd name="T20" fmla="*/ 430 w 750"/>
                  <a:gd name="T21" fmla="*/ 1237 h 1237"/>
                  <a:gd name="T22" fmla="*/ 546 w 750"/>
                  <a:gd name="T23" fmla="*/ 1120 h 1237"/>
                  <a:gd name="T24" fmla="*/ 546 w 750"/>
                  <a:gd name="T25" fmla="*/ 976 h 1237"/>
                  <a:gd name="T26" fmla="*/ 674 w 750"/>
                  <a:gd name="T27" fmla="*/ 602 h 1237"/>
                  <a:gd name="T28" fmla="*/ 116 w 750"/>
                  <a:gd name="T29" fmla="*/ 574 h 1237"/>
                  <a:gd name="T30" fmla="*/ 49 w 750"/>
                  <a:gd name="T31" fmla="*/ 373 h 1237"/>
                  <a:gd name="T32" fmla="*/ 371 w 750"/>
                  <a:gd name="T33" fmla="*/ 50 h 1237"/>
                  <a:gd name="T34" fmla="*/ 605 w 750"/>
                  <a:gd name="T35" fmla="*/ 144 h 1237"/>
                  <a:gd name="T36" fmla="*/ 702 w 750"/>
                  <a:gd name="T37" fmla="*/ 376 h 1237"/>
                  <a:gd name="T38" fmla="*/ 636 w 750"/>
                  <a:gd name="T39" fmla="*/ 573 h 1237"/>
                  <a:gd name="T40" fmla="*/ 498 w 750"/>
                  <a:gd name="T41" fmla="*/ 967 h 1237"/>
                  <a:gd name="T42" fmla="*/ 253 w 750"/>
                  <a:gd name="T43" fmla="*/ 967 h 1237"/>
                  <a:gd name="T44" fmla="*/ 116 w 750"/>
                  <a:gd name="T45" fmla="*/ 574 h 1237"/>
                  <a:gd name="T46" fmla="*/ 253 w 750"/>
                  <a:gd name="T47" fmla="*/ 1104 h 1237"/>
                  <a:gd name="T48" fmla="*/ 253 w 750"/>
                  <a:gd name="T49" fmla="*/ 1085 h 1237"/>
                  <a:gd name="T50" fmla="*/ 498 w 750"/>
                  <a:gd name="T51" fmla="*/ 1113 h 1237"/>
                  <a:gd name="T52" fmla="*/ 498 w 750"/>
                  <a:gd name="T53" fmla="*/ 1120 h 1237"/>
                  <a:gd name="T54" fmla="*/ 497 w 750"/>
                  <a:gd name="T55" fmla="*/ 1132 h 1237"/>
                  <a:gd name="T56" fmla="*/ 253 w 750"/>
                  <a:gd name="T57" fmla="*/ 1104 h 1237"/>
                  <a:gd name="T58" fmla="*/ 253 w 750"/>
                  <a:gd name="T59" fmla="*/ 1036 h 1237"/>
                  <a:gd name="T60" fmla="*/ 253 w 750"/>
                  <a:gd name="T61" fmla="*/ 1015 h 1237"/>
                  <a:gd name="T62" fmla="*/ 498 w 750"/>
                  <a:gd name="T63" fmla="*/ 1015 h 1237"/>
                  <a:gd name="T64" fmla="*/ 498 w 750"/>
                  <a:gd name="T65" fmla="*/ 1064 h 1237"/>
                  <a:gd name="T66" fmla="*/ 253 w 750"/>
                  <a:gd name="T67" fmla="*/ 1036 h 1237"/>
                  <a:gd name="T68" fmla="*/ 321 w 750"/>
                  <a:gd name="T69" fmla="*/ 1189 h 1237"/>
                  <a:gd name="T70" fmla="*/ 262 w 750"/>
                  <a:gd name="T71" fmla="*/ 1153 h 1237"/>
                  <a:gd name="T72" fmla="*/ 468 w 750"/>
                  <a:gd name="T73" fmla="*/ 1177 h 1237"/>
                  <a:gd name="T74" fmla="*/ 430 w 750"/>
                  <a:gd name="T75" fmla="*/ 1189 h 1237"/>
                  <a:gd name="T76" fmla="*/ 321 w 750"/>
                  <a:gd name="T77" fmla="*/ 1189 h 1237"/>
                  <a:gd name="T78" fmla="*/ 321 w 750"/>
                  <a:gd name="T79" fmla="*/ 1189 h 1237"/>
                  <a:gd name="T80" fmla="*/ 321 w 750"/>
                  <a:gd name="T81" fmla="*/ 118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0" h="1237">
                    <a:moveTo>
                      <a:pt x="674" y="602"/>
                    </a:moveTo>
                    <a:cubicBezTo>
                      <a:pt x="724" y="537"/>
                      <a:pt x="750" y="459"/>
                      <a:pt x="750" y="376"/>
                    </a:cubicBezTo>
                    <a:cubicBezTo>
                      <a:pt x="750" y="275"/>
                      <a:pt x="710" y="180"/>
                      <a:pt x="638" y="110"/>
                    </a:cubicBezTo>
                    <a:cubicBezTo>
                      <a:pt x="566" y="39"/>
                      <a:pt x="471" y="0"/>
                      <a:pt x="370" y="2"/>
                    </a:cubicBezTo>
                    <a:cubicBezTo>
                      <a:pt x="272" y="3"/>
                      <a:pt x="180" y="42"/>
                      <a:pt x="110" y="112"/>
                    </a:cubicBezTo>
                    <a:cubicBezTo>
                      <a:pt x="41" y="182"/>
                      <a:pt x="2" y="275"/>
                      <a:pt x="1" y="373"/>
                    </a:cubicBezTo>
                    <a:cubicBezTo>
                      <a:pt x="0" y="457"/>
                      <a:pt x="27" y="536"/>
                      <a:pt x="77" y="603"/>
                    </a:cubicBezTo>
                    <a:cubicBezTo>
                      <a:pt x="160" y="711"/>
                      <a:pt x="205" y="843"/>
                      <a:pt x="205" y="976"/>
                    </a:cubicBezTo>
                    <a:cubicBezTo>
                      <a:pt x="205" y="1120"/>
                      <a:pt x="205" y="1120"/>
                      <a:pt x="205" y="1120"/>
                    </a:cubicBezTo>
                    <a:cubicBezTo>
                      <a:pt x="205" y="1185"/>
                      <a:pt x="257" y="1237"/>
                      <a:pt x="321" y="1237"/>
                    </a:cubicBezTo>
                    <a:cubicBezTo>
                      <a:pt x="430" y="1237"/>
                      <a:pt x="430" y="1237"/>
                      <a:pt x="430" y="1237"/>
                    </a:cubicBezTo>
                    <a:cubicBezTo>
                      <a:pt x="494" y="1237"/>
                      <a:pt x="546" y="1185"/>
                      <a:pt x="546" y="1120"/>
                    </a:cubicBezTo>
                    <a:cubicBezTo>
                      <a:pt x="546" y="976"/>
                      <a:pt x="546" y="976"/>
                      <a:pt x="546" y="976"/>
                    </a:cubicBezTo>
                    <a:cubicBezTo>
                      <a:pt x="546" y="842"/>
                      <a:pt x="590" y="713"/>
                      <a:pt x="674" y="602"/>
                    </a:cubicBezTo>
                    <a:close/>
                    <a:moveTo>
                      <a:pt x="116" y="574"/>
                    </a:moveTo>
                    <a:cubicBezTo>
                      <a:pt x="71" y="516"/>
                      <a:pt x="48" y="446"/>
                      <a:pt x="49" y="373"/>
                    </a:cubicBezTo>
                    <a:cubicBezTo>
                      <a:pt x="51" y="197"/>
                      <a:pt x="195" y="52"/>
                      <a:pt x="371" y="50"/>
                    </a:cubicBezTo>
                    <a:cubicBezTo>
                      <a:pt x="459" y="49"/>
                      <a:pt x="542" y="82"/>
                      <a:pt x="605" y="144"/>
                    </a:cubicBezTo>
                    <a:cubicBezTo>
                      <a:pt x="667" y="206"/>
                      <a:pt x="702" y="288"/>
                      <a:pt x="702" y="376"/>
                    </a:cubicBezTo>
                    <a:cubicBezTo>
                      <a:pt x="702" y="448"/>
                      <a:pt x="679" y="516"/>
                      <a:pt x="636" y="573"/>
                    </a:cubicBezTo>
                    <a:cubicBezTo>
                      <a:pt x="547" y="690"/>
                      <a:pt x="500" y="825"/>
                      <a:pt x="498" y="967"/>
                    </a:cubicBezTo>
                    <a:cubicBezTo>
                      <a:pt x="253" y="967"/>
                      <a:pt x="253" y="967"/>
                      <a:pt x="253" y="967"/>
                    </a:cubicBezTo>
                    <a:cubicBezTo>
                      <a:pt x="251" y="827"/>
                      <a:pt x="202" y="688"/>
                      <a:pt x="116" y="574"/>
                    </a:cubicBezTo>
                    <a:close/>
                    <a:moveTo>
                      <a:pt x="253" y="1104"/>
                    </a:moveTo>
                    <a:cubicBezTo>
                      <a:pt x="253" y="1085"/>
                      <a:pt x="253" y="1085"/>
                      <a:pt x="253" y="1085"/>
                    </a:cubicBezTo>
                    <a:cubicBezTo>
                      <a:pt x="498" y="1113"/>
                      <a:pt x="498" y="1113"/>
                      <a:pt x="498" y="1113"/>
                    </a:cubicBezTo>
                    <a:cubicBezTo>
                      <a:pt x="498" y="1120"/>
                      <a:pt x="498" y="1120"/>
                      <a:pt x="498" y="1120"/>
                    </a:cubicBezTo>
                    <a:cubicBezTo>
                      <a:pt x="498" y="1124"/>
                      <a:pt x="498" y="1128"/>
                      <a:pt x="497" y="1132"/>
                    </a:cubicBezTo>
                    <a:lnTo>
                      <a:pt x="253" y="1104"/>
                    </a:lnTo>
                    <a:close/>
                    <a:moveTo>
                      <a:pt x="253" y="1036"/>
                    </a:moveTo>
                    <a:cubicBezTo>
                      <a:pt x="253" y="1015"/>
                      <a:pt x="253" y="1015"/>
                      <a:pt x="253" y="1015"/>
                    </a:cubicBezTo>
                    <a:cubicBezTo>
                      <a:pt x="498" y="1015"/>
                      <a:pt x="498" y="1015"/>
                      <a:pt x="498" y="1015"/>
                    </a:cubicBezTo>
                    <a:cubicBezTo>
                      <a:pt x="498" y="1064"/>
                      <a:pt x="498" y="1064"/>
                      <a:pt x="498" y="1064"/>
                    </a:cubicBezTo>
                    <a:lnTo>
                      <a:pt x="253" y="1036"/>
                    </a:lnTo>
                    <a:close/>
                    <a:moveTo>
                      <a:pt x="321" y="1189"/>
                    </a:moveTo>
                    <a:cubicBezTo>
                      <a:pt x="296" y="1189"/>
                      <a:pt x="273" y="1174"/>
                      <a:pt x="262" y="1153"/>
                    </a:cubicBezTo>
                    <a:cubicBezTo>
                      <a:pt x="468" y="1177"/>
                      <a:pt x="468" y="1177"/>
                      <a:pt x="468" y="1177"/>
                    </a:cubicBezTo>
                    <a:cubicBezTo>
                      <a:pt x="457" y="1184"/>
                      <a:pt x="444" y="1189"/>
                      <a:pt x="430" y="1189"/>
                    </a:cubicBezTo>
                    <a:lnTo>
                      <a:pt x="321" y="1189"/>
                    </a:lnTo>
                    <a:close/>
                    <a:moveTo>
                      <a:pt x="321" y="1189"/>
                    </a:moveTo>
                    <a:cubicBezTo>
                      <a:pt x="321" y="1189"/>
                      <a:pt x="321" y="1189"/>
                      <a:pt x="321" y="1189"/>
                    </a:cubicBezTo>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srgbClr val="007A7D">
                      <a:lumMod val="60000"/>
                      <a:lumOff val="40000"/>
                    </a:srgbClr>
                  </a:solidFill>
                  <a:effectLst/>
                  <a:uLnTx/>
                  <a:uFillTx/>
                  <a:latin typeface="HelveticaNeueLT CYR 55 Roman" panose="020B0604020202020204" pitchFamily="34" charset="0"/>
                </a:endParaRPr>
              </a:p>
            </p:txBody>
          </p:sp>
          <p:sp>
            <p:nvSpPr>
              <p:cNvPr id="121" name="Freeform 6"/>
              <p:cNvSpPr>
                <a:spLocks noEditPoints="1"/>
              </p:cNvSpPr>
              <p:nvPr/>
            </p:nvSpPr>
            <p:spPr bwMode="auto">
              <a:xfrm rot="10800000">
                <a:off x="11144278" y="2144889"/>
                <a:ext cx="76425" cy="129842"/>
              </a:xfrm>
              <a:custGeom>
                <a:avLst/>
                <a:gdLst>
                  <a:gd name="T0" fmla="*/ 51 w 53"/>
                  <a:gd name="T1" fmla="*/ 62 h 90"/>
                  <a:gd name="T2" fmla="*/ 48 w 53"/>
                  <a:gd name="T3" fmla="*/ 24 h 90"/>
                  <a:gd name="T4" fmla="*/ 25 w 53"/>
                  <a:gd name="T5" fmla="*/ 0 h 90"/>
                  <a:gd name="T6" fmla="*/ 0 w 53"/>
                  <a:gd name="T7" fmla="*/ 23 h 90"/>
                  <a:gd name="T8" fmla="*/ 4 w 53"/>
                  <a:gd name="T9" fmla="*/ 69 h 90"/>
                  <a:gd name="T10" fmla="*/ 27 w 53"/>
                  <a:gd name="T11" fmla="*/ 90 h 90"/>
                  <a:gd name="T12" fmla="*/ 31 w 53"/>
                  <a:gd name="T13" fmla="*/ 90 h 90"/>
                  <a:gd name="T14" fmla="*/ 51 w 53"/>
                  <a:gd name="T15" fmla="*/ 62 h 90"/>
                  <a:gd name="T16" fmla="*/ 51 w 53"/>
                  <a:gd name="T17" fmla="*/ 62 h 90"/>
                  <a:gd name="T18" fmla="*/ 51 w 53"/>
                  <a:gd name="T19"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0">
                    <a:moveTo>
                      <a:pt x="51" y="62"/>
                    </a:moveTo>
                    <a:cubicBezTo>
                      <a:pt x="49" y="50"/>
                      <a:pt x="48" y="37"/>
                      <a:pt x="48" y="24"/>
                    </a:cubicBezTo>
                    <a:cubicBezTo>
                      <a:pt x="49" y="11"/>
                      <a:pt x="38" y="0"/>
                      <a:pt x="25" y="0"/>
                    </a:cubicBezTo>
                    <a:cubicBezTo>
                      <a:pt x="11" y="0"/>
                      <a:pt x="1" y="10"/>
                      <a:pt x="0" y="23"/>
                    </a:cubicBezTo>
                    <a:cubicBezTo>
                      <a:pt x="0" y="39"/>
                      <a:pt x="1" y="54"/>
                      <a:pt x="4" y="69"/>
                    </a:cubicBezTo>
                    <a:cubicBezTo>
                      <a:pt x="5" y="81"/>
                      <a:pt x="16" y="90"/>
                      <a:pt x="27" y="90"/>
                    </a:cubicBezTo>
                    <a:cubicBezTo>
                      <a:pt x="28" y="90"/>
                      <a:pt x="30" y="90"/>
                      <a:pt x="31" y="90"/>
                    </a:cubicBezTo>
                    <a:cubicBezTo>
                      <a:pt x="44" y="88"/>
                      <a:pt x="53" y="75"/>
                      <a:pt x="51" y="62"/>
                    </a:cubicBezTo>
                    <a:close/>
                    <a:moveTo>
                      <a:pt x="51" y="62"/>
                    </a:moveTo>
                    <a:cubicBezTo>
                      <a:pt x="51" y="62"/>
                      <a:pt x="51" y="62"/>
                      <a:pt x="51" y="62"/>
                    </a:cubicBezTo>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srgbClr val="282F39"/>
                  </a:solidFill>
                  <a:effectLst/>
                  <a:uLnTx/>
                  <a:uFillTx/>
                  <a:latin typeface="HelveticaNeueLT CYR 55 Roman" panose="020B0604020202020204" pitchFamily="34" charset="0"/>
                </a:endParaRPr>
              </a:p>
            </p:txBody>
          </p:sp>
          <p:sp>
            <p:nvSpPr>
              <p:cNvPr id="122" name="Freeform 7"/>
              <p:cNvSpPr>
                <a:spLocks noEditPoints="1"/>
              </p:cNvSpPr>
              <p:nvPr/>
            </p:nvSpPr>
            <p:spPr bwMode="auto">
              <a:xfrm rot="10800000">
                <a:off x="10905961" y="1656750"/>
                <a:ext cx="276940" cy="444584"/>
              </a:xfrm>
              <a:custGeom>
                <a:avLst/>
                <a:gdLst>
                  <a:gd name="T0" fmla="*/ 166 w 193"/>
                  <a:gd name="T1" fmla="*/ 307 h 307"/>
                  <a:gd name="T2" fmla="*/ 174 w 193"/>
                  <a:gd name="T3" fmla="*/ 306 h 307"/>
                  <a:gd name="T4" fmla="*/ 189 w 193"/>
                  <a:gd name="T5" fmla="*/ 275 h 307"/>
                  <a:gd name="T6" fmla="*/ 71 w 193"/>
                  <a:gd name="T7" fmla="*/ 51 h 307"/>
                  <a:gd name="T8" fmla="*/ 49 w 193"/>
                  <a:gd name="T9" fmla="*/ 16 h 307"/>
                  <a:gd name="T10" fmla="*/ 16 w 193"/>
                  <a:gd name="T11" fmla="*/ 6 h 307"/>
                  <a:gd name="T12" fmla="*/ 6 w 193"/>
                  <a:gd name="T13" fmla="*/ 38 h 307"/>
                  <a:gd name="T14" fmla="*/ 33 w 193"/>
                  <a:gd name="T15" fmla="*/ 80 h 307"/>
                  <a:gd name="T16" fmla="*/ 143 w 193"/>
                  <a:gd name="T17" fmla="*/ 290 h 307"/>
                  <a:gd name="T18" fmla="*/ 166 w 193"/>
                  <a:gd name="T19" fmla="*/ 307 h 307"/>
                  <a:gd name="T20" fmla="*/ 166 w 193"/>
                  <a:gd name="T21" fmla="*/ 307 h 307"/>
                  <a:gd name="T22" fmla="*/ 166 w 193"/>
                  <a:gd name="T23" fmla="*/ 30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7">
                    <a:moveTo>
                      <a:pt x="166" y="307"/>
                    </a:moveTo>
                    <a:cubicBezTo>
                      <a:pt x="169" y="307"/>
                      <a:pt x="171" y="306"/>
                      <a:pt x="174" y="306"/>
                    </a:cubicBezTo>
                    <a:cubicBezTo>
                      <a:pt x="186" y="301"/>
                      <a:pt x="193" y="288"/>
                      <a:pt x="189" y="275"/>
                    </a:cubicBezTo>
                    <a:cubicBezTo>
                      <a:pt x="162" y="194"/>
                      <a:pt x="123" y="119"/>
                      <a:pt x="71" y="51"/>
                    </a:cubicBezTo>
                    <a:cubicBezTo>
                      <a:pt x="63" y="40"/>
                      <a:pt x="55" y="28"/>
                      <a:pt x="49" y="16"/>
                    </a:cubicBezTo>
                    <a:cubicBezTo>
                      <a:pt x="43" y="4"/>
                      <a:pt x="28" y="0"/>
                      <a:pt x="16" y="6"/>
                    </a:cubicBezTo>
                    <a:cubicBezTo>
                      <a:pt x="5" y="12"/>
                      <a:pt x="0" y="26"/>
                      <a:pt x="6" y="38"/>
                    </a:cubicBezTo>
                    <a:cubicBezTo>
                      <a:pt x="14" y="53"/>
                      <a:pt x="23" y="67"/>
                      <a:pt x="33" y="80"/>
                    </a:cubicBezTo>
                    <a:cubicBezTo>
                      <a:pt x="81" y="144"/>
                      <a:pt x="119" y="215"/>
                      <a:pt x="143" y="290"/>
                    </a:cubicBezTo>
                    <a:cubicBezTo>
                      <a:pt x="147" y="300"/>
                      <a:pt x="156" y="307"/>
                      <a:pt x="166" y="307"/>
                    </a:cubicBezTo>
                    <a:close/>
                    <a:moveTo>
                      <a:pt x="166" y="307"/>
                    </a:moveTo>
                    <a:cubicBezTo>
                      <a:pt x="166" y="307"/>
                      <a:pt x="166" y="307"/>
                      <a:pt x="166" y="307"/>
                    </a:cubicBezTo>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srgbClr val="282F39"/>
                  </a:solidFill>
                  <a:effectLst/>
                  <a:uLnTx/>
                  <a:uFillTx/>
                  <a:latin typeface="HelveticaNeueLT CYR 55 Roman" panose="020B0604020202020204" pitchFamily="34" charset="0"/>
                </a:endParaRPr>
              </a:p>
            </p:txBody>
          </p:sp>
          <p:sp>
            <p:nvSpPr>
              <p:cNvPr id="123" name="Freeform 8"/>
              <p:cNvSpPr>
                <a:spLocks noEditPoints="1"/>
              </p:cNvSpPr>
              <p:nvPr/>
            </p:nvSpPr>
            <p:spPr bwMode="auto">
              <a:xfrm rot="10800000">
                <a:off x="10418642" y="1972315"/>
                <a:ext cx="124090" cy="153674"/>
              </a:xfrm>
              <a:custGeom>
                <a:avLst/>
                <a:gdLst>
                  <a:gd name="T0" fmla="*/ 69 w 86"/>
                  <a:gd name="T1" fmla="*/ 5 h 106"/>
                  <a:gd name="T2" fmla="*/ 37 w 86"/>
                  <a:gd name="T3" fmla="*/ 18 h 106"/>
                  <a:gd name="T4" fmla="*/ 8 w 86"/>
                  <a:gd name="T5" fmla="*/ 68 h 106"/>
                  <a:gd name="T6" fmla="*/ 12 w 86"/>
                  <a:gd name="T7" fmla="*/ 102 h 106"/>
                  <a:gd name="T8" fmla="*/ 27 w 86"/>
                  <a:gd name="T9" fmla="*/ 106 h 106"/>
                  <a:gd name="T10" fmla="*/ 46 w 86"/>
                  <a:gd name="T11" fmla="*/ 97 h 106"/>
                  <a:gd name="T12" fmla="*/ 81 w 86"/>
                  <a:gd name="T13" fmla="*/ 37 h 106"/>
                  <a:gd name="T14" fmla="*/ 69 w 86"/>
                  <a:gd name="T15" fmla="*/ 5 h 106"/>
                  <a:gd name="T16" fmla="*/ 69 w 86"/>
                  <a:gd name="T17" fmla="*/ 5 h 106"/>
                  <a:gd name="T18" fmla="*/ 69 w 86"/>
                  <a:gd name="T19"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6">
                    <a:moveTo>
                      <a:pt x="69" y="5"/>
                    </a:moveTo>
                    <a:cubicBezTo>
                      <a:pt x="56" y="0"/>
                      <a:pt x="42" y="6"/>
                      <a:pt x="37" y="18"/>
                    </a:cubicBezTo>
                    <a:cubicBezTo>
                      <a:pt x="29" y="36"/>
                      <a:pt x="20" y="52"/>
                      <a:pt x="8" y="68"/>
                    </a:cubicBezTo>
                    <a:cubicBezTo>
                      <a:pt x="0" y="79"/>
                      <a:pt x="2" y="94"/>
                      <a:pt x="12" y="102"/>
                    </a:cubicBezTo>
                    <a:cubicBezTo>
                      <a:pt x="17" y="105"/>
                      <a:pt x="22" y="106"/>
                      <a:pt x="27" y="106"/>
                    </a:cubicBezTo>
                    <a:cubicBezTo>
                      <a:pt x="34" y="106"/>
                      <a:pt x="41" y="103"/>
                      <a:pt x="46" y="97"/>
                    </a:cubicBezTo>
                    <a:cubicBezTo>
                      <a:pt x="60" y="78"/>
                      <a:pt x="72" y="58"/>
                      <a:pt x="81" y="37"/>
                    </a:cubicBezTo>
                    <a:cubicBezTo>
                      <a:pt x="86" y="25"/>
                      <a:pt x="81" y="11"/>
                      <a:pt x="69" y="5"/>
                    </a:cubicBezTo>
                    <a:close/>
                    <a:moveTo>
                      <a:pt x="69" y="5"/>
                    </a:moveTo>
                    <a:cubicBezTo>
                      <a:pt x="69" y="5"/>
                      <a:pt x="69" y="5"/>
                      <a:pt x="69" y="5"/>
                    </a:cubicBezTo>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srgbClr val="282F39"/>
                  </a:solidFill>
                  <a:effectLst/>
                  <a:uLnTx/>
                  <a:uFillTx/>
                  <a:latin typeface="HelveticaNeueLT CYR 55 Roman" panose="020B0604020202020204" pitchFamily="34" charset="0"/>
                </a:endParaRPr>
              </a:p>
            </p:txBody>
          </p:sp>
          <p:sp>
            <p:nvSpPr>
              <p:cNvPr id="124" name="Freeform 9"/>
              <p:cNvSpPr>
                <a:spLocks noEditPoints="1"/>
              </p:cNvSpPr>
              <p:nvPr/>
            </p:nvSpPr>
            <p:spPr bwMode="auto">
              <a:xfrm rot="10800000">
                <a:off x="10393167" y="2166256"/>
                <a:ext cx="447872" cy="488139"/>
              </a:xfrm>
              <a:custGeom>
                <a:avLst/>
                <a:gdLst>
                  <a:gd name="T0" fmla="*/ 24 w 312"/>
                  <a:gd name="T1" fmla="*/ 48 h 337"/>
                  <a:gd name="T2" fmla="*/ 264 w 312"/>
                  <a:gd name="T3" fmla="*/ 288 h 337"/>
                  <a:gd name="T4" fmla="*/ 263 w 312"/>
                  <a:gd name="T5" fmla="*/ 311 h 337"/>
                  <a:gd name="T6" fmla="*/ 285 w 312"/>
                  <a:gd name="T7" fmla="*/ 337 h 337"/>
                  <a:gd name="T8" fmla="*/ 287 w 312"/>
                  <a:gd name="T9" fmla="*/ 337 h 337"/>
                  <a:gd name="T10" fmla="*/ 311 w 312"/>
                  <a:gd name="T11" fmla="*/ 315 h 337"/>
                  <a:gd name="T12" fmla="*/ 312 w 312"/>
                  <a:gd name="T13" fmla="*/ 288 h 337"/>
                  <a:gd name="T14" fmla="*/ 24 w 312"/>
                  <a:gd name="T15" fmla="*/ 0 h 337"/>
                  <a:gd name="T16" fmla="*/ 0 w 312"/>
                  <a:gd name="T17" fmla="*/ 24 h 337"/>
                  <a:gd name="T18" fmla="*/ 24 w 312"/>
                  <a:gd name="T19" fmla="*/ 48 h 337"/>
                  <a:gd name="T20" fmla="*/ 24 w 312"/>
                  <a:gd name="T21" fmla="*/ 48 h 337"/>
                  <a:gd name="T22" fmla="*/ 24 w 312"/>
                  <a:gd name="T23" fmla="*/ 4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337">
                    <a:moveTo>
                      <a:pt x="24" y="48"/>
                    </a:moveTo>
                    <a:cubicBezTo>
                      <a:pt x="157" y="48"/>
                      <a:pt x="264" y="156"/>
                      <a:pt x="264" y="288"/>
                    </a:cubicBezTo>
                    <a:cubicBezTo>
                      <a:pt x="264" y="296"/>
                      <a:pt x="264" y="303"/>
                      <a:pt x="263" y="311"/>
                    </a:cubicBezTo>
                    <a:cubicBezTo>
                      <a:pt x="262" y="324"/>
                      <a:pt x="272" y="336"/>
                      <a:pt x="285" y="337"/>
                    </a:cubicBezTo>
                    <a:cubicBezTo>
                      <a:pt x="286" y="337"/>
                      <a:pt x="287" y="337"/>
                      <a:pt x="287" y="337"/>
                    </a:cubicBezTo>
                    <a:cubicBezTo>
                      <a:pt x="300" y="337"/>
                      <a:pt x="310" y="328"/>
                      <a:pt x="311" y="315"/>
                    </a:cubicBezTo>
                    <a:cubicBezTo>
                      <a:pt x="312" y="306"/>
                      <a:pt x="312" y="297"/>
                      <a:pt x="312" y="288"/>
                    </a:cubicBezTo>
                    <a:cubicBezTo>
                      <a:pt x="312" y="129"/>
                      <a:pt x="183" y="0"/>
                      <a:pt x="24" y="0"/>
                    </a:cubicBezTo>
                    <a:cubicBezTo>
                      <a:pt x="11" y="0"/>
                      <a:pt x="0" y="11"/>
                      <a:pt x="0" y="24"/>
                    </a:cubicBezTo>
                    <a:cubicBezTo>
                      <a:pt x="0" y="37"/>
                      <a:pt x="11" y="48"/>
                      <a:pt x="24" y="48"/>
                    </a:cubicBezTo>
                    <a:close/>
                    <a:moveTo>
                      <a:pt x="24" y="48"/>
                    </a:moveTo>
                    <a:cubicBezTo>
                      <a:pt x="24" y="48"/>
                      <a:pt x="24" y="48"/>
                      <a:pt x="24" y="48"/>
                    </a:cubicBezTo>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srgbClr val="282F39"/>
                  </a:solidFill>
                  <a:effectLst/>
                  <a:uLnTx/>
                  <a:uFillTx/>
                  <a:latin typeface="HelveticaNeueLT CYR 55 Roman" panose="020B0604020202020204" pitchFamily="34" charset="0"/>
                </a:endParaRPr>
              </a:p>
            </p:txBody>
          </p:sp>
        </p:grpSp>
        <p:cxnSp>
          <p:nvCxnSpPr>
            <p:cNvPr id="136" name="Straight Connector 135"/>
            <p:cNvCxnSpPr/>
            <p:nvPr/>
          </p:nvCxnSpPr>
          <p:spPr>
            <a:xfrm>
              <a:off x="6290612" y="-41132"/>
              <a:ext cx="0" cy="121454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a:xfrm>
            <a:off x="10051446" y="-41132"/>
            <a:ext cx="851340" cy="2433046"/>
            <a:chOff x="9427175" y="-41132"/>
            <a:chExt cx="851340" cy="2433046"/>
          </a:xfrm>
        </p:grpSpPr>
        <p:grpSp>
          <p:nvGrpSpPr>
            <p:cNvPr id="125" name="Group 124"/>
            <p:cNvGrpSpPr/>
            <p:nvPr/>
          </p:nvGrpSpPr>
          <p:grpSpPr>
            <a:xfrm>
              <a:off x="9427175" y="976913"/>
              <a:ext cx="851340" cy="1415001"/>
              <a:chOff x="10268256" y="991107"/>
              <a:chExt cx="1077358" cy="1790663"/>
            </a:xfrm>
          </p:grpSpPr>
          <p:sp>
            <p:nvSpPr>
              <p:cNvPr id="126" name="Freeform 5"/>
              <p:cNvSpPr>
                <a:spLocks noEditPoints="1"/>
              </p:cNvSpPr>
              <p:nvPr/>
            </p:nvSpPr>
            <p:spPr bwMode="auto">
              <a:xfrm rot="10800000">
                <a:off x="10268256" y="991107"/>
                <a:ext cx="1077358" cy="1790663"/>
              </a:xfrm>
              <a:custGeom>
                <a:avLst/>
                <a:gdLst>
                  <a:gd name="T0" fmla="*/ 674 w 750"/>
                  <a:gd name="T1" fmla="*/ 602 h 1237"/>
                  <a:gd name="T2" fmla="*/ 750 w 750"/>
                  <a:gd name="T3" fmla="*/ 376 h 1237"/>
                  <a:gd name="T4" fmla="*/ 638 w 750"/>
                  <a:gd name="T5" fmla="*/ 110 h 1237"/>
                  <a:gd name="T6" fmla="*/ 370 w 750"/>
                  <a:gd name="T7" fmla="*/ 2 h 1237"/>
                  <a:gd name="T8" fmla="*/ 110 w 750"/>
                  <a:gd name="T9" fmla="*/ 112 h 1237"/>
                  <a:gd name="T10" fmla="*/ 1 w 750"/>
                  <a:gd name="T11" fmla="*/ 373 h 1237"/>
                  <a:gd name="T12" fmla="*/ 77 w 750"/>
                  <a:gd name="T13" fmla="*/ 603 h 1237"/>
                  <a:gd name="T14" fmla="*/ 205 w 750"/>
                  <a:gd name="T15" fmla="*/ 976 h 1237"/>
                  <a:gd name="T16" fmla="*/ 205 w 750"/>
                  <a:gd name="T17" fmla="*/ 1120 h 1237"/>
                  <a:gd name="T18" fmla="*/ 321 w 750"/>
                  <a:gd name="T19" fmla="*/ 1237 h 1237"/>
                  <a:gd name="T20" fmla="*/ 430 w 750"/>
                  <a:gd name="T21" fmla="*/ 1237 h 1237"/>
                  <a:gd name="T22" fmla="*/ 546 w 750"/>
                  <a:gd name="T23" fmla="*/ 1120 h 1237"/>
                  <a:gd name="T24" fmla="*/ 546 w 750"/>
                  <a:gd name="T25" fmla="*/ 976 h 1237"/>
                  <a:gd name="T26" fmla="*/ 674 w 750"/>
                  <a:gd name="T27" fmla="*/ 602 h 1237"/>
                  <a:gd name="T28" fmla="*/ 116 w 750"/>
                  <a:gd name="T29" fmla="*/ 574 h 1237"/>
                  <a:gd name="T30" fmla="*/ 49 w 750"/>
                  <a:gd name="T31" fmla="*/ 373 h 1237"/>
                  <a:gd name="T32" fmla="*/ 371 w 750"/>
                  <a:gd name="T33" fmla="*/ 50 h 1237"/>
                  <a:gd name="T34" fmla="*/ 605 w 750"/>
                  <a:gd name="T35" fmla="*/ 144 h 1237"/>
                  <a:gd name="T36" fmla="*/ 702 w 750"/>
                  <a:gd name="T37" fmla="*/ 376 h 1237"/>
                  <a:gd name="T38" fmla="*/ 636 w 750"/>
                  <a:gd name="T39" fmla="*/ 573 h 1237"/>
                  <a:gd name="T40" fmla="*/ 498 w 750"/>
                  <a:gd name="T41" fmla="*/ 967 h 1237"/>
                  <a:gd name="T42" fmla="*/ 253 w 750"/>
                  <a:gd name="T43" fmla="*/ 967 h 1237"/>
                  <a:gd name="T44" fmla="*/ 116 w 750"/>
                  <a:gd name="T45" fmla="*/ 574 h 1237"/>
                  <a:gd name="T46" fmla="*/ 253 w 750"/>
                  <a:gd name="T47" fmla="*/ 1104 h 1237"/>
                  <a:gd name="T48" fmla="*/ 253 w 750"/>
                  <a:gd name="T49" fmla="*/ 1085 h 1237"/>
                  <a:gd name="T50" fmla="*/ 498 w 750"/>
                  <a:gd name="T51" fmla="*/ 1113 h 1237"/>
                  <a:gd name="T52" fmla="*/ 498 w 750"/>
                  <a:gd name="T53" fmla="*/ 1120 h 1237"/>
                  <a:gd name="T54" fmla="*/ 497 w 750"/>
                  <a:gd name="T55" fmla="*/ 1132 h 1237"/>
                  <a:gd name="T56" fmla="*/ 253 w 750"/>
                  <a:gd name="T57" fmla="*/ 1104 h 1237"/>
                  <a:gd name="T58" fmla="*/ 253 w 750"/>
                  <a:gd name="T59" fmla="*/ 1036 h 1237"/>
                  <a:gd name="T60" fmla="*/ 253 w 750"/>
                  <a:gd name="T61" fmla="*/ 1015 h 1237"/>
                  <a:gd name="T62" fmla="*/ 498 w 750"/>
                  <a:gd name="T63" fmla="*/ 1015 h 1237"/>
                  <a:gd name="T64" fmla="*/ 498 w 750"/>
                  <a:gd name="T65" fmla="*/ 1064 h 1237"/>
                  <a:gd name="T66" fmla="*/ 253 w 750"/>
                  <a:gd name="T67" fmla="*/ 1036 h 1237"/>
                  <a:gd name="T68" fmla="*/ 321 w 750"/>
                  <a:gd name="T69" fmla="*/ 1189 h 1237"/>
                  <a:gd name="T70" fmla="*/ 262 w 750"/>
                  <a:gd name="T71" fmla="*/ 1153 h 1237"/>
                  <a:gd name="T72" fmla="*/ 468 w 750"/>
                  <a:gd name="T73" fmla="*/ 1177 h 1237"/>
                  <a:gd name="T74" fmla="*/ 430 w 750"/>
                  <a:gd name="T75" fmla="*/ 1189 h 1237"/>
                  <a:gd name="T76" fmla="*/ 321 w 750"/>
                  <a:gd name="T77" fmla="*/ 1189 h 1237"/>
                  <a:gd name="T78" fmla="*/ 321 w 750"/>
                  <a:gd name="T79" fmla="*/ 1189 h 1237"/>
                  <a:gd name="T80" fmla="*/ 321 w 750"/>
                  <a:gd name="T81" fmla="*/ 118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0" h="1237">
                    <a:moveTo>
                      <a:pt x="674" y="602"/>
                    </a:moveTo>
                    <a:cubicBezTo>
                      <a:pt x="724" y="537"/>
                      <a:pt x="750" y="459"/>
                      <a:pt x="750" y="376"/>
                    </a:cubicBezTo>
                    <a:cubicBezTo>
                      <a:pt x="750" y="275"/>
                      <a:pt x="710" y="180"/>
                      <a:pt x="638" y="110"/>
                    </a:cubicBezTo>
                    <a:cubicBezTo>
                      <a:pt x="566" y="39"/>
                      <a:pt x="471" y="0"/>
                      <a:pt x="370" y="2"/>
                    </a:cubicBezTo>
                    <a:cubicBezTo>
                      <a:pt x="272" y="3"/>
                      <a:pt x="180" y="42"/>
                      <a:pt x="110" y="112"/>
                    </a:cubicBezTo>
                    <a:cubicBezTo>
                      <a:pt x="41" y="182"/>
                      <a:pt x="2" y="275"/>
                      <a:pt x="1" y="373"/>
                    </a:cubicBezTo>
                    <a:cubicBezTo>
                      <a:pt x="0" y="457"/>
                      <a:pt x="27" y="536"/>
                      <a:pt x="77" y="603"/>
                    </a:cubicBezTo>
                    <a:cubicBezTo>
                      <a:pt x="160" y="711"/>
                      <a:pt x="205" y="843"/>
                      <a:pt x="205" y="976"/>
                    </a:cubicBezTo>
                    <a:cubicBezTo>
                      <a:pt x="205" y="1120"/>
                      <a:pt x="205" y="1120"/>
                      <a:pt x="205" y="1120"/>
                    </a:cubicBezTo>
                    <a:cubicBezTo>
                      <a:pt x="205" y="1185"/>
                      <a:pt x="257" y="1237"/>
                      <a:pt x="321" y="1237"/>
                    </a:cubicBezTo>
                    <a:cubicBezTo>
                      <a:pt x="430" y="1237"/>
                      <a:pt x="430" y="1237"/>
                      <a:pt x="430" y="1237"/>
                    </a:cubicBezTo>
                    <a:cubicBezTo>
                      <a:pt x="494" y="1237"/>
                      <a:pt x="546" y="1185"/>
                      <a:pt x="546" y="1120"/>
                    </a:cubicBezTo>
                    <a:cubicBezTo>
                      <a:pt x="546" y="976"/>
                      <a:pt x="546" y="976"/>
                      <a:pt x="546" y="976"/>
                    </a:cubicBezTo>
                    <a:cubicBezTo>
                      <a:pt x="546" y="842"/>
                      <a:pt x="590" y="713"/>
                      <a:pt x="674" y="602"/>
                    </a:cubicBezTo>
                    <a:close/>
                    <a:moveTo>
                      <a:pt x="116" y="574"/>
                    </a:moveTo>
                    <a:cubicBezTo>
                      <a:pt x="71" y="516"/>
                      <a:pt x="48" y="446"/>
                      <a:pt x="49" y="373"/>
                    </a:cubicBezTo>
                    <a:cubicBezTo>
                      <a:pt x="51" y="197"/>
                      <a:pt x="195" y="52"/>
                      <a:pt x="371" y="50"/>
                    </a:cubicBezTo>
                    <a:cubicBezTo>
                      <a:pt x="459" y="49"/>
                      <a:pt x="542" y="82"/>
                      <a:pt x="605" y="144"/>
                    </a:cubicBezTo>
                    <a:cubicBezTo>
                      <a:pt x="667" y="206"/>
                      <a:pt x="702" y="288"/>
                      <a:pt x="702" y="376"/>
                    </a:cubicBezTo>
                    <a:cubicBezTo>
                      <a:pt x="702" y="448"/>
                      <a:pt x="679" y="516"/>
                      <a:pt x="636" y="573"/>
                    </a:cubicBezTo>
                    <a:cubicBezTo>
                      <a:pt x="547" y="690"/>
                      <a:pt x="500" y="825"/>
                      <a:pt x="498" y="967"/>
                    </a:cubicBezTo>
                    <a:cubicBezTo>
                      <a:pt x="253" y="967"/>
                      <a:pt x="253" y="967"/>
                      <a:pt x="253" y="967"/>
                    </a:cubicBezTo>
                    <a:cubicBezTo>
                      <a:pt x="251" y="827"/>
                      <a:pt x="202" y="688"/>
                      <a:pt x="116" y="574"/>
                    </a:cubicBezTo>
                    <a:close/>
                    <a:moveTo>
                      <a:pt x="253" y="1104"/>
                    </a:moveTo>
                    <a:cubicBezTo>
                      <a:pt x="253" y="1085"/>
                      <a:pt x="253" y="1085"/>
                      <a:pt x="253" y="1085"/>
                    </a:cubicBezTo>
                    <a:cubicBezTo>
                      <a:pt x="498" y="1113"/>
                      <a:pt x="498" y="1113"/>
                      <a:pt x="498" y="1113"/>
                    </a:cubicBezTo>
                    <a:cubicBezTo>
                      <a:pt x="498" y="1120"/>
                      <a:pt x="498" y="1120"/>
                      <a:pt x="498" y="1120"/>
                    </a:cubicBezTo>
                    <a:cubicBezTo>
                      <a:pt x="498" y="1124"/>
                      <a:pt x="498" y="1128"/>
                      <a:pt x="497" y="1132"/>
                    </a:cubicBezTo>
                    <a:lnTo>
                      <a:pt x="253" y="1104"/>
                    </a:lnTo>
                    <a:close/>
                    <a:moveTo>
                      <a:pt x="253" y="1036"/>
                    </a:moveTo>
                    <a:cubicBezTo>
                      <a:pt x="253" y="1015"/>
                      <a:pt x="253" y="1015"/>
                      <a:pt x="253" y="1015"/>
                    </a:cubicBezTo>
                    <a:cubicBezTo>
                      <a:pt x="498" y="1015"/>
                      <a:pt x="498" y="1015"/>
                      <a:pt x="498" y="1015"/>
                    </a:cubicBezTo>
                    <a:cubicBezTo>
                      <a:pt x="498" y="1064"/>
                      <a:pt x="498" y="1064"/>
                      <a:pt x="498" y="1064"/>
                    </a:cubicBezTo>
                    <a:lnTo>
                      <a:pt x="253" y="1036"/>
                    </a:lnTo>
                    <a:close/>
                    <a:moveTo>
                      <a:pt x="321" y="1189"/>
                    </a:moveTo>
                    <a:cubicBezTo>
                      <a:pt x="296" y="1189"/>
                      <a:pt x="273" y="1174"/>
                      <a:pt x="262" y="1153"/>
                    </a:cubicBezTo>
                    <a:cubicBezTo>
                      <a:pt x="468" y="1177"/>
                      <a:pt x="468" y="1177"/>
                      <a:pt x="468" y="1177"/>
                    </a:cubicBezTo>
                    <a:cubicBezTo>
                      <a:pt x="457" y="1184"/>
                      <a:pt x="444" y="1189"/>
                      <a:pt x="430" y="1189"/>
                    </a:cubicBezTo>
                    <a:lnTo>
                      <a:pt x="321" y="1189"/>
                    </a:lnTo>
                    <a:close/>
                    <a:moveTo>
                      <a:pt x="321" y="1189"/>
                    </a:moveTo>
                    <a:cubicBezTo>
                      <a:pt x="321" y="1189"/>
                      <a:pt x="321" y="1189"/>
                      <a:pt x="321" y="1189"/>
                    </a:cubicBezTo>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srgbClr val="007A7D">
                      <a:lumMod val="60000"/>
                      <a:lumOff val="40000"/>
                    </a:srgbClr>
                  </a:solidFill>
                  <a:effectLst/>
                  <a:uLnTx/>
                  <a:uFillTx/>
                  <a:latin typeface="HelveticaNeueLT CYR 55 Roman" panose="020B0604020202020204" pitchFamily="34" charset="0"/>
                </a:endParaRPr>
              </a:p>
            </p:txBody>
          </p:sp>
          <p:sp>
            <p:nvSpPr>
              <p:cNvPr id="127" name="Freeform 6"/>
              <p:cNvSpPr>
                <a:spLocks noEditPoints="1"/>
              </p:cNvSpPr>
              <p:nvPr/>
            </p:nvSpPr>
            <p:spPr bwMode="auto">
              <a:xfrm rot="10800000">
                <a:off x="11144278" y="2144889"/>
                <a:ext cx="76425" cy="129842"/>
              </a:xfrm>
              <a:custGeom>
                <a:avLst/>
                <a:gdLst>
                  <a:gd name="T0" fmla="*/ 51 w 53"/>
                  <a:gd name="T1" fmla="*/ 62 h 90"/>
                  <a:gd name="T2" fmla="*/ 48 w 53"/>
                  <a:gd name="T3" fmla="*/ 24 h 90"/>
                  <a:gd name="T4" fmla="*/ 25 w 53"/>
                  <a:gd name="T5" fmla="*/ 0 h 90"/>
                  <a:gd name="T6" fmla="*/ 0 w 53"/>
                  <a:gd name="T7" fmla="*/ 23 h 90"/>
                  <a:gd name="T8" fmla="*/ 4 w 53"/>
                  <a:gd name="T9" fmla="*/ 69 h 90"/>
                  <a:gd name="T10" fmla="*/ 27 w 53"/>
                  <a:gd name="T11" fmla="*/ 90 h 90"/>
                  <a:gd name="T12" fmla="*/ 31 w 53"/>
                  <a:gd name="T13" fmla="*/ 90 h 90"/>
                  <a:gd name="T14" fmla="*/ 51 w 53"/>
                  <a:gd name="T15" fmla="*/ 62 h 90"/>
                  <a:gd name="T16" fmla="*/ 51 w 53"/>
                  <a:gd name="T17" fmla="*/ 62 h 90"/>
                  <a:gd name="T18" fmla="*/ 51 w 53"/>
                  <a:gd name="T19"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0">
                    <a:moveTo>
                      <a:pt x="51" y="62"/>
                    </a:moveTo>
                    <a:cubicBezTo>
                      <a:pt x="49" y="50"/>
                      <a:pt x="48" y="37"/>
                      <a:pt x="48" y="24"/>
                    </a:cubicBezTo>
                    <a:cubicBezTo>
                      <a:pt x="49" y="11"/>
                      <a:pt x="38" y="0"/>
                      <a:pt x="25" y="0"/>
                    </a:cubicBezTo>
                    <a:cubicBezTo>
                      <a:pt x="11" y="0"/>
                      <a:pt x="1" y="10"/>
                      <a:pt x="0" y="23"/>
                    </a:cubicBezTo>
                    <a:cubicBezTo>
                      <a:pt x="0" y="39"/>
                      <a:pt x="1" y="54"/>
                      <a:pt x="4" y="69"/>
                    </a:cubicBezTo>
                    <a:cubicBezTo>
                      <a:pt x="5" y="81"/>
                      <a:pt x="16" y="90"/>
                      <a:pt x="27" y="90"/>
                    </a:cubicBezTo>
                    <a:cubicBezTo>
                      <a:pt x="28" y="90"/>
                      <a:pt x="30" y="90"/>
                      <a:pt x="31" y="90"/>
                    </a:cubicBezTo>
                    <a:cubicBezTo>
                      <a:pt x="44" y="88"/>
                      <a:pt x="53" y="75"/>
                      <a:pt x="51" y="62"/>
                    </a:cubicBezTo>
                    <a:close/>
                    <a:moveTo>
                      <a:pt x="51" y="62"/>
                    </a:moveTo>
                    <a:cubicBezTo>
                      <a:pt x="51" y="62"/>
                      <a:pt x="51" y="62"/>
                      <a:pt x="51" y="62"/>
                    </a:cubicBezTo>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srgbClr val="282F39"/>
                  </a:solidFill>
                  <a:effectLst/>
                  <a:uLnTx/>
                  <a:uFillTx/>
                  <a:latin typeface="HelveticaNeueLT CYR 55 Roman" panose="020B0604020202020204" pitchFamily="34" charset="0"/>
                </a:endParaRPr>
              </a:p>
            </p:txBody>
          </p:sp>
          <p:sp>
            <p:nvSpPr>
              <p:cNvPr id="128" name="Freeform 7"/>
              <p:cNvSpPr>
                <a:spLocks noEditPoints="1"/>
              </p:cNvSpPr>
              <p:nvPr/>
            </p:nvSpPr>
            <p:spPr bwMode="auto">
              <a:xfrm rot="10800000">
                <a:off x="10905961" y="1656750"/>
                <a:ext cx="276940" cy="444584"/>
              </a:xfrm>
              <a:custGeom>
                <a:avLst/>
                <a:gdLst>
                  <a:gd name="T0" fmla="*/ 166 w 193"/>
                  <a:gd name="T1" fmla="*/ 307 h 307"/>
                  <a:gd name="T2" fmla="*/ 174 w 193"/>
                  <a:gd name="T3" fmla="*/ 306 h 307"/>
                  <a:gd name="T4" fmla="*/ 189 w 193"/>
                  <a:gd name="T5" fmla="*/ 275 h 307"/>
                  <a:gd name="T6" fmla="*/ 71 w 193"/>
                  <a:gd name="T7" fmla="*/ 51 h 307"/>
                  <a:gd name="T8" fmla="*/ 49 w 193"/>
                  <a:gd name="T9" fmla="*/ 16 h 307"/>
                  <a:gd name="T10" fmla="*/ 16 w 193"/>
                  <a:gd name="T11" fmla="*/ 6 h 307"/>
                  <a:gd name="T12" fmla="*/ 6 w 193"/>
                  <a:gd name="T13" fmla="*/ 38 h 307"/>
                  <a:gd name="T14" fmla="*/ 33 w 193"/>
                  <a:gd name="T15" fmla="*/ 80 h 307"/>
                  <a:gd name="T16" fmla="*/ 143 w 193"/>
                  <a:gd name="T17" fmla="*/ 290 h 307"/>
                  <a:gd name="T18" fmla="*/ 166 w 193"/>
                  <a:gd name="T19" fmla="*/ 307 h 307"/>
                  <a:gd name="T20" fmla="*/ 166 w 193"/>
                  <a:gd name="T21" fmla="*/ 307 h 307"/>
                  <a:gd name="T22" fmla="*/ 166 w 193"/>
                  <a:gd name="T23" fmla="*/ 30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7">
                    <a:moveTo>
                      <a:pt x="166" y="307"/>
                    </a:moveTo>
                    <a:cubicBezTo>
                      <a:pt x="169" y="307"/>
                      <a:pt x="171" y="306"/>
                      <a:pt x="174" y="306"/>
                    </a:cubicBezTo>
                    <a:cubicBezTo>
                      <a:pt x="186" y="301"/>
                      <a:pt x="193" y="288"/>
                      <a:pt x="189" y="275"/>
                    </a:cubicBezTo>
                    <a:cubicBezTo>
                      <a:pt x="162" y="194"/>
                      <a:pt x="123" y="119"/>
                      <a:pt x="71" y="51"/>
                    </a:cubicBezTo>
                    <a:cubicBezTo>
                      <a:pt x="63" y="40"/>
                      <a:pt x="55" y="28"/>
                      <a:pt x="49" y="16"/>
                    </a:cubicBezTo>
                    <a:cubicBezTo>
                      <a:pt x="43" y="4"/>
                      <a:pt x="28" y="0"/>
                      <a:pt x="16" y="6"/>
                    </a:cubicBezTo>
                    <a:cubicBezTo>
                      <a:pt x="5" y="12"/>
                      <a:pt x="0" y="26"/>
                      <a:pt x="6" y="38"/>
                    </a:cubicBezTo>
                    <a:cubicBezTo>
                      <a:pt x="14" y="53"/>
                      <a:pt x="23" y="67"/>
                      <a:pt x="33" y="80"/>
                    </a:cubicBezTo>
                    <a:cubicBezTo>
                      <a:pt x="81" y="144"/>
                      <a:pt x="119" y="215"/>
                      <a:pt x="143" y="290"/>
                    </a:cubicBezTo>
                    <a:cubicBezTo>
                      <a:pt x="147" y="300"/>
                      <a:pt x="156" y="307"/>
                      <a:pt x="166" y="307"/>
                    </a:cubicBezTo>
                    <a:close/>
                    <a:moveTo>
                      <a:pt x="166" y="307"/>
                    </a:moveTo>
                    <a:cubicBezTo>
                      <a:pt x="166" y="307"/>
                      <a:pt x="166" y="307"/>
                      <a:pt x="166" y="307"/>
                    </a:cubicBezTo>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srgbClr val="282F39"/>
                  </a:solidFill>
                  <a:effectLst/>
                  <a:uLnTx/>
                  <a:uFillTx/>
                  <a:latin typeface="HelveticaNeueLT CYR 55 Roman" panose="020B0604020202020204" pitchFamily="34" charset="0"/>
                </a:endParaRPr>
              </a:p>
            </p:txBody>
          </p:sp>
          <p:sp>
            <p:nvSpPr>
              <p:cNvPr id="129" name="Freeform 8"/>
              <p:cNvSpPr>
                <a:spLocks noEditPoints="1"/>
              </p:cNvSpPr>
              <p:nvPr/>
            </p:nvSpPr>
            <p:spPr bwMode="auto">
              <a:xfrm rot="10800000">
                <a:off x="10418642" y="1972315"/>
                <a:ext cx="124090" cy="153674"/>
              </a:xfrm>
              <a:custGeom>
                <a:avLst/>
                <a:gdLst>
                  <a:gd name="T0" fmla="*/ 69 w 86"/>
                  <a:gd name="T1" fmla="*/ 5 h 106"/>
                  <a:gd name="T2" fmla="*/ 37 w 86"/>
                  <a:gd name="T3" fmla="*/ 18 h 106"/>
                  <a:gd name="T4" fmla="*/ 8 w 86"/>
                  <a:gd name="T5" fmla="*/ 68 h 106"/>
                  <a:gd name="T6" fmla="*/ 12 w 86"/>
                  <a:gd name="T7" fmla="*/ 102 h 106"/>
                  <a:gd name="T8" fmla="*/ 27 w 86"/>
                  <a:gd name="T9" fmla="*/ 106 h 106"/>
                  <a:gd name="T10" fmla="*/ 46 w 86"/>
                  <a:gd name="T11" fmla="*/ 97 h 106"/>
                  <a:gd name="T12" fmla="*/ 81 w 86"/>
                  <a:gd name="T13" fmla="*/ 37 h 106"/>
                  <a:gd name="T14" fmla="*/ 69 w 86"/>
                  <a:gd name="T15" fmla="*/ 5 h 106"/>
                  <a:gd name="T16" fmla="*/ 69 w 86"/>
                  <a:gd name="T17" fmla="*/ 5 h 106"/>
                  <a:gd name="T18" fmla="*/ 69 w 86"/>
                  <a:gd name="T19"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6">
                    <a:moveTo>
                      <a:pt x="69" y="5"/>
                    </a:moveTo>
                    <a:cubicBezTo>
                      <a:pt x="56" y="0"/>
                      <a:pt x="42" y="6"/>
                      <a:pt x="37" y="18"/>
                    </a:cubicBezTo>
                    <a:cubicBezTo>
                      <a:pt x="29" y="36"/>
                      <a:pt x="20" y="52"/>
                      <a:pt x="8" y="68"/>
                    </a:cubicBezTo>
                    <a:cubicBezTo>
                      <a:pt x="0" y="79"/>
                      <a:pt x="2" y="94"/>
                      <a:pt x="12" y="102"/>
                    </a:cubicBezTo>
                    <a:cubicBezTo>
                      <a:pt x="17" y="105"/>
                      <a:pt x="22" y="106"/>
                      <a:pt x="27" y="106"/>
                    </a:cubicBezTo>
                    <a:cubicBezTo>
                      <a:pt x="34" y="106"/>
                      <a:pt x="41" y="103"/>
                      <a:pt x="46" y="97"/>
                    </a:cubicBezTo>
                    <a:cubicBezTo>
                      <a:pt x="60" y="78"/>
                      <a:pt x="72" y="58"/>
                      <a:pt x="81" y="37"/>
                    </a:cubicBezTo>
                    <a:cubicBezTo>
                      <a:pt x="86" y="25"/>
                      <a:pt x="81" y="11"/>
                      <a:pt x="69" y="5"/>
                    </a:cubicBezTo>
                    <a:close/>
                    <a:moveTo>
                      <a:pt x="69" y="5"/>
                    </a:moveTo>
                    <a:cubicBezTo>
                      <a:pt x="69" y="5"/>
                      <a:pt x="69" y="5"/>
                      <a:pt x="69" y="5"/>
                    </a:cubicBezTo>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srgbClr val="282F39"/>
                  </a:solidFill>
                  <a:effectLst/>
                  <a:uLnTx/>
                  <a:uFillTx/>
                  <a:latin typeface="HelveticaNeueLT CYR 55 Roman" panose="020B0604020202020204" pitchFamily="34" charset="0"/>
                </a:endParaRPr>
              </a:p>
            </p:txBody>
          </p:sp>
          <p:sp>
            <p:nvSpPr>
              <p:cNvPr id="130" name="Freeform 9"/>
              <p:cNvSpPr>
                <a:spLocks noEditPoints="1"/>
              </p:cNvSpPr>
              <p:nvPr/>
            </p:nvSpPr>
            <p:spPr bwMode="auto">
              <a:xfrm rot="10800000">
                <a:off x="10393167" y="2166256"/>
                <a:ext cx="447872" cy="488139"/>
              </a:xfrm>
              <a:custGeom>
                <a:avLst/>
                <a:gdLst>
                  <a:gd name="T0" fmla="*/ 24 w 312"/>
                  <a:gd name="T1" fmla="*/ 48 h 337"/>
                  <a:gd name="T2" fmla="*/ 264 w 312"/>
                  <a:gd name="T3" fmla="*/ 288 h 337"/>
                  <a:gd name="T4" fmla="*/ 263 w 312"/>
                  <a:gd name="T5" fmla="*/ 311 h 337"/>
                  <a:gd name="T6" fmla="*/ 285 w 312"/>
                  <a:gd name="T7" fmla="*/ 337 h 337"/>
                  <a:gd name="T8" fmla="*/ 287 w 312"/>
                  <a:gd name="T9" fmla="*/ 337 h 337"/>
                  <a:gd name="T10" fmla="*/ 311 w 312"/>
                  <a:gd name="T11" fmla="*/ 315 h 337"/>
                  <a:gd name="T12" fmla="*/ 312 w 312"/>
                  <a:gd name="T13" fmla="*/ 288 h 337"/>
                  <a:gd name="T14" fmla="*/ 24 w 312"/>
                  <a:gd name="T15" fmla="*/ 0 h 337"/>
                  <a:gd name="T16" fmla="*/ 0 w 312"/>
                  <a:gd name="T17" fmla="*/ 24 h 337"/>
                  <a:gd name="T18" fmla="*/ 24 w 312"/>
                  <a:gd name="T19" fmla="*/ 48 h 337"/>
                  <a:gd name="T20" fmla="*/ 24 w 312"/>
                  <a:gd name="T21" fmla="*/ 48 h 337"/>
                  <a:gd name="T22" fmla="*/ 24 w 312"/>
                  <a:gd name="T23" fmla="*/ 4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337">
                    <a:moveTo>
                      <a:pt x="24" y="48"/>
                    </a:moveTo>
                    <a:cubicBezTo>
                      <a:pt x="157" y="48"/>
                      <a:pt x="264" y="156"/>
                      <a:pt x="264" y="288"/>
                    </a:cubicBezTo>
                    <a:cubicBezTo>
                      <a:pt x="264" y="296"/>
                      <a:pt x="264" y="303"/>
                      <a:pt x="263" y="311"/>
                    </a:cubicBezTo>
                    <a:cubicBezTo>
                      <a:pt x="262" y="324"/>
                      <a:pt x="272" y="336"/>
                      <a:pt x="285" y="337"/>
                    </a:cubicBezTo>
                    <a:cubicBezTo>
                      <a:pt x="286" y="337"/>
                      <a:pt x="287" y="337"/>
                      <a:pt x="287" y="337"/>
                    </a:cubicBezTo>
                    <a:cubicBezTo>
                      <a:pt x="300" y="337"/>
                      <a:pt x="310" y="328"/>
                      <a:pt x="311" y="315"/>
                    </a:cubicBezTo>
                    <a:cubicBezTo>
                      <a:pt x="312" y="306"/>
                      <a:pt x="312" y="297"/>
                      <a:pt x="312" y="288"/>
                    </a:cubicBezTo>
                    <a:cubicBezTo>
                      <a:pt x="312" y="129"/>
                      <a:pt x="183" y="0"/>
                      <a:pt x="24" y="0"/>
                    </a:cubicBezTo>
                    <a:cubicBezTo>
                      <a:pt x="11" y="0"/>
                      <a:pt x="0" y="11"/>
                      <a:pt x="0" y="24"/>
                    </a:cubicBezTo>
                    <a:cubicBezTo>
                      <a:pt x="0" y="37"/>
                      <a:pt x="11" y="48"/>
                      <a:pt x="24" y="48"/>
                    </a:cubicBezTo>
                    <a:close/>
                    <a:moveTo>
                      <a:pt x="24" y="48"/>
                    </a:moveTo>
                    <a:cubicBezTo>
                      <a:pt x="24" y="48"/>
                      <a:pt x="24" y="48"/>
                      <a:pt x="24" y="48"/>
                    </a:cubicBezTo>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srgbClr val="282F39"/>
                  </a:solidFill>
                  <a:effectLst/>
                  <a:uLnTx/>
                  <a:uFillTx/>
                  <a:latin typeface="HelveticaNeueLT CYR 55 Roman" panose="020B0604020202020204" pitchFamily="34" charset="0"/>
                </a:endParaRPr>
              </a:p>
            </p:txBody>
          </p:sp>
        </p:grpSp>
        <p:cxnSp>
          <p:nvCxnSpPr>
            <p:cNvPr id="137" name="Straight Connector 136"/>
            <p:cNvCxnSpPr/>
            <p:nvPr/>
          </p:nvCxnSpPr>
          <p:spPr>
            <a:xfrm>
              <a:off x="9865662" y="-41132"/>
              <a:ext cx="0" cy="105898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3389152" y="2224726"/>
            <a:ext cx="2203483" cy="2687684"/>
            <a:chOff x="3389152" y="2224726"/>
            <a:chExt cx="2203483" cy="2687684"/>
          </a:xfrm>
          <a:solidFill>
            <a:srgbClr val="44712E"/>
          </a:solidFill>
        </p:grpSpPr>
        <p:sp>
          <p:nvSpPr>
            <p:cNvPr id="84" name="Freeform 5"/>
            <p:cNvSpPr>
              <a:spLocks noEditPoints="1"/>
            </p:cNvSpPr>
            <p:nvPr/>
          </p:nvSpPr>
          <p:spPr bwMode="auto">
            <a:xfrm rot="10800000">
              <a:off x="3806423" y="2224726"/>
              <a:ext cx="1371034" cy="2278778"/>
            </a:xfrm>
            <a:custGeom>
              <a:avLst/>
              <a:gdLst>
                <a:gd name="T0" fmla="*/ 674 w 750"/>
                <a:gd name="T1" fmla="*/ 602 h 1237"/>
                <a:gd name="T2" fmla="*/ 750 w 750"/>
                <a:gd name="T3" fmla="*/ 376 h 1237"/>
                <a:gd name="T4" fmla="*/ 638 w 750"/>
                <a:gd name="T5" fmla="*/ 110 h 1237"/>
                <a:gd name="T6" fmla="*/ 370 w 750"/>
                <a:gd name="T7" fmla="*/ 2 h 1237"/>
                <a:gd name="T8" fmla="*/ 110 w 750"/>
                <a:gd name="T9" fmla="*/ 112 h 1237"/>
                <a:gd name="T10" fmla="*/ 1 w 750"/>
                <a:gd name="T11" fmla="*/ 373 h 1237"/>
                <a:gd name="T12" fmla="*/ 77 w 750"/>
                <a:gd name="T13" fmla="*/ 603 h 1237"/>
                <a:gd name="T14" fmla="*/ 205 w 750"/>
                <a:gd name="T15" fmla="*/ 976 h 1237"/>
                <a:gd name="T16" fmla="*/ 205 w 750"/>
                <a:gd name="T17" fmla="*/ 1120 h 1237"/>
                <a:gd name="T18" fmla="*/ 321 w 750"/>
                <a:gd name="T19" fmla="*/ 1237 h 1237"/>
                <a:gd name="T20" fmla="*/ 430 w 750"/>
                <a:gd name="T21" fmla="*/ 1237 h 1237"/>
                <a:gd name="T22" fmla="*/ 546 w 750"/>
                <a:gd name="T23" fmla="*/ 1120 h 1237"/>
                <a:gd name="T24" fmla="*/ 546 w 750"/>
                <a:gd name="T25" fmla="*/ 976 h 1237"/>
                <a:gd name="T26" fmla="*/ 674 w 750"/>
                <a:gd name="T27" fmla="*/ 602 h 1237"/>
                <a:gd name="T28" fmla="*/ 116 w 750"/>
                <a:gd name="T29" fmla="*/ 574 h 1237"/>
                <a:gd name="T30" fmla="*/ 49 w 750"/>
                <a:gd name="T31" fmla="*/ 373 h 1237"/>
                <a:gd name="T32" fmla="*/ 371 w 750"/>
                <a:gd name="T33" fmla="*/ 50 h 1237"/>
                <a:gd name="T34" fmla="*/ 605 w 750"/>
                <a:gd name="T35" fmla="*/ 144 h 1237"/>
                <a:gd name="T36" fmla="*/ 702 w 750"/>
                <a:gd name="T37" fmla="*/ 376 h 1237"/>
                <a:gd name="T38" fmla="*/ 636 w 750"/>
                <a:gd name="T39" fmla="*/ 573 h 1237"/>
                <a:gd name="T40" fmla="*/ 498 w 750"/>
                <a:gd name="T41" fmla="*/ 967 h 1237"/>
                <a:gd name="T42" fmla="*/ 253 w 750"/>
                <a:gd name="T43" fmla="*/ 967 h 1237"/>
                <a:gd name="T44" fmla="*/ 116 w 750"/>
                <a:gd name="T45" fmla="*/ 574 h 1237"/>
                <a:gd name="T46" fmla="*/ 253 w 750"/>
                <a:gd name="T47" fmla="*/ 1104 h 1237"/>
                <a:gd name="T48" fmla="*/ 253 w 750"/>
                <a:gd name="T49" fmla="*/ 1085 h 1237"/>
                <a:gd name="T50" fmla="*/ 498 w 750"/>
                <a:gd name="T51" fmla="*/ 1113 h 1237"/>
                <a:gd name="T52" fmla="*/ 498 w 750"/>
                <a:gd name="T53" fmla="*/ 1120 h 1237"/>
                <a:gd name="T54" fmla="*/ 497 w 750"/>
                <a:gd name="T55" fmla="*/ 1132 h 1237"/>
                <a:gd name="T56" fmla="*/ 253 w 750"/>
                <a:gd name="T57" fmla="*/ 1104 h 1237"/>
                <a:gd name="T58" fmla="*/ 253 w 750"/>
                <a:gd name="T59" fmla="*/ 1036 h 1237"/>
                <a:gd name="T60" fmla="*/ 253 w 750"/>
                <a:gd name="T61" fmla="*/ 1015 h 1237"/>
                <a:gd name="T62" fmla="*/ 498 w 750"/>
                <a:gd name="T63" fmla="*/ 1015 h 1237"/>
                <a:gd name="T64" fmla="*/ 498 w 750"/>
                <a:gd name="T65" fmla="*/ 1064 h 1237"/>
                <a:gd name="T66" fmla="*/ 253 w 750"/>
                <a:gd name="T67" fmla="*/ 1036 h 1237"/>
                <a:gd name="T68" fmla="*/ 321 w 750"/>
                <a:gd name="T69" fmla="*/ 1189 h 1237"/>
                <a:gd name="T70" fmla="*/ 262 w 750"/>
                <a:gd name="T71" fmla="*/ 1153 h 1237"/>
                <a:gd name="T72" fmla="*/ 468 w 750"/>
                <a:gd name="T73" fmla="*/ 1177 h 1237"/>
                <a:gd name="T74" fmla="*/ 430 w 750"/>
                <a:gd name="T75" fmla="*/ 1189 h 1237"/>
                <a:gd name="T76" fmla="*/ 321 w 750"/>
                <a:gd name="T77" fmla="*/ 1189 h 1237"/>
                <a:gd name="T78" fmla="*/ 321 w 750"/>
                <a:gd name="T79" fmla="*/ 1189 h 1237"/>
                <a:gd name="T80" fmla="*/ 321 w 750"/>
                <a:gd name="T81" fmla="*/ 118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0" h="1237">
                  <a:moveTo>
                    <a:pt x="674" y="602"/>
                  </a:moveTo>
                  <a:cubicBezTo>
                    <a:pt x="724" y="537"/>
                    <a:pt x="750" y="459"/>
                    <a:pt x="750" y="376"/>
                  </a:cubicBezTo>
                  <a:cubicBezTo>
                    <a:pt x="750" y="275"/>
                    <a:pt x="710" y="180"/>
                    <a:pt x="638" y="110"/>
                  </a:cubicBezTo>
                  <a:cubicBezTo>
                    <a:pt x="566" y="39"/>
                    <a:pt x="471" y="0"/>
                    <a:pt x="370" y="2"/>
                  </a:cubicBezTo>
                  <a:cubicBezTo>
                    <a:pt x="272" y="3"/>
                    <a:pt x="180" y="42"/>
                    <a:pt x="110" y="112"/>
                  </a:cubicBezTo>
                  <a:cubicBezTo>
                    <a:pt x="41" y="182"/>
                    <a:pt x="2" y="275"/>
                    <a:pt x="1" y="373"/>
                  </a:cubicBezTo>
                  <a:cubicBezTo>
                    <a:pt x="0" y="457"/>
                    <a:pt x="27" y="536"/>
                    <a:pt x="77" y="603"/>
                  </a:cubicBezTo>
                  <a:cubicBezTo>
                    <a:pt x="160" y="711"/>
                    <a:pt x="205" y="843"/>
                    <a:pt x="205" y="976"/>
                  </a:cubicBezTo>
                  <a:cubicBezTo>
                    <a:pt x="205" y="1120"/>
                    <a:pt x="205" y="1120"/>
                    <a:pt x="205" y="1120"/>
                  </a:cubicBezTo>
                  <a:cubicBezTo>
                    <a:pt x="205" y="1185"/>
                    <a:pt x="257" y="1237"/>
                    <a:pt x="321" y="1237"/>
                  </a:cubicBezTo>
                  <a:cubicBezTo>
                    <a:pt x="430" y="1237"/>
                    <a:pt x="430" y="1237"/>
                    <a:pt x="430" y="1237"/>
                  </a:cubicBezTo>
                  <a:cubicBezTo>
                    <a:pt x="494" y="1237"/>
                    <a:pt x="546" y="1185"/>
                    <a:pt x="546" y="1120"/>
                  </a:cubicBezTo>
                  <a:cubicBezTo>
                    <a:pt x="546" y="976"/>
                    <a:pt x="546" y="976"/>
                    <a:pt x="546" y="976"/>
                  </a:cubicBezTo>
                  <a:cubicBezTo>
                    <a:pt x="546" y="842"/>
                    <a:pt x="590" y="713"/>
                    <a:pt x="674" y="602"/>
                  </a:cubicBezTo>
                  <a:close/>
                  <a:moveTo>
                    <a:pt x="116" y="574"/>
                  </a:moveTo>
                  <a:cubicBezTo>
                    <a:pt x="71" y="516"/>
                    <a:pt x="48" y="446"/>
                    <a:pt x="49" y="373"/>
                  </a:cubicBezTo>
                  <a:cubicBezTo>
                    <a:pt x="51" y="197"/>
                    <a:pt x="195" y="52"/>
                    <a:pt x="371" y="50"/>
                  </a:cubicBezTo>
                  <a:cubicBezTo>
                    <a:pt x="459" y="49"/>
                    <a:pt x="542" y="82"/>
                    <a:pt x="605" y="144"/>
                  </a:cubicBezTo>
                  <a:cubicBezTo>
                    <a:pt x="667" y="206"/>
                    <a:pt x="702" y="288"/>
                    <a:pt x="702" y="376"/>
                  </a:cubicBezTo>
                  <a:cubicBezTo>
                    <a:pt x="702" y="448"/>
                    <a:pt x="679" y="516"/>
                    <a:pt x="636" y="573"/>
                  </a:cubicBezTo>
                  <a:cubicBezTo>
                    <a:pt x="547" y="690"/>
                    <a:pt x="500" y="825"/>
                    <a:pt x="498" y="967"/>
                  </a:cubicBezTo>
                  <a:cubicBezTo>
                    <a:pt x="253" y="967"/>
                    <a:pt x="253" y="967"/>
                    <a:pt x="253" y="967"/>
                  </a:cubicBezTo>
                  <a:cubicBezTo>
                    <a:pt x="251" y="827"/>
                    <a:pt x="202" y="688"/>
                    <a:pt x="116" y="574"/>
                  </a:cubicBezTo>
                  <a:close/>
                  <a:moveTo>
                    <a:pt x="253" y="1104"/>
                  </a:moveTo>
                  <a:cubicBezTo>
                    <a:pt x="253" y="1085"/>
                    <a:pt x="253" y="1085"/>
                    <a:pt x="253" y="1085"/>
                  </a:cubicBezTo>
                  <a:cubicBezTo>
                    <a:pt x="498" y="1113"/>
                    <a:pt x="498" y="1113"/>
                    <a:pt x="498" y="1113"/>
                  </a:cubicBezTo>
                  <a:cubicBezTo>
                    <a:pt x="498" y="1120"/>
                    <a:pt x="498" y="1120"/>
                    <a:pt x="498" y="1120"/>
                  </a:cubicBezTo>
                  <a:cubicBezTo>
                    <a:pt x="498" y="1124"/>
                    <a:pt x="498" y="1128"/>
                    <a:pt x="497" y="1132"/>
                  </a:cubicBezTo>
                  <a:lnTo>
                    <a:pt x="253" y="1104"/>
                  </a:lnTo>
                  <a:close/>
                  <a:moveTo>
                    <a:pt x="253" y="1036"/>
                  </a:moveTo>
                  <a:cubicBezTo>
                    <a:pt x="253" y="1015"/>
                    <a:pt x="253" y="1015"/>
                    <a:pt x="253" y="1015"/>
                  </a:cubicBezTo>
                  <a:cubicBezTo>
                    <a:pt x="498" y="1015"/>
                    <a:pt x="498" y="1015"/>
                    <a:pt x="498" y="1015"/>
                  </a:cubicBezTo>
                  <a:cubicBezTo>
                    <a:pt x="498" y="1064"/>
                    <a:pt x="498" y="1064"/>
                    <a:pt x="498" y="1064"/>
                  </a:cubicBezTo>
                  <a:lnTo>
                    <a:pt x="253" y="1036"/>
                  </a:lnTo>
                  <a:close/>
                  <a:moveTo>
                    <a:pt x="321" y="1189"/>
                  </a:moveTo>
                  <a:cubicBezTo>
                    <a:pt x="296" y="1189"/>
                    <a:pt x="273" y="1174"/>
                    <a:pt x="262" y="1153"/>
                  </a:cubicBezTo>
                  <a:cubicBezTo>
                    <a:pt x="468" y="1177"/>
                    <a:pt x="468" y="1177"/>
                    <a:pt x="468" y="1177"/>
                  </a:cubicBezTo>
                  <a:cubicBezTo>
                    <a:pt x="457" y="1184"/>
                    <a:pt x="444" y="1189"/>
                    <a:pt x="430" y="1189"/>
                  </a:cubicBezTo>
                  <a:lnTo>
                    <a:pt x="321" y="1189"/>
                  </a:lnTo>
                  <a:close/>
                  <a:moveTo>
                    <a:pt x="321" y="1189"/>
                  </a:moveTo>
                  <a:cubicBezTo>
                    <a:pt x="321" y="1189"/>
                    <a:pt x="321" y="1189"/>
                    <a:pt x="321" y="1189"/>
                  </a:cubicBezTo>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dirty="0">
                <a:ln>
                  <a:noFill/>
                </a:ln>
                <a:solidFill>
                  <a:srgbClr val="007A7D">
                    <a:lumMod val="60000"/>
                    <a:lumOff val="40000"/>
                  </a:srgbClr>
                </a:solidFill>
                <a:effectLst/>
                <a:uLnTx/>
                <a:uFillTx/>
                <a:latin typeface="HelveticaNeueLT CYR 55 Roman" panose="020B0604020202020204" pitchFamily="34" charset="0"/>
              </a:endParaRPr>
            </a:p>
          </p:txBody>
        </p:sp>
        <p:sp>
          <p:nvSpPr>
            <p:cNvPr id="85" name="Freeform 6"/>
            <p:cNvSpPr>
              <a:spLocks noEditPoints="1"/>
            </p:cNvSpPr>
            <p:nvPr/>
          </p:nvSpPr>
          <p:spPr bwMode="auto">
            <a:xfrm rot="10800000">
              <a:off x="4921239" y="3693016"/>
              <a:ext cx="97258" cy="165236"/>
            </a:xfrm>
            <a:custGeom>
              <a:avLst/>
              <a:gdLst>
                <a:gd name="T0" fmla="*/ 51 w 53"/>
                <a:gd name="T1" fmla="*/ 62 h 90"/>
                <a:gd name="T2" fmla="*/ 48 w 53"/>
                <a:gd name="T3" fmla="*/ 24 h 90"/>
                <a:gd name="T4" fmla="*/ 25 w 53"/>
                <a:gd name="T5" fmla="*/ 0 h 90"/>
                <a:gd name="T6" fmla="*/ 0 w 53"/>
                <a:gd name="T7" fmla="*/ 23 h 90"/>
                <a:gd name="T8" fmla="*/ 4 w 53"/>
                <a:gd name="T9" fmla="*/ 69 h 90"/>
                <a:gd name="T10" fmla="*/ 27 w 53"/>
                <a:gd name="T11" fmla="*/ 90 h 90"/>
                <a:gd name="T12" fmla="*/ 31 w 53"/>
                <a:gd name="T13" fmla="*/ 90 h 90"/>
                <a:gd name="T14" fmla="*/ 51 w 53"/>
                <a:gd name="T15" fmla="*/ 62 h 90"/>
                <a:gd name="T16" fmla="*/ 51 w 53"/>
                <a:gd name="T17" fmla="*/ 62 h 90"/>
                <a:gd name="T18" fmla="*/ 51 w 53"/>
                <a:gd name="T19"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0">
                  <a:moveTo>
                    <a:pt x="51" y="62"/>
                  </a:moveTo>
                  <a:cubicBezTo>
                    <a:pt x="49" y="50"/>
                    <a:pt x="48" y="37"/>
                    <a:pt x="48" y="24"/>
                  </a:cubicBezTo>
                  <a:cubicBezTo>
                    <a:pt x="49" y="11"/>
                    <a:pt x="38" y="0"/>
                    <a:pt x="25" y="0"/>
                  </a:cubicBezTo>
                  <a:cubicBezTo>
                    <a:pt x="11" y="0"/>
                    <a:pt x="1" y="10"/>
                    <a:pt x="0" y="23"/>
                  </a:cubicBezTo>
                  <a:cubicBezTo>
                    <a:pt x="0" y="39"/>
                    <a:pt x="1" y="54"/>
                    <a:pt x="4" y="69"/>
                  </a:cubicBezTo>
                  <a:cubicBezTo>
                    <a:pt x="5" y="81"/>
                    <a:pt x="16" y="90"/>
                    <a:pt x="27" y="90"/>
                  </a:cubicBezTo>
                  <a:cubicBezTo>
                    <a:pt x="28" y="90"/>
                    <a:pt x="30" y="90"/>
                    <a:pt x="31" y="90"/>
                  </a:cubicBezTo>
                  <a:cubicBezTo>
                    <a:pt x="44" y="88"/>
                    <a:pt x="53" y="75"/>
                    <a:pt x="51" y="62"/>
                  </a:cubicBezTo>
                  <a:close/>
                  <a:moveTo>
                    <a:pt x="51" y="62"/>
                  </a:moveTo>
                  <a:cubicBezTo>
                    <a:pt x="51" y="62"/>
                    <a:pt x="51" y="62"/>
                    <a:pt x="51" y="62"/>
                  </a:cubicBezTo>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srgbClr val="282F39"/>
                </a:solidFill>
                <a:effectLst/>
                <a:uLnTx/>
                <a:uFillTx/>
                <a:latin typeface="HelveticaNeueLT CYR 55 Roman" panose="020B0604020202020204" pitchFamily="34" charset="0"/>
              </a:endParaRPr>
            </a:p>
          </p:txBody>
        </p:sp>
        <p:sp>
          <p:nvSpPr>
            <p:cNvPr id="86" name="Freeform 7"/>
            <p:cNvSpPr>
              <a:spLocks noEditPoints="1"/>
            </p:cNvSpPr>
            <p:nvPr/>
          </p:nvSpPr>
          <p:spPr bwMode="auto">
            <a:xfrm rot="10800000">
              <a:off x="4617959" y="3071816"/>
              <a:ext cx="352431" cy="565773"/>
            </a:xfrm>
            <a:custGeom>
              <a:avLst/>
              <a:gdLst>
                <a:gd name="T0" fmla="*/ 166 w 193"/>
                <a:gd name="T1" fmla="*/ 307 h 307"/>
                <a:gd name="T2" fmla="*/ 174 w 193"/>
                <a:gd name="T3" fmla="*/ 306 h 307"/>
                <a:gd name="T4" fmla="*/ 189 w 193"/>
                <a:gd name="T5" fmla="*/ 275 h 307"/>
                <a:gd name="T6" fmla="*/ 71 w 193"/>
                <a:gd name="T7" fmla="*/ 51 h 307"/>
                <a:gd name="T8" fmla="*/ 49 w 193"/>
                <a:gd name="T9" fmla="*/ 16 h 307"/>
                <a:gd name="T10" fmla="*/ 16 w 193"/>
                <a:gd name="T11" fmla="*/ 6 h 307"/>
                <a:gd name="T12" fmla="*/ 6 w 193"/>
                <a:gd name="T13" fmla="*/ 38 h 307"/>
                <a:gd name="T14" fmla="*/ 33 w 193"/>
                <a:gd name="T15" fmla="*/ 80 h 307"/>
                <a:gd name="T16" fmla="*/ 143 w 193"/>
                <a:gd name="T17" fmla="*/ 290 h 307"/>
                <a:gd name="T18" fmla="*/ 166 w 193"/>
                <a:gd name="T19" fmla="*/ 307 h 307"/>
                <a:gd name="T20" fmla="*/ 166 w 193"/>
                <a:gd name="T21" fmla="*/ 307 h 307"/>
                <a:gd name="T22" fmla="*/ 166 w 193"/>
                <a:gd name="T23" fmla="*/ 30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7">
                  <a:moveTo>
                    <a:pt x="166" y="307"/>
                  </a:moveTo>
                  <a:cubicBezTo>
                    <a:pt x="169" y="307"/>
                    <a:pt x="171" y="306"/>
                    <a:pt x="174" y="306"/>
                  </a:cubicBezTo>
                  <a:cubicBezTo>
                    <a:pt x="186" y="301"/>
                    <a:pt x="193" y="288"/>
                    <a:pt x="189" y="275"/>
                  </a:cubicBezTo>
                  <a:cubicBezTo>
                    <a:pt x="162" y="194"/>
                    <a:pt x="123" y="119"/>
                    <a:pt x="71" y="51"/>
                  </a:cubicBezTo>
                  <a:cubicBezTo>
                    <a:pt x="63" y="40"/>
                    <a:pt x="55" y="28"/>
                    <a:pt x="49" y="16"/>
                  </a:cubicBezTo>
                  <a:cubicBezTo>
                    <a:pt x="43" y="4"/>
                    <a:pt x="28" y="0"/>
                    <a:pt x="16" y="6"/>
                  </a:cubicBezTo>
                  <a:cubicBezTo>
                    <a:pt x="5" y="12"/>
                    <a:pt x="0" y="26"/>
                    <a:pt x="6" y="38"/>
                  </a:cubicBezTo>
                  <a:cubicBezTo>
                    <a:pt x="14" y="53"/>
                    <a:pt x="23" y="67"/>
                    <a:pt x="33" y="80"/>
                  </a:cubicBezTo>
                  <a:cubicBezTo>
                    <a:pt x="81" y="144"/>
                    <a:pt x="119" y="215"/>
                    <a:pt x="143" y="290"/>
                  </a:cubicBezTo>
                  <a:cubicBezTo>
                    <a:pt x="147" y="300"/>
                    <a:pt x="156" y="307"/>
                    <a:pt x="166" y="307"/>
                  </a:cubicBezTo>
                  <a:close/>
                  <a:moveTo>
                    <a:pt x="166" y="307"/>
                  </a:moveTo>
                  <a:cubicBezTo>
                    <a:pt x="166" y="307"/>
                    <a:pt x="166" y="307"/>
                    <a:pt x="166" y="307"/>
                  </a:cubicBezTo>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dirty="0">
                <a:ln>
                  <a:noFill/>
                </a:ln>
                <a:solidFill>
                  <a:srgbClr val="282F39"/>
                </a:solidFill>
                <a:effectLst/>
                <a:uLnTx/>
                <a:uFillTx/>
                <a:latin typeface="HelveticaNeueLT CYR 55 Roman" panose="020B0604020202020204" pitchFamily="34" charset="0"/>
              </a:endParaRPr>
            </a:p>
          </p:txBody>
        </p:sp>
        <p:sp>
          <p:nvSpPr>
            <p:cNvPr id="87" name="Freeform 8"/>
            <p:cNvSpPr>
              <a:spLocks noEditPoints="1"/>
            </p:cNvSpPr>
            <p:nvPr/>
          </p:nvSpPr>
          <p:spPr bwMode="auto">
            <a:xfrm rot="10800000">
              <a:off x="3997802" y="3473401"/>
              <a:ext cx="157916" cy="195564"/>
            </a:xfrm>
            <a:custGeom>
              <a:avLst/>
              <a:gdLst>
                <a:gd name="T0" fmla="*/ 69 w 86"/>
                <a:gd name="T1" fmla="*/ 5 h 106"/>
                <a:gd name="T2" fmla="*/ 37 w 86"/>
                <a:gd name="T3" fmla="*/ 18 h 106"/>
                <a:gd name="T4" fmla="*/ 8 w 86"/>
                <a:gd name="T5" fmla="*/ 68 h 106"/>
                <a:gd name="T6" fmla="*/ 12 w 86"/>
                <a:gd name="T7" fmla="*/ 102 h 106"/>
                <a:gd name="T8" fmla="*/ 27 w 86"/>
                <a:gd name="T9" fmla="*/ 106 h 106"/>
                <a:gd name="T10" fmla="*/ 46 w 86"/>
                <a:gd name="T11" fmla="*/ 97 h 106"/>
                <a:gd name="T12" fmla="*/ 81 w 86"/>
                <a:gd name="T13" fmla="*/ 37 h 106"/>
                <a:gd name="T14" fmla="*/ 69 w 86"/>
                <a:gd name="T15" fmla="*/ 5 h 106"/>
                <a:gd name="T16" fmla="*/ 69 w 86"/>
                <a:gd name="T17" fmla="*/ 5 h 106"/>
                <a:gd name="T18" fmla="*/ 69 w 86"/>
                <a:gd name="T19"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6">
                  <a:moveTo>
                    <a:pt x="69" y="5"/>
                  </a:moveTo>
                  <a:cubicBezTo>
                    <a:pt x="56" y="0"/>
                    <a:pt x="42" y="6"/>
                    <a:pt x="37" y="18"/>
                  </a:cubicBezTo>
                  <a:cubicBezTo>
                    <a:pt x="29" y="36"/>
                    <a:pt x="20" y="52"/>
                    <a:pt x="8" y="68"/>
                  </a:cubicBezTo>
                  <a:cubicBezTo>
                    <a:pt x="0" y="79"/>
                    <a:pt x="2" y="94"/>
                    <a:pt x="12" y="102"/>
                  </a:cubicBezTo>
                  <a:cubicBezTo>
                    <a:pt x="17" y="105"/>
                    <a:pt x="22" y="106"/>
                    <a:pt x="27" y="106"/>
                  </a:cubicBezTo>
                  <a:cubicBezTo>
                    <a:pt x="34" y="106"/>
                    <a:pt x="41" y="103"/>
                    <a:pt x="46" y="97"/>
                  </a:cubicBezTo>
                  <a:cubicBezTo>
                    <a:pt x="60" y="78"/>
                    <a:pt x="72" y="58"/>
                    <a:pt x="81" y="37"/>
                  </a:cubicBezTo>
                  <a:cubicBezTo>
                    <a:pt x="86" y="25"/>
                    <a:pt x="81" y="11"/>
                    <a:pt x="69" y="5"/>
                  </a:cubicBezTo>
                  <a:close/>
                  <a:moveTo>
                    <a:pt x="69" y="5"/>
                  </a:moveTo>
                  <a:cubicBezTo>
                    <a:pt x="69" y="5"/>
                    <a:pt x="69" y="5"/>
                    <a:pt x="69" y="5"/>
                  </a:cubicBezTo>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srgbClr val="282F39"/>
                </a:solidFill>
                <a:effectLst/>
                <a:uLnTx/>
                <a:uFillTx/>
                <a:latin typeface="HelveticaNeueLT CYR 55 Roman" panose="020B0604020202020204" pitchFamily="34" charset="0"/>
              </a:endParaRPr>
            </a:p>
          </p:txBody>
        </p:sp>
        <p:sp>
          <p:nvSpPr>
            <p:cNvPr id="88" name="Freeform 9"/>
            <p:cNvSpPr>
              <a:spLocks noEditPoints="1"/>
            </p:cNvSpPr>
            <p:nvPr/>
          </p:nvSpPr>
          <p:spPr bwMode="auto">
            <a:xfrm rot="10800000">
              <a:off x="3965383" y="3720208"/>
              <a:ext cx="569957" cy="621200"/>
            </a:xfrm>
            <a:custGeom>
              <a:avLst/>
              <a:gdLst>
                <a:gd name="T0" fmla="*/ 24 w 312"/>
                <a:gd name="T1" fmla="*/ 48 h 337"/>
                <a:gd name="T2" fmla="*/ 264 w 312"/>
                <a:gd name="T3" fmla="*/ 288 h 337"/>
                <a:gd name="T4" fmla="*/ 263 w 312"/>
                <a:gd name="T5" fmla="*/ 311 h 337"/>
                <a:gd name="T6" fmla="*/ 285 w 312"/>
                <a:gd name="T7" fmla="*/ 337 h 337"/>
                <a:gd name="T8" fmla="*/ 287 w 312"/>
                <a:gd name="T9" fmla="*/ 337 h 337"/>
                <a:gd name="T10" fmla="*/ 311 w 312"/>
                <a:gd name="T11" fmla="*/ 315 h 337"/>
                <a:gd name="T12" fmla="*/ 312 w 312"/>
                <a:gd name="T13" fmla="*/ 288 h 337"/>
                <a:gd name="T14" fmla="*/ 24 w 312"/>
                <a:gd name="T15" fmla="*/ 0 h 337"/>
                <a:gd name="T16" fmla="*/ 0 w 312"/>
                <a:gd name="T17" fmla="*/ 24 h 337"/>
                <a:gd name="T18" fmla="*/ 24 w 312"/>
                <a:gd name="T19" fmla="*/ 48 h 337"/>
                <a:gd name="T20" fmla="*/ 24 w 312"/>
                <a:gd name="T21" fmla="*/ 48 h 337"/>
                <a:gd name="T22" fmla="*/ 24 w 312"/>
                <a:gd name="T23" fmla="*/ 4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337">
                  <a:moveTo>
                    <a:pt x="24" y="48"/>
                  </a:moveTo>
                  <a:cubicBezTo>
                    <a:pt x="157" y="48"/>
                    <a:pt x="264" y="156"/>
                    <a:pt x="264" y="288"/>
                  </a:cubicBezTo>
                  <a:cubicBezTo>
                    <a:pt x="264" y="296"/>
                    <a:pt x="264" y="303"/>
                    <a:pt x="263" y="311"/>
                  </a:cubicBezTo>
                  <a:cubicBezTo>
                    <a:pt x="262" y="324"/>
                    <a:pt x="272" y="336"/>
                    <a:pt x="285" y="337"/>
                  </a:cubicBezTo>
                  <a:cubicBezTo>
                    <a:pt x="286" y="337"/>
                    <a:pt x="287" y="337"/>
                    <a:pt x="287" y="337"/>
                  </a:cubicBezTo>
                  <a:cubicBezTo>
                    <a:pt x="300" y="337"/>
                    <a:pt x="310" y="328"/>
                    <a:pt x="311" y="315"/>
                  </a:cubicBezTo>
                  <a:cubicBezTo>
                    <a:pt x="312" y="306"/>
                    <a:pt x="312" y="297"/>
                    <a:pt x="312" y="288"/>
                  </a:cubicBezTo>
                  <a:cubicBezTo>
                    <a:pt x="312" y="129"/>
                    <a:pt x="183" y="0"/>
                    <a:pt x="24" y="0"/>
                  </a:cubicBezTo>
                  <a:cubicBezTo>
                    <a:pt x="11" y="0"/>
                    <a:pt x="0" y="11"/>
                    <a:pt x="0" y="24"/>
                  </a:cubicBezTo>
                  <a:cubicBezTo>
                    <a:pt x="0" y="37"/>
                    <a:pt x="11" y="48"/>
                    <a:pt x="24" y="48"/>
                  </a:cubicBezTo>
                  <a:close/>
                  <a:moveTo>
                    <a:pt x="24" y="48"/>
                  </a:moveTo>
                  <a:cubicBezTo>
                    <a:pt x="24" y="48"/>
                    <a:pt x="24" y="48"/>
                    <a:pt x="24" y="48"/>
                  </a:cubicBezTo>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srgbClr val="282F39"/>
                </a:solidFill>
                <a:effectLst/>
                <a:uLnTx/>
                <a:uFillTx/>
                <a:latin typeface="HelveticaNeueLT CYR 55 Roman" panose="020B0604020202020204" pitchFamily="34" charset="0"/>
              </a:endParaRPr>
            </a:p>
          </p:txBody>
        </p:sp>
        <p:sp>
          <p:nvSpPr>
            <p:cNvPr id="89" name="Freeform 10"/>
            <p:cNvSpPr>
              <a:spLocks noEditPoints="1"/>
            </p:cNvSpPr>
            <p:nvPr/>
          </p:nvSpPr>
          <p:spPr bwMode="auto">
            <a:xfrm rot="10800000">
              <a:off x="4447493" y="4577757"/>
              <a:ext cx="87847" cy="334653"/>
            </a:xfrm>
            <a:custGeom>
              <a:avLst/>
              <a:gdLst>
                <a:gd name="T0" fmla="*/ 24 w 48"/>
                <a:gd name="T1" fmla="*/ 182 h 182"/>
                <a:gd name="T2" fmla="*/ 48 w 48"/>
                <a:gd name="T3" fmla="*/ 158 h 182"/>
                <a:gd name="T4" fmla="*/ 48 w 48"/>
                <a:gd name="T5" fmla="*/ 24 h 182"/>
                <a:gd name="T6" fmla="*/ 24 w 48"/>
                <a:gd name="T7" fmla="*/ 0 h 182"/>
                <a:gd name="T8" fmla="*/ 0 w 48"/>
                <a:gd name="T9" fmla="*/ 24 h 182"/>
                <a:gd name="T10" fmla="*/ 0 w 48"/>
                <a:gd name="T11" fmla="*/ 158 h 182"/>
                <a:gd name="T12" fmla="*/ 24 w 48"/>
                <a:gd name="T13" fmla="*/ 182 h 182"/>
                <a:gd name="T14" fmla="*/ 24 w 48"/>
                <a:gd name="T15" fmla="*/ 182 h 182"/>
                <a:gd name="T16" fmla="*/ 24 w 48"/>
                <a:gd name="T17"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182">
                  <a:moveTo>
                    <a:pt x="24" y="182"/>
                  </a:moveTo>
                  <a:cubicBezTo>
                    <a:pt x="38" y="182"/>
                    <a:pt x="48" y="172"/>
                    <a:pt x="48" y="158"/>
                  </a:cubicBezTo>
                  <a:cubicBezTo>
                    <a:pt x="48" y="24"/>
                    <a:pt x="48" y="24"/>
                    <a:pt x="48" y="24"/>
                  </a:cubicBezTo>
                  <a:cubicBezTo>
                    <a:pt x="48" y="11"/>
                    <a:pt x="38" y="0"/>
                    <a:pt x="24" y="0"/>
                  </a:cubicBezTo>
                  <a:cubicBezTo>
                    <a:pt x="11" y="0"/>
                    <a:pt x="0" y="11"/>
                    <a:pt x="0" y="24"/>
                  </a:cubicBezTo>
                  <a:cubicBezTo>
                    <a:pt x="0" y="158"/>
                    <a:pt x="0" y="158"/>
                    <a:pt x="0" y="158"/>
                  </a:cubicBezTo>
                  <a:cubicBezTo>
                    <a:pt x="0" y="172"/>
                    <a:pt x="11" y="182"/>
                    <a:pt x="24" y="182"/>
                  </a:cubicBezTo>
                  <a:close/>
                  <a:moveTo>
                    <a:pt x="24" y="182"/>
                  </a:moveTo>
                  <a:cubicBezTo>
                    <a:pt x="24" y="182"/>
                    <a:pt x="24" y="182"/>
                    <a:pt x="24" y="182"/>
                  </a:cubicBezTo>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srgbClr val="282F39"/>
                </a:solidFill>
                <a:effectLst/>
                <a:uLnTx/>
                <a:uFillTx/>
                <a:latin typeface="HelveticaNeueLT CYR 55 Roman" panose="020B0604020202020204" pitchFamily="34" charset="0"/>
              </a:endParaRPr>
            </a:p>
          </p:txBody>
        </p:sp>
        <p:sp>
          <p:nvSpPr>
            <p:cNvPr id="90" name="Freeform 11"/>
            <p:cNvSpPr>
              <a:spLocks noEditPoints="1"/>
            </p:cNvSpPr>
            <p:nvPr/>
          </p:nvSpPr>
          <p:spPr bwMode="auto">
            <a:xfrm rot="10800000">
              <a:off x="4846986" y="4466902"/>
              <a:ext cx="222754" cy="309553"/>
            </a:xfrm>
            <a:custGeom>
              <a:avLst/>
              <a:gdLst>
                <a:gd name="T0" fmla="*/ 74 w 122"/>
                <a:gd name="T1" fmla="*/ 156 h 168"/>
                <a:gd name="T2" fmla="*/ 94 w 122"/>
                <a:gd name="T3" fmla="*/ 168 h 168"/>
                <a:gd name="T4" fmla="*/ 106 w 122"/>
                <a:gd name="T5" fmla="*/ 165 h 168"/>
                <a:gd name="T6" fmla="*/ 115 w 122"/>
                <a:gd name="T7" fmla="*/ 132 h 168"/>
                <a:gd name="T8" fmla="*/ 48 w 122"/>
                <a:gd name="T9" fmla="*/ 15 h 168"/>
                <a:gd name="T10" fmla="*/ 15 w 122"/>
                <a:gd name="T11" fmla="*/ 7 h 168"/>
                <a:gd name="T12" fmla="*/ 6 w 122"/>
                <a:gd name="T13" fmla="*/ 39 h 168"/>
                <a:gd name="T14" fmla="*/ 74 w 122"/>
                <a:gd name="T15" fmla="*/ 156 h 168"/>
                <a:gd name="T16" fmla="*/ 74 w 122"/>
                <a:gd name="T17" fmla="*/ 156 h 168"/>
                <a:gd name="T18" fmla="*/ 74 w 122"/>
                <a:gd name="T19"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68">
                  <a:moveTo>
                    <a:pt x="74" y="156"/>
                  </a:moveTo>
                  <a:cubicBezTo>
                    <a:pt x="78" y="164"/>
                    <a:pt x="86" y="168"/>
                    <a:pt x="94" y="168"/>
                  </a:cubicBezTo>
                  <a:cubicBezTo>
                    <a:pt x="98" y="168"/>
                    <a:pt x="103" y="167"/>
                    <a:pt x="106" y="165"/>
                  </a:cubicBezTo>
                  <a:cubicBezTo>
                    <a:pt x="118" y="158"/>
                    <a:pt x="122" y="143"/>
                    <a:pt x="115" y="132"/>
                  </a:cubicBezTo>
                  <a:cubicBezTo>
                    <a:pt x="48" y="15"/>
                    <a:pt x="48" y="15"/>
                    <a:pt x="48" y="15"/>
                  </a:cubicBezTo>
                  <a:cubicBezTo>
                    <a:pt x="41" y="4"/>
                    <a:pt x="27" y="0"/>
                    <a:pt x="15" y="7"/>
                  </a:cubicBezTo>
                  <a:cubicBezTo>
                    <a:pt x="4" y="13"/>
                    <a:pt x="0" y="28"/>
                    <a:pt x="6" y="39"/>
                  </a:cubicBezTo>
                  <a:lnTo>
                    <a:pt x="74" y="156"/>
                  </a:lnTo>
                  <a:close/>
                  <a:moveTo>
                    <a:pt x="74" y="156"/>
                  </a:moveTo>
                  <a:cubicBezTo>
                    <a:pt x="74" y="156"/>
                    <a:pt x="74" y="156"/>
                    <a:pt x="74" y="156"/>
                  </a:cubicBezTo>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srgbClr val="282F39"/>
                </a:solidFill>
                <a:effectLst/>
                <a:uLnTx/>
                <a:uFillTx/>
                <a:latin typeface="HelveticaNeueLT CYR 55 Roman" panose="020B0604020202020204" pitchFamily="34" charset="0"/>
              </a:endParaRPr>
            </a:p>
          </p:txBody>
        </p:sp>
        <p:sp>
          <p:nvSpPr>
            <p:cNvPr id="91" name="Freeform 12"/>
            <p:cNvSpPr>
              <a:spLocks noEditPoints="1"/>
            </p:cNvSpPr>
            <p:nvPr/>
          </p:nvSpPr>
          <p:spPr bwMode="auto">
            <a:xfrm rot="10800000">
              <a:off x="3525105" y="3224503"/>
              <a:ext cx="312692" cy="219617"/>
            </a:xfrm>
            <a:custGeom>
              <a:avLst/>
              <a:gdLst>
                <a:gd name="T0" fmla="*/ 155 w 171"/>
                <a:gd name="T1" fmla="*/ 74 h 119"/>
                <a:gd name="T2" fmla="*/ 39 w 171"/>
                <a:gd name="T3" fmla="*/ 7 h 119"/>
                <a:gd name="T4" fmla="*/ 6 w 171"/>
                <a:gd name="T5" fmla="*/ 15 h 119"/>
                <a:gd name="T6" fmla="*/ 15 w 171"/>
                <a:gd name="T7" fmla="*/ 48 h 119"/>
                <a:gd name="T8" fmla="*/ 131 w 171"/>
                <a:gd name="T9" fmla="*/ 115 h 119"/>
                <a:gd name="T10" fmla="*/ 143 w 171"/>
                <a:gd name="T11" fmla="*/ 119 h 119"/>
                <a:gd name="T12" fmla="*/ 164 w 171"/>
                <a:gd name="T13" fmla="*/ 107 h 119"/>
                <a:gd name="T14" fmla="*/ 155 w 171"/>
                <a:gd name="T15" fmla="*/ 74 h 119"/>
                <a:gd name="T16" fmla="*/ 155 w 171"/>
                <a:gd name="T17" fmla="*/ 74 h 119"/>
                <a:gd name="T18" fmla="*/ 155 w 171"/>
                <a:gd name="T19" fmla="*/ 7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9">
                  <a:moveTo>
                    <a:pt x="155" y="74"/>
                  </a:moveTo>
                  <a:cubicBezTo>
                    <a:pt x="39" y="7"/>
                    <a:pt x="39" y="7"/>
                    <a:pt x="39" y="7"/>
                  </a:cubicBezTo>
                  <a:cubicBezTo>
                    <a:pt x="27" y="0"/>
                    <a:pt x="13" y="4"/>
                    <a:pt x="6" y="15"/>
                  </a:cubicBezTo>
                  <a:cubicBezTo>
                    <a:pt x="0" y="27"/>
                    <a:pt x="3" y="42"/>
                    <a:pt x="15" y="48"/>
                  </a:cubicBezTo>
                  <a:cubicBezTo>
                    <a:pt x="131" y="115"/>
                    <a:pt x="131" y="115"/>
                    <a:pt x="131" y="115"/>
                  </a:cubicBezTo>
                  <a:cubicBezTo>
                    <a:pt x="135" y="118"/>
                    <a:pt x="139" y="119"/>
                    <a:pt x="143" y="119"/>
                  </a:cubicBezTo>
                  <a:cubicBezTo>
                    <a:pt x="152" y="119"/>
                    <a:pt x="160" y="114"/>
                    <a:pt x="164" y="107"/>
                  </a:cubicBezTo>
                  <a:cubicBezTo>
                    <a:pt x="171" y="95"/>
                    <a:pt x="167" y="80"/>
                    <a:pt x="155" y="74"/>
                  </a:cubicBezTo>
                  <a:close/>
                  <a:moveTo>
                    <a:pt x="155" y="74"/>
                  </a:moveTo>
                  <a:cubicBezTo>
                    <a:pt x="155" y="74"/>
                    <a:pt x="155" y="74"/>
                    <a:pt x="155" y="74"/>
                  </a:cubicBezTo>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srgbClr val="282F39"/>
                </a:solidFill>
                <a:effectLst/>
                <a:uLnTx/>
                <a:uFillTx/>
                <a:latin typeface="HelveticaNeueLT CYR 55 Roman" panose="020B0604020202020204" pitchFamily="34" charset="0"/>
              </a:endParaRPr>
            </a:p>
          </p:txBody>
        </p:sp>
        <p:sp>
          <p:nvSpPr>
            <p:cNvPr id="92" name="Freeform 13"/>
            <p:cNvSpPr>
              <a:spLocks noEditPoints="1"/>
            </p:cNvSpPr>
            <p:nvPr/>
          </p:nvSpPr>
          <p:spPr bwMode="auto">
            <a:xfrm rot="10800000">
              <a:off x="5143990" y="4167808"/>
              <a:ext cx="312692" cy="217524"/>
            </a:xfrm>
            <a:custGeom>
              <a:avLst/>
              <a:gdLst>
                <a:gd name="T0" fmla="*/ 15 w 171"/>
                <a:gd name="T1" fmla="*/ 48 h 118"/>
                <a:gd name="T2" fmla="*/ 132 w 171"/>
                <a:gd name="T3" fmla="*/ 115 h 118"/>
                <a:gd name="T4" fmla="*/ 144 w 171"/>
                <a:gd name="T5" fmla="*/ 118 h 118"/>
                <a:gd name="T6" fmla="*/ 165 w 171"/>
                <a:gd name="T7" fmla="*/ 106 h 118"/>
                <a:gd name="T8" fmla="*/ 156 w 171"/>
                <a:gd name="T9" fmla="*/ 74 h 118"/>
                <a:gd name="T10" fmla="*/ 39 w 171"/>
                <a:gd name="T11" fmla="*/ 6 h 118"/>
                <a:gd name="T12" fmla="*/ 7 w 171"/>
                <a:gd name="T13" fmla="*/ 15 h 118"/>
                <a:gd name="T14" fmla="*/ 15 w 171"/>
                <a:gd name="T15" fmla="*/ 48 h 118"/>
                <a:gd name="T16" fmla="*/ 15 w 171"/>
                <a:gd name="T17" fmla="*/ 48 h 118"/>
                <a:gd name="T18" fmla="*/ 15 w 171"/>
                <a:gd name="T19" fmla="*/ 4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8">
                  <a:moveTo>
                    <a:pt x="15" y="48"/>
                  </a:moveTo>
                  <a:cubicBezTo>
                    <a:pt x="132" y="115"/>
                    <a:pt x="132" y="115"/>
                    <a:pt x="132" y="115"/>
                  </a:cubicBezTo>
                  <a:cubicBezTo>
                    <a:pt x="136" y="117"/>
                    <a:pt x="140" y="118"/>
                    <a:pt x="144" y="118"/>
                  </a:cubicBezTo>
                  <a:cubicBezTo>
                    <a:pt x="152" y="118"/>
                    <a:pt x="160" y="114"/>
                    <a:pt x="165" y="106"/>
                  </a:cubicBezTo>
                  <a:cubicBezTo>
                    <a:pt x="171" y="95"/>
                    <a:pt x="167" y="80"/>
                    <a:pt x="156" y="74"/>
                  </a:cubicBezTo>
                  <a:cubicBezTo>
                    <a:pt x="39" y="6"/>
                    <a:pt x="39" y="6"/>
                    <a:pt x="39" y="6"/>
                  </a:cubicBezTo>
                  <a:cubicBezTo>
                    <a:pt x="28" y="0"/>
                    <a:pt x="13" y="4"/>
                    <a:pt x="7" y="15"/>
                  </a:cubicBezTo>
                  <a:cubicBezTo>
                    <a:pt x="0" y="27"/>
                    <a:pt x="4" y="41"/>
                    <a:pt x="15" y="48"/>
                  </a:cubicBezTo>
                  <a:close/>
                  <a:moveTo>
                    <a:pt x="15" y="48"/>
                  </a:moveTo>
                  <a:cubicBezTo>
                    <a:pt x="15" y="48"/>
                    <a:pt x="15" y="48"/>
                    <a:pt x="15" y="48"/>
                  </a:cubicBezTo>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srgbClr val="282F39"/>
                </a:solidFill>
                <a:effectLst/>
                <a:uLnTx/>
                <a:uFillTx/>
                <a:latin typeface="HelveticaNeueLT CYR 55 Roman" panose="020B0604020202020204" pitchFamily="34" charset="0"/>
              </a:endParaRPr>
            </a:p>
          </p:txBody>
        </p:sp>
        <p:sp>
          <p:nvSpPr>
            <p:cNvPr id="93" name="Freeform 14"/>
            <p:cNvSpPr>
              <a:spLocks noEditPoints="1"/>
            </p:cNvSpPr>
            <p:nvPr/>
          </p:nvSpPr>
          <p:spPr bwMode="auto">
            <a:xfrm rot="10800000">
              <a:off x="3389152" y="3758902"/>
              <a:ext cx="334653" cy="88893"/>
            </a:xfrm>
            <a:custGeom>
              <a:avLst/>
              <a:gdLst>
                <a:gd name="T0" fmla="*/ 159 w 183"/>
                <a:gd name="T1" fmla="*/ 0 h 48"/>
                <a:gd name="T2" fmla="*/ 24 w 183"/>
                <a:gd name="T3" fmla="*/ 0 h 48"/>
                <a:gd name="T4" fmla="*/ 0 w 183"/>
                <a:gd name="T5" fmla="*/ 24 h 48"/>
                <a:gd name="T6" fmla="*/ 24 w 183"/>
                <a:gd name="T7" fmla="*/ 48 h 48"/>
                <a:gd name="T8" fmla="*/ 159 w 183"/>
                <a:gd name="T9" fmla="*/ 48 h 48"/>
                <a:gd name="T10" fmla="*/ 183 w 183"/>
                <a:gd name="T11" fmla="*/ 24 h 48"/>
                <a:gd name="T12" fmla="*/ 159 w 183"/>
                <a:gd name="T13" fmla="*/ 0 h 48"/>
                <a:gd name="T14" fmla="*/ 159 w 183"/>
                <a:gd name="T15" fmla="*/ 0 h 48"/>
                <a:gd name="T16" fmla="*/ 159 w 183"/>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48">
                  <a:moveTo>
                    <a:pt x="159" y="0"/>
                  </a:moveTo>
                  <a:cubicBezTo>
                    <a:pt x="24" y="0"/>
                    <a:pt x="24" y="0"/>
                    <a:pt x="24" y="0"/>
                  </a:cubicBezTo>
                  <a:cubicBezTo>
                    <a:pt x="11" y="0"/>
                    <a:pt x="0" y="11"/>
                    <a:pt x="0" y="24"/>
                  </a:cubicBezTo>
                  <a:cubicBezTo>
                    <a:pt x="0" y="38"/>
                    <a:pt x="11" y="48"/>
                    <a:pt x="24" y="48"/>
                  </a:cubicBezTo>
                  <a:cubicBezTo>
                    <a:pt x="159" y="48"/>
                    <a:pt x="159" y="48"/>
                    <a:pt x="159" y="48"/>
                  </a:cubicBezTo>
                  <a:cubicBezTo>
                    <a:pt x="172" y="48"/>
                    <a:pt x="183" y="38"/>
                    <a:pt x="183" y="24"/>
                  </a:cubicBezTo>
                  <a:cubicBezTo>
                    <a:pt x="183" y="11"/>
                    <a:pt x="172" y="0"/>
                    <a:pt x="159" y="0"/>
                  </a:cubicBezTo>
                  <a:close/>
                  <a:moveTo>
                    <a:pt x="159" y="0"/>
                  </a:moveTo>
                  <a:cubicBezTo>
                    <a:pt x="159" y="0"/>
                    <a:pt x="159" y="0"/>
                    <a:pt x="159" y="0"/>
                  </a:cubicBezTo>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srgbClr val="282F39"/>
                </a:solidFill>
                <a:effectLst/>
                <a:uLnTx/>
                <a:uFillTx/>
                <a:latin typeface="HelveticaNeueLT CYR 55 Roman" panose="020B0604020202020204" pitchFamily="34" charset="0"/>
              </a:endParaRPr>
            </a:p>
          </p:txBody>
        </p:sp>
        <p:sp>
          <p:nvSpPr>
            <p:cNvPr id="94" name="Freeform 15"/>
            <p:cNvSpPr>
              <a:spLocks noEditPoints="1"/>
            </p:cNvSpPr>
            <p:nvPr/>
          </p:nvSpPr>
          <p:spPr bwMode="auto">
            <a:xfrm rot="10800000">
              <a:off x="5260073" y="3758902"/>
              <a:ext cx="332562" cy="88893"/>
            </a:xfrm>
            <a:custGeom>
              <a:avLst/>
              <a:gdLst>
                <a:gd name="T0" fmla="*/ 182 w 182"/>
                <a:gd name="T1" fmla="*/ 24 h 48"/>
                <a:gd name="T2" fmla="*/ 158 w 182"/>
                <a:gd name="T3" fmla="*/ 0 h 48"/>
                <a:gd name="T4" fmla="*/ 24 w 182"/>
                <a:gd name="T5" fmla="*/ 0 h 48"/>
                <a:gd name="T6" fmla="*/ 0 w 182"/>
                <a:gd name="T7" fmla="*/ 24 h 48"/>
                <a:gd name="T8" fmla="*/ 24 w 182"/>
                <a:gd name="T9" fmla="*/ 48 h 48"/>
                <a:gd name="T10" fmla="*/ 158 w 182"/>
                <a:gd name="T11" fmla="*/ 48 h 48"/>
                <a:gd name="T12" fmla="*/ 182 w 182"/>
                <a:gd name="T13" fmla="*/ 24 h 48"/>
                <a:gd name="T14" fmla="*/ 182 w 182"/>
                <a:gd name="T15" fmla="*/ 24 h 48"/>
                <a:gd name="T16" fmla="*/ 182 w 182"/>
                <a:gd name="T1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 h="48">
                  <a:moveTo>
                    <a:pt x="182" y="24"/>
                  </a:moveTo>
                  <a:cubicBezTo>
                    <a:pt x="182" y="11"/>
                    <a:pt x="172" y="0"/>
                    <a:pt x="158" y="0"/>
                  </a:cubicBezTo>
                  <a:cubicBezTo>
                    <a:pt x="24" y="0"/>
                    <a:pt x="24" y="0"/>
                    <a:pt x="24" y="0"/>
                  </a:cubicBezTo>
                  <a:cubicBezTo>
                    <a:pt x="11" y="0"/>
                    <a:pt x="0" y="11"/>
                    <a:pt x="0" y="24"/>
                  </a:cubicBezTo>
                  <a:cubicBezTo>
                    <a:pt x="0" y="38"/>
                    <a:pt x="11" y="48"/>
                    <a:pt x="24" y="48"/>
                  </a:cubicBezTo>
                  <a:cubicBezTo>
                    <a:pt x="158" y="48"/>
                    <a:pt x="158" y="48"/>
                    <a:pt x="158" y="48"/>
                  </a:cubicBezTo>
                  <a:cubicBezTo>
                    <a:pt x="172" y="48"/>
                    <a:pt x="182" y="38"/>
                    <a:pt x="182" y="24"/>
                  </a:cubicBezTo>
                  <a:close/>
                  <a:moveTo>
                    <a:pt x="182" y="24"/>
                  </a:moveTo>
                  <a:cubicBezTo>
                    <a:pt x="182" y="24"/>
                    <a:pt x="182" y="24"/>
                    <a:pt x="182" y="24"/>
                  </a:cubicBezTo>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srgbClr val="282F39"/>
                </a:solidFill>
                <a:effectLst/>
                <a:uLnTx/>
                <a:uFillTx/>
                <a:latin typeface="HelveticaNeueLT CYR 55 Roman" panose="020B0604020202020204" pitchFamily="34" charset="0"/>
              </a:endParaRPr>
            </a:p>
          </p:txBody>
        </p:sp>
        <p:sp>
          <p:nvSpPr>
            <p:cNvPr id="95" name="Freeform 16"/>
            <p:cNvSpPr>
              <a:spLocks noEditPoints="1"/>
            </p:cNvSpPr>
            <p:nvPr/>
          </p:nvSpPr>
          <p:spPr bwMode="auto">
            <a:xfrm rot="10800000">
              <a:off x="3525105" y="4167808"/>
              <a:ext cx="312692" cy="217524"/>
            </a:xfrm>
            <a:custGeom>
              <a:avLst/>
              <a:gdLst>
                <a:gd name="T0" fmla="*/ 27 w 171"/>
                <a:gd name="T1" fmla="*/ 118 h 118"/>
                <a:gd name="T2" fmla="*/ 39 w 171"/>
                <a:gd name="T3" fmla="*/ 115 h 118"/>
                <a:gd name="T4" fmla="*/ 155 w 171"/>
                <a:gd name="T5" fmla="*/ 48 h 118"/>
                <a:gd name="T6" fmla="*/ 164 w 171"/>
                <a:gd name="T7" fmla="*/ 15 h 118"/>
                <a:gd name="T8" fmla="*/ 131 w 171"/>
                <a:gd name="T9" fmla="*/ 6 h 118"/>
                <a:gd name="T10" fmla="*/ 15 w 171"/>
                <a:gd name="T11" fmla="*/ 74 h 118"/>
                <a:gd name="T12" fmla="*/ 6 w 171"/>
                <a:gd name="T13" fmla="*/ 106 h 118"/>
                <a:gd name="T14" fmla="*/ 27 w 171"/>
                <a:gd name="T15" fmla="*/ 118 h 118"/>
                <a:gd name="T16" fmla="*/ 27 w 171"/>
                <a:gd name="T17" fmla="*/ 118 h 118"/>
                <a:gd name="T18" fmla="*/ 27 w 171"/>
                <a:gd name="T19"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8">
                  <a:moveTo>
                    <a:pt x="27" y="118"/>
                  </a:moveTo>
                  <a:cubicBezTo>
                    <a:pt x="31" y="118"/>
                    <a:pt x="35" y="117"/>
                    <a:pt x="39" y="115"/>
                  </a:cubicBezTo>
                  <a:cubicBezTo>
                    <a:pt x="155" y="48"/>
                    <a:pt x="155" y="48"/>
                    <a:pt x="155" y="48"/>
                  </a:cubicBezTo>
                  <a:cubicBezTo>
                    <a:pt x="167" y="41"/>
                    <a:pt x="171" y="27"/>
                    <a:pt x="164" y="15"/>
                  </a:cubicBezTo>
                  <a:cubicBezTo>
                    <a:pt x="157" y="4"/>
                    <a:pt x="143" y="0"/>
                    <a:pt x="131" y="6"/>
                  </a:cubicBezTo>
                  <a:cubicBezTo>
                    <a:pt x="15" y="74"/>
                    <a:pt x="15" y="74"/>
                    <a:pt x="15" y="74"/>
                  </a:cubicBezTo>
                  <a:cubicBezTo>
                    <a:pt x="3" y="80"/>
                    <a:pt x="0" y="95"/>
                    <a:pt x="6" y="106"/>
                  </a:cubicBezTo>
                  <a:cubicBezTo>
                    <a:pt x="11" y="114"/>
                    <a:pt x="19" y="118"/>
                    <a:pt x="27" y="118"/>
                  </a:cubicBezTo>
                  <a:close/>
                  <a:moveTo>
                    <a:pt x="27" y="118"/>
                  </a:moveTo>
                  <a:cubicBezTo>
                    <a:pt x="27" y="118"/>
                    <a:pt x="27" y="118"/>
                    <a:pt x="27" y="118"/>
                  </a:cubicBezTo>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srgbClr val="282F39"/>
                </a:solidFill>
                <a:effectLst/>
                <a:uLnTx/>
                <a:uFillTx/>
                <a:latin typeface="HelveticaNeueLT CYR 55 Roman" panose="020B0604020202020204" pitchFamily="34" charset="0"/>
              </a:endParaRPr>
            </a:p>
          </p:txBody>
        </p:sp>
        <p:sp>
          <p:nvSpPr>
            <p:cNvPr id="96" name="Freeform 17"/>
            <p:cNvSpPr>
              <a:spLocks noEditPoints="1"/>
            </p:cNvSpPr>
            <p:nvPr/>
          </p:nvSpPr>
          <p:spPr bwMode="auto">
            <a:xfrm rot="10800000">
              <a:off x="5143990" y="3224503"/>
              <a:ext cx="312692" cy="219617"/>
            </a:xfrm>
            <a:custGeom>
              <a:avLst/>
              <a:gdLst>
                <a:gd name="T0" fmla="*/ 132 w 171"/>
                <a:gd name="T1" fmla="*/ 7 h 119"/>
                <a:gd name="T2" fmla="*/ 15 w 171"/>
                <a:gd name="T3" fmla="*/ 74 h 119"/>
                <a:gd name="T4" fmla="*/ 7 w 171"/>
                <a:gd name="T5" fmla="*/ 107 h 119"/>
                <a:gd name="T6" fmla="*/ 28 w 171"/>
                <a:gd name="T7" fmla="*/ 119 h 119"/>
                <a:gd name="T8" fmla="*/ 39 w 171"/>
                <a:gd name="T9" fmla="*/ 115 h 119"/>
                <a:gd name="T10" fmla="*/ 156 w 171"/>
                <a:gd name="T11" fmla="*/ 48 h 119"/>
                <a:gd name="T12" fmla="*/ 165 w 171"/>
                <a:gd name="T13" fmla="*/ 15 h 119"/>
                <a:gd name="T14" fmla="*/ 132 w 171"/>
                <a:gd name="T15" fmla="*/ 7 h 119"/>
                <a:gd name="T16" fmla="*/ 132 w 171"/>
                <a:gd name="T17" fmla="*/ 7 h 119"/>
                <a:gd name="T18" fmla="*/ 132 w 171"/>
                <a:gd name="T19" fmla="*/ 7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9">
                  <a:moveTo>
                    <a:pt x="132" y="7"/>
                  </a:moveTo>
                  <a:cubicBezTo>
                    <a:pt x="15" y="74"/>
                    <a:pt x="15" y="74"/>
                    <a:pt x="15" y="74"/>
                  </a:cubicBezTo>
                  <a:cubicBezTo>
                    <a:pt x="4" y="80"/>
                    <a:pt x="0" y="95"/>
                    <a:pt x="7" y="107"/>
                  </a:cubicBezTo>
                  <a:cubicBezTo>
                    <a:pt x="11" y="114"/>
                    <a:pt x="19" y="119"/>
                    <a:pt x="28" y="119"/>
                  </a:cubicBezTo>
                  <a:cubicBezTo>
                    <a:pt x="32" y="119"/>
                    <a:pt x="36" y="118"/>
                    <a:pt x="39" y="115"/>
                  </a:cubicBezTo>
                  <a:cubicBezTo>
                    <a:pt x="156" y="48"/>
                    <a:pt x="156" y="48"/>
                    <a:pt x="156" y="48"/>
                  </a:cubicBezTo>
                  <a:cubicBezTo>
                    <a:pt x="167" y="42"/>
                    <a:pt x="171" y="27"/>
                    <a:pt x="165" y="15"/>
                  </a:cubicBezTo>
                  <a:cubicBezTo>
                    <a:pt x="158" y="4"/>
                    <a:pt x="143" y="0"/>
                    <a:pt x="132" y="7"/>
                  </a:cubicBezTo>
                  <a:close/>
                  <a:moveTo>
                    <a:pt x="132" y="7"/>
                  </a:moveTo>
                  <a:cubicBezTo>
                    <a:pt x="132" y="7"/>
                    <a:pt x="132" y="7"/>
                    <a:pt x="132" y="7"/>
                  </a:cubicBezTo>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srgbClr val="282F39"/>
                </a:solidFill>
                <a:effectLst/>
                <a:uLnTx/>
                <a:uFillTx/>
                <a:latin typeface="HelveticaNeueLT CYR 55 Roman" panose="020B0604020202020204" pitchFamily="34" charset="0"/>
              </a:endParaRPr>
            </a:p>
          </p:txBody>
        </p:sp>
        <p:sp>
          <p:nvSpPr>
            <p:cNvPr id="97" name="Freeform 18"/>
            <p:cNvSpPr>
              <a:spLocks noEditPoints="1"/>
            </p:cNvSpPr>
            <p:nvPr/>
          </p:nvSpPr>
          <p:spPr bwMode="auto">
            <a:xfrm rot="10800000">
              <a:off x="3912047" y="4466902"/>
              <a:ext cx="222754" cy="309553"/>
            </a:xfrm>
            <a:custGeom>
              <a:avLst/>
              <a:gdLst>
                <a:gd name="T0" fmla="*/ 15 w 122"/>
                <a:gd name="T1" fmla="*/ 165 h 168"/>
                <a:gd name="T2" fmla="*/ 27 w 122"/>
                <a:gd name="T3" fmla="*/ 168 h 168"/>
                <a:gd name="T4" fmla="*/ 48 w 122"/>
                <a:gd name="T5" fmla="*/ 156 h 168"/>
                <a:gd name="T6" fmla="*/ 115 w 122"/>
                <a:gd name="T7" fmla="*/ 39 h 168"/>
                <a:gd name="T8" fmla="*/ 107 w 122"/>
                <a:gd name="T9" fmla="*/ 7 h 168"/>
                <a:gd name="T10" fmla="*/ 74 w 122"/>
                <a:gd name="T11" fmla="*/ 15 h 168"/>
                <a:gd name="T12" fmla="*/ 7 w 122"/>
                <a:gd name="T13" fmla="*/ 132 h 168"/>
                <a:gd name="T14" fmla="*/ 15 w 122"/>
                <a:gd name="T15" fmla="*/ 165 h 168"/>
                <a:gd name="T16" fmla="*/ 15 w 122"/>
                <a:gd name="T17" fmla="*/ 165 h 168"/>
                <a:gd name="T18" fmla="*/ 15 w 122"/>
                <a:gd name="T19" fmla="*/ 16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68">
                  <a:moveTo>
                    <a:pt x="15" y="165"/>
                  </a:moveTo>
                  <a:cubicBezTo>
                    <a:pt x="19" y="167"/>
                    <a:pt x="23" y="168"/>
                    <a:pt x="27" y="168"/>
                  </a:cubicBezTo>
                  <a:cubicBezTo>
                    <a:pt x="36" y="168"/>
                    <a:pt x="44" y="164"/>
                    <a:pt x="48" y="156"/>
                  </a:cubicBezTo>
                  <a:cubicBezTo>
                    <a:pt x="115" y="39"/>
                    <a:pt x="115" y="39"/>
                    <a:pt x="115" y="39"/>
                  </a:cubicBezTo>
                  <a:cubicBezTo>
                    <a:pt x="122" y="28"/>
                    <a:pt x="118" y="13"/>
                    <a:pt x="107" y="7"/>
                  </a:cubicBezTo>
                  <a:cubicBezTo>
                    <a:pt x="95" y="0"/>
                    <a:pt x="80" y="4"/>
                    <a:pt x="74" y="15"/>
                  </a:cubicBezTo>
                  <a:cubicBezTo>
                    <a:pt x="7" y="132"/>
                    <a:pt x="7" y="132"/>
                    <a:pt x="7" y="132"/>
                  </a:cubicBezTo>
                  <a:cubicBezTo>
                    <a:pt x="0" y="143"/>
                    <a:pt x="4" y="158"/>
                    <a:pt x="15" y="165"/>
                  </a:cubicBezTo>
                  <a:close/>
                  <a:moveTo>
                    <a:pt x="15" y="165"/>
                  </a:moveTo>
                  <a:cubicBezTo>
                    <a:pt x="15" y="165"/>
                    <a:pt x="15" y="165"/>
                    <a:pt x="15" y="165"/>
                  </a:cubicBezTo>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srgbClr val="282F39"/>
                </a:solidFill>
                <a:effectLst/>
                <a:uLnTx/>
                <a:uFillTx/>
                <a:latin typeface="HelveticaNeueLT CYR 55 Roman" panose="020B0604020202020204" pitchFamily="34" charset="0"/>
              </a:endParaRPr>
            </a:p>
          </p:txBody>
        </p:sp>
      </p:grpSp>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3769" y="4189034"/>
            <a:ext cx="5066029" cy="156603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TextBox 8"/>
          <p:cNvSpPr txBox="1"/>
          <p:nvPr/>
        </p:nvSpPr>
        <p:spPr>
          <a:xfrm>
            <a:off x="544291" y="267445"/>
            <a:ext cx="8380634" cy="923330"/>
          </a:xfrm>
          <a:prstGeom prst="rect">
            <a:avLst/>
          </a:prstGeom>
          <a:noFill/>
        </p:spPr>
        <p:txBody>
          <a:bodyPr wrap="square" rtlCol="0">
            <a:spAutoFit/>
          </a:bodyPr>
          <a:lstStyle/>
          <a:p>
            <a:pPr>
              <a:defRPr/>
            </a:pPr>
            <a:r>
              <a:rPr lang="en-US" sz="5400" dirty="0">
                <a:solidFill>
                  <a:srgbClr val="0A66C2"/>
                </a:solidFill>
                <a:latin typeface="HelveticaNeueLT CYR 55 Roman" panose="020B0604020202020204" pitchFamily="34" charset="0"/>
                <a:ea typeface="Noto Sans" panose="020B0502040504020204" pitchFamily="34"/>
                <a:cs typeface="Noto Sans" panose="020B0502040504020204" pitchFamily="34"/>
              </a:rPr>
              <a:t>Exploratory Data Analysis</a:t>
            </a:r>
            <a:endParaRPr lang="en-GB" sz="5400" dirty="0">
              <a:solidFill>
                <a:srgbClr val="0A66C2"/>
              </a:solidFill>
              <a:latin typeface="HelveticaNeueLT CYR 55 Roman" panose="020B0604020202020204" pitchFamily="34" charset="0"/>
              <a:ea typeface="Noto Sans" panose="020B0502040504020204" pitchFamily="34"/>
              <a:cs typeface="Noto Sans" panose="020B0502040504020204" pitchFamily="34"/>
            </a:endParaRPr>
          </a:p>
        </p:txBody>
      </p:sp>
      <p:pic>
        <p:nvPicPr>
          <p:cNvPr id="91" name="Picture 9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8388" y="387343"/>
            <a:ext cx="3219766" cy="995310"/>
          </a:xfrm>
          <a:prstGeom prst="rect">
            <a:avLst/>
          </a:prstGeom>
        </p:spPr>
      </p:pic>
      <p:pic>
        <p:nvPicPr>
          <p:cNvPr id="6" name="Picture 5">
            <a:extLst>
              <a:ext uri="{FF2B5EF4-FFF2-40B4-BE49-F238E27FC236}">
                <a16:creationId xmlns:a16="http://schemas.microsoft.com/office/drawing/2014/main" id="{AA865E0C-EFC7-4453-960C-803E64AF1C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374" y="2485280"/>
            <a:ext cx="10072505" cy="4105275"/>
          </a:xfrm>
          <a:prstGeom prst="rect">
            <a:avLst/>
          </a:prstGeom>
        </p:spPr>
      </p:pic>
      <p:sp>
        <p:nvSpPr>
          <p:cNvPr id="12" name="TextBox 11">
            <a:extLst>
              <a:ext uri="{FF2B5EF4-FFF2-40B4-BE49-F238E27FC236}">
                <a16:creationId xmlns:a16="http://schemas.microsoft.com/office/drawing/2014/main" id="{5D08DF89-E119-4992-92BE-5BFBE10BACD8}"/>
              </a:ext>
            </a:extLst>
          </p:cNvPr>
          <p:cNvSpPr txBox="1"/>
          <p:nvPr/>
        </p:nvSpPr>
        <p:spPr>
          <a:xfrm>
            <a:off x="600602" y="1514862"/>
            <a:ext cx="9817669" cy="646331"/>
          </a:xfrm>
          <a:prstGeom prst="rect">
            <a:avLst/>
          </a:prstGeom>
          <a:noFill/>
        </p:spPr>
        <p:txBody>
          <a:bodyPr wrap="square">
            <a:spAutoFit/>
          </a:bodyPr>
          <a:lstStyle/>
          <a:p>
            <a:pPr marL="571500" indent="-571500">
              <a:buFont typeface="Arial" panose="020B0604020202020204" pitchFamily="34" charset="0"/>
              <a:buChar char="•"/>
            </a:pPr>
            <a:r>
              <a:rPr lang="en-US" sz="3600" dirty="0">
                <a:solidFill>
                  <a:schemeClr val="tx1">
                    <a:lumMod val="10000"/>
                  </a:schemeClr>
                </a:solidFill>
              </a:rPr>
              <a:t>Box Plots</a:t>
            </a:r>
            <a:endParaRPr lang="en-US" sz="3600" dirty="0"/>
          </a:p>
        </p:txBody>
      </p:sp>
    </p:spTree>
    <p:extLst>
      <p:ext uri="{BB962C8B-B14F-4D97-AF65-F5344CB8AC3E}">
        <p14:creationId xmlns:p14="http://schemas.microsoft.com/office/powerpoint/2010/main" val="3013598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TextBox 8"/>
          <p:cNvSpPr txBox="1"/>
          <p:nvPr/>
        </p:nvSpPr>
        <p:spPr>
          <a:xfrm>
            <a:off x="544291" y="267445"/>
            <a:ext cx="8380634" cy="923330"/>
          </a:xfrm>
          <a:prstGeom prst="rect">
            <a:avLst/>
          </a:prstGeom>
          <a:noFill/>
        </p:spPr>
        <p:txBody>
          <a:bodyPr wrap="square" rtlCol="0">
            <a:spAutoFit/>
          </a:bodyPr>
          <a:lstStyle/>
          <a:p>
            <a:pPr>
              <a:defRPr/>
            </a:pPr>
            <a:r>
              <a:rPr lang="en-US" sz="5400" dirty="0">
                <a:solidFill>
                  <a:srgbClr val="0A66C2"/>
                </a:solidFill>
                <a:latin typeface="HelveticaNeueLT CYR 55 Roman" panose="020B0604020202020204" pitchFamily="34" charset="0"/>
                <a:ea typeface="Noto Sans" panose="020B0502040504020204" pitchFamily="34"/>
                <a:cs typeface="Noto Sans" panose="020B0502040504020204" pitchFamily="34"/>
              </a:rPr>
              <a:t>Exploratory Data Analysis</a:t>
            </a:r>
            <a:endParaRPr lang="en-GB" sz="5400" dirty="0">
              <a:solidFill>
                <a:srgbClr val="0A66C2"/>
              </a:solidFill>
              <a:latin typeface="HelveticaNeueLT CYR 55 Roman" panose="020B0604020202020204" pitchFamily="34" charset="0"/>
              <a:ea typeface="Noto Sans" panose="020B0502040504020204" pitchFamily="34"/>
              <a:cs typeface="Noto Sans" panose="020B0502040504020204" pitchFamily="34"/>
            </a:endParaRPr>
          </a:p>
        </p:txBody>
      </p:sp>
      <p:pic>
        <p:nvPicPr>
          <p:cNvPr id="91" name="Picture 9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8388" y="387343"/>
            <a:ext cx="3219766" cy="995310"/>
          </a:xfrm>
          <a:prstGeom prst="rect">
            <a:avLst/>
          </a:prstGeom>
        </p:spPr>
      </p:pic>
      <p:sp>
        <p:nvSpPr>
          <p:cNvPr id="12" name="TextBox 11">
            <a:extLst>
              <a:ext uri="{FF2B5EF4-FFF2-40B4-BE49-F238E27FC236}">
                <a16:creationId xmlns:a16="http://schemas.microsoft.com/office/drawing/2014/main" id="{5D08DF89-E119-4992-92BE-5BFBE10BACD8}"/>
              </a:ext>
            </a:extLst>
          </p:cNvPr>
          <p:cNvSpPr txBox="1"/>
          <p:nvPr/>
        </p:nvSpPr>
        <p:spPr>
          <a:xfrm>
            <a:off x="238652" y="1382653"/>
            <a:ext cx="9817669" cy="646331"/>
          </a:xfrm>
          <a:prstGeom prst="rect">
            <a:avLst/>
          </a:prstGeom>
          <a:noFill/>
        </p:spPr>
        <p:txBody>
          <a:bodyPr wrap="square">
            <a:spAutoFit/>
          </a:bodyPr>
          <a:lstStyle/>
          <a:p>
            <a:pPr marL="571500" indent="-571500">
              <a:buFont typeface="Arial" panose="020B0604020202020204" pitchFamily="34" charset="0"/>
              <a:buChar char="•"/>
            </a:pPr>
            <a:r>
              <a:rPr lang="en-US" sz="3600" dirty="0">
                <a:solidFill>
                  <a:schemeClr val="tx1">
                    <a:lumMod val="10000"/>
                  </a:schemeClr>
                </a:solidFill>
              </a:rPr>
              <a:t>Distribution Plot</a:t>
            </a:r>
            <a:endParaRPr lang="en-US" sz="3600" dirty="0"/>
          </a:p>
        </p:txBody>
      </p:sp>
      <p:pic>
        <p:nvPicPr>
          <p:cNvPr id="3" name="Picture 2">
            <a:extLst>
              <a:ext uri="{FF2B5EF4-FFF2-40B4-BE49-F238E27FC236}">
                <a16:creationId xmlns:a16="http://schemas.microsoft.com/office/drawing/2014/main" id="{86BF4FE2-06BA-46BD-AA18-24ABC6FDBB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8463" y="1190775"/>
            <a:ext cx="7284387" cy="5690786"/>
          </a:xfrm>
          <a:prstGeom prst="rect">
            <a:avLst/>
          </a:prstGeom>
        </p:spPr>
      </p:pic>
    </p:spTree>
    <p:extLst>
      <p:ext uri="{BB962C8B-B14F-4D97-AF65-F5344CB8AC3E}">
        <p14:creationId xmlns:p14="http://schemas.microsoft.com/office/powerpoint/2010/main" val="1246199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TextBox 8"/>
          <p:cNvSpPr txBox="1"/>
          <p:nvPr/>
        </p:nvSpPr>
        <p:spPr>
          <a:xfrm>
            <a:off x="544291" y="267445"/>
            <a:ext cx="8380634" cy="923330"/>
          </a:xfrm>
          <a:prstGeom prst="rect">
            <a:avLst/>
          </a:prstGeom>
          <a:noFill/>
        </p:spPr>
        <p:txBody>
          <a:bodyPr wrap="square" rtlCol="0">
            <a:spAutoFit/>
          </a:bodyPr>
          <a:lstStyle/>
          <a:p>
            <a:pPr>
              <a:defRPr/>
            </a:pPr>
            <a:r>
              <a:rPr lang="en-US" sz="5400" dirty="0">
                <a:solidFill>
                  <a:srgbClr val="0A66C2"/>
                </a:solidFill>
                <a:latin typeface="HelveticaNeueLT CYR 55 Roman" panose="020B0604020202020204" pitchFamily="34" charset="0"/>
                <a:ea typeface="Noto Sans" panose="020B0502040504020204" pitchFamily="34"/>
                <a:cs typeface="Noto Sans" panose="020B0502040504020204" pitchFamily="34"/>
              </a:rPr>
              <a:t>Exploratory Data Analysis</a:t>
            </a:r>
            <a:endParaRPr lang="en-GB" sz="5400" dirty="0">
              <a:solidFill>
                <a:srgbClr val="0A66C2"/>
              </a:solidFill>
              <a:latin typeface="HelveticaNeueLT CYR 55 Roman" panose="020B0604020202020204" pitchFamily="34" charset="0"/>
              <a:ea typeface="Noto Sans" panose="020B0502040504020204" pitchFamily="34"/>
              <a:cs typeface="Noto Sans" panose="020B0502040504020204" pitchFamily="34"/>
            </a:endParaRPr>
          </a:p>
        </p:txBody>
      </p:sp>
      <p:pic>
        <p:nvPicPr>
          <p:cNvPr id="91" name="Picture 9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8388" y="387343"/>
            <a:ext cx="3219766" cy="995310"/>
          </a:xfrm>
          <a:prstGeom prst="rect">
            <a:avLst/>
          </a:prstGeom>
        </p:spPr>
      </p:pic>
      <p:sp>
        <p:nvSpPr>
          <p:cNvPr id="12" name="TextBox 11">
            <a:extLst>
              <a:ext uri="{FF2B5EF4-FFF2-40B4-BE49-F238E27FC236}">
                <a16:creationId xmlns:a16="http://schemas.microsoft.com/office/drawing/2014/main" id="{5D08DF89-E119-4992-92BE-5BFBE10BACD8}"/>
              </a:ext>
            </a:extLst>
          </p:cNvPr>
          <p:cNvSpPr txBox="1"/>
          <p:nvPr/>
        </p:nvSpPr>
        <p:spPr>
          <a:xfrm>
            <a:off x="238652" y="1382653"/>
            <a:ext cx="9817669" cy="646331"/>
          </a:xfrm>
          <a:prstGeom prst="rect">
            <a:avLst/>
          </a:prstGeom>
          <a:noFill/>
        </p:spPr>
        <p:txBody>
          <a:bodyPr wrap="square">
            <a:spAutoFit/>
          </a:bodyPr>
          <a:lstStyle/>
          <a:p>
            <a:pPr marL="571500" indent="-571500">
              <a:buFont typeface="Arial" panose="020B0604020202020204" pitchFamily="34" charset="0"/>
              <a:buChar char="•"/>
            </a:pPr>
            <a:r>
              <a:rPr lang="en-US" sz="3600" dirty="0">
                <a:solidFill>
                  <a:schemeClr val="tx1">
                    <a:lumMod val="10000"/>
                  </a:schemeClr>
                </a:solidFill>
              </a:rPr>
              <a:t>Distribution Plot</a:t>
            </a:r>
            <a:endParaRPr lang="en-US" sz="3600" dirty="0"/>
          </a:p>
        </p:txBody>
      </p:sp>
      <p:pic>
        <p:nvPicPr>
          <p:cNvPr id="4" name="Picture 3">
            <a:extLst>
              <a:ext uri="{FF2B5EF4-FFF2-40B4-BE49-F238E27FC236}">
                <a16:creationId xmlns:a16="http://schemas.microsoft.com/office/drawing/2014/main" id="{759F292B-0574-4EC9-A033-7980EC1238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1986" y="1317524"/>
            <a:ext cx="7430251" cy="5540476"/>
          </a:xfrm>
          <a:prstGeom prst="rect">
            <a:avLst/>
          </a:prstGeom>
        </p:spPr>
      </p:pic>
    </p:spTree>
    <p:extLst>
      <p:ext uri="{BB962C8B-B14F-4D97-AF65-F5344CB8AC3E}">
        <p14:creationId xmlns:p14="http://schemas.microsoft.com/office/powerpoint/2010/main" val="4232995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TextBox 8"/>
          <p:cNvSpPr txBox="1"/>
          <p:nvPr/>
        </p:nvSpPr>
        <p:spPr>
          <a:xfrm>
            <a:off x="544291" y="267445"/>
            <a:ext cx="8380634" cy="923330"/>
          </a:xfrm>
          <a:prstGeom prst="rect">
            <a:avLst/>
          </a:prstGeom>
          <a:noFill/>
        </p:spPr>
        <p:txBody>
          <a:bodyPr wrap="square" rtlCol="0">
            <a:spAutoFit/>
          </a:bodyPr>
          <a:lstStyle/>
          <a:p>
            <a:pPr>
              <a:defRPr/>
            </a:pPr>
            <a:r>
              <a:rPr lang="en-US" sz="5400" dirty="0">
                <a:solidFill>
                  <a:srgbClr val="0A66C2"/>
                </a:solidFill>
                <a:latin typeface="HelveticaNeueLT CYR 55 Roman" panose="020B0604020202020204" pitchFamily="34" charset="0"/>
                <a:ea typeface="Noto Sans" panose="020B0502040504020204" pitchFamily="34"/>
                <a:cs typeface="Noto Sans" panose="020B0502040504020204" pitchFamily="34"/>
              </a:rPr>
              <a:t>Exploratory Data Analysis</a:t>
            </a:r>
            <a:endParaRPr lang="en-GB" sz="5400" dirty="0">
              <a:solidFill>
                <a:srgbClr val="0A66C2"/>
              </a:solidFill>
              <a:latin typeface="HelveticaNeueLT CYR 55 Roman" panose="020B0604020202020204" pitchFamily="34" charset="0"/>
              <a:ea typeface="Noto Sans" panose="020B0502040504020204" pitchFamily="34"/>
              <a:cs typeface="Noto Sans" panose="020B0502040504020204" pitchFamily="34"/>
            </a:endParaRPr>
          </a:p>
        </p:txBody>
      </p:sp>
      <p:pic>
        <p:nvPicPr>
          <p:cNvPr id="91" name="Picture 9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8388" y="387343"/>
            <a:ext cx="3219766" cy="995310"/>
          </a:xfrm>
          <a:prstGeom prst="rect">
            <a:avLst/>
          </a:prstGeom>
        </p:spPr>
      </p:pic>
      <p:sp>
        <p:nvSpPr>
          <p:cNvPr id="12" name="TextBox 11">
            <a:extLst>
              <a:ext uri="{FF2B5EF4-FFF2-40B4-BE49-F238E27FC236}">
                <a16:creationId xmlns:a16="http://schemas.microsoft.com/office/drawing/2014/main" id="{5D08DF89-E119-4992-92BE-5BFBE10BACD8}"/>
              </a:ext>
            </a:extLst>
          </p:cNvPr>
          <p:cNvSpPr txBox="1"/>
          <p:nvPr/>
        </p:nvSpPr>
        <p:spPr>
          <a:xfrm>
            <a:off x="238652" y="1382653"/>
            <a:ext cx="4361923" cy="2492990"/>
          </a:xfrm>
          <a:prstGeom prst="rect">
            <a:avLst/>
          </a:prstGeom>
          <a:noFill/>
        </p:spPr>
        <p:txBody>
          <a:bodyPr wrap="square">
            <a:spAutoFit/>
          </a:bodyPr>
          <a:lstStyle/>
          <a:p>
            <a:pPr marL="571500" indent="-571500">
              <a:buFont typeface="Arial" panose="020B0604020202020204" pitchFamily="34" charset="0"/>
              <a:buChar char="•"/>
            </a:pPr>
            <a:r>
              <a:rPr lang="en-US" sz="3600" dirty="0">
                <a:solidFill>
                  <a:schemeClr val="tx1">
                    <a:lumMod val="10000"/>
                  </a:schemeClr>
                </a:solidFill>
              </a:rPr>
              <a:t>Correlation Matrix</a:t>
            </a:r>
          </a:p>
          <a:p>
            <a:endParaRPr lang="en-US" sz="2400" dirty="0">
              <a:solidFill>
                <a:schemeClr val="tx1">
                  <a:lumMod val="10000"/>
                </a:schemeClr>
              </a:solidFill>
            </a:endParaRPr>
          </a:p>
          <a:p>
            <a:r>
              <a:rPr lang="en-US" sz="2400" dirty="0">
                <a:solidFill>
                  <a:schemeClr val="tx1">
                    <a:lumMod val="10000"/>
                  </a:schemeClr>
                </a:solidFill>
              </a:rPr>
              <a:t>Did not include all columns because I only wanted to focus on how each column is correlated to the ‘</a:t>
            </a:r>
            <a:r>
              <a:rPr lang="en-US" sz="2400" dirty="0" err="1">
                <a:solidFill>
                  <a:schemeClr val="tx1">
                    <a:lumMod val="10000"/>
                  </a:schemeClr>
                </a:solidFill>
              </a:rPr>
              <a:t>isFraud</a:t>
            </a:r>
            <a:r>
              <a:rPr lang="en-US" sz="2400" dirty="0">
                <a:solidFill>
                  <a:schemeClr val="tx1">
                    <a:lumMod val="10000"/>
                  </a:schemeClr>
                </a:solidFill>
              </a:rPr>
              <a:t>’ column.</a:t>
            </a:r>
            <a:endParaRPr lang="en-US" sz="2400" dirty="0"/>
          </a:p>
        </p:txBody>
      </p:sp>
      <p:pic>
        <p:nvPicPr>
          <p:cNvPr id="2" name="Picture 1">
            <a:extLst>
              <a:ext uri="{FF2B5EF4-FFF2-40B4-BE49-F238E27FC236}">
                <a16:creationId xmlns:a16="http://schemas.microsoft.com/office/drawing/2014/main" id="{7EF9DF3B-16ED-4236-A6D8-E937866F3AA2}"/>
              </a:ext>
            </a:extLst>
          </p:cNvPr>
          <p:cNvPicPr>
            <a:picLocks noChangeAspect="1"/>
          </p:cNvPicPr>
          <p:nvPr/>
        </p:nvPicPr>
        <p:blipFill>
          <a:blip r:embed="rId3"/>
          <a:stretch>
            <a:fillRect/>
          </a:stretch>
        </p:blipFill>
        <p:spPr>
          <a:xfrm>
            <a:off x="4910138" y="1310673"/>
            <a:ext cx="4672012" cy="5389622"/>
          </a:xfrm>
          <a:prstGeom prst="rect">
            <a:avLst/>
          </a:prstGeom>
        </p:spPr>
      </p:pic>
    </p:spTree>
    <p:extLst>
      <p:ext uri="{BB962C8B-B14F-4D97-AF65-F5344CB8AC3E}">
        <p14:creationId xmlns:p14="http://schemas.microsoft.com/office/powerpoint/2010/main" val="8090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TextBox 8"/>
          <p:cNvSpPr txBox="1"/>
          <p:nvPr/>
        </p:nvSpPr>
        <p:spPr>
          <a:xfrm>
            <a:off x="544291" y="219820"/>
            <a:ext cx="8380634" cy="923330"/>
          </a:xfrm>
          <a:prstGeom prst="rect">
            <a:avLst/>
          </a:prstGeom>
          <a:noFill/>
        </p:spPr>
        <p:txBody>
          <a:bodyPr wrap="square" rtlCol="0">
            <a:spAutoFit/>
          </a:bodyPr>
          <a:lstStyle/>
          <a:p>
            <a:pPr>
              <a:defRPr/>
            </a:pPr>
            <a:r>
              <a:rPr lang="en-US" sz="5400" dirty="0">
                <a:solidFill>
                  <a:srgbClr val="0A66C2"/>
                </a:solidFill>
                <a:latin typeface="HelveticaNeueLT CYR 55 Roman" panose="020B0604020202020204" pitchFamily="34" charset="0"/>
                <a:ea typeface="Noto Sans" panose="020B0502040504020204" pitchFamily="34"/>
                <a:cs typeface="Noto Sans" panose="020B0502040504020204" pitchFamily="34"/>
              </a:rPr>
              <a:t>Feature Engineering</a:t>
            </a:r>
            <a:endParaRPr lang="en-GB" sz="5400" dirty="0">
              <a:solidFill>
                <a:srgbClr val="0A66C2"/>
              </a:solidFill>
              <a:latin typeface="HelveticaNeueLT CYR 55 Roman" panose="020B0604020202020204" pitchFamily="34" charset="0"/>
              <a:ea typeface="Noto Sans" panose="020B0502040504020204" pitchFamily="34"/>
              <a:cs typeface="Noto Sans" panose="020B0502040504020204" pitchFamily="34"/>
            </a:endParaRPr>
          </a:p>
        </p:txBody>
      </p:sp>
      <p:pic>
        <p:nvPicPr>
          <p:cNvPr id="91" name="Picture 9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8388" y="387343"/>
            <a:ext cx="3219766" cy="995310"/>
          </a:xfrm>
          <a:prstGeom prst="rect">
            <a:avLst/>
          </a:prstGeom>
        </p:spPr>
      </p:pic>
      <p:sp>
        <p:nvSpPr>
          <p:cNvPr id="3" name="TextBox 2">
            <a:extLst>
              <a:ext uri="{FF2B5EF4-FFF2-40B4-BE49-F238E27FC236}">
                <a16:creationId xmlns:a16="http://schemas.microsoft.com/office/drawing/2014/main" id="{9B08A57A-98D7-4A4D-9D2A-0076D4DE4EE4}"/>
              </a:ext>
            </a:extLst>
          </p:cNvPr>
          <p:cNvSpPr txBox="1"/>
          <p:nvPr/>
        </p:nvSpPr>
        <p:spPr>
          <a:xfrm>
            <a:off x="544291" y="1790700"/>
            <a:ext cx="11295284" cy="3970318"/>
          </a:xfrm>
          <a:prstGeom prst="rect">
            <a:avLst/>
          </a:prstGeom>
          <a:noFill/>
        </p:spPr>
        <p:txBody>
          <a:bodyPr wrap="square" rtlCol="0">
            <a:spAutoFit/>
          </a:bodyPr>
          <a:lstStyle/>
          <a:p>
            <a:pPr marL="285750" indent="-285750">
              <a:buFont typeface="Arial" panose="020B0604020202020204" pitchFamily="34" charset="0"/>
              <a:buChar char="•"/>
            </a:pPr>
            <a:r>
              <a:rPr lang="en-US" sz="3600" dirty="0">
                <a:solidFill>
                  <a:schemeClr val="tx1">
                    <a:lumMod val="10000"/>
                  </a:schemeClr>
                </a:solidFill>
              </a:rPr>
              <a:t>Does the entered CVV match with the card CVV ?</a:t>
            </a:r>
          </a:p>
          <a:p>
            <a:pPr marL="285750" indent="-285750">
              <a:buFont typeface="Arial" panose="020B0604020202020204" pitchFamily="34" charset="0"/>
              <a:buChar char="•"/>
            </a:pPr>
            <a:r>
              <a:rPr lang="en-US" sz="3600" dirty="0">
                <a:solidFill>
                  <a:schemeClr val="tx1">
                    <a:lumMod val="10000"/>
                  </a:schemeClr>
                </a:solidFill>
              </a:rPr>
              <a:t>How many days has it been since the last address change ?</a:t>
            </a:r>
          </a:p>
          <a:p>
            <a:pPr marL="285750" indent="-285750">
              <a:buFont typeface="Arial" panose="020B0604020202020204" pitchFamily="34" charset="0"/>
              <a:buChar char="•"/>
            </a:pPr>
            <a:r>
              <a:rPr lang="en-US" sz="3600" dirty="0">
                <a:solidFill>
                  <a:schemeClr val="tx1">
                    <a:lumMod val="10000"/>
                  </a:schemeClr>
                </a:solidFill>
              </a:rPr>
              <a:t>Age of the account (in years) ?</a:t>
            </a:r>
          </a:p>
          <a:p>
            <a:pPr marL="285750" indent="-285750">
              <a:buFont typeface="Arial" panose="020B0604020202020204" pitchFamily="34" charset="0"/>
              <a:buChar char="•"/>
            </a:pPr>
            <a:r>
              <a:rPr lang="en-US" sz="3600" dirty="0">
                <a:solidFill>
                  <a:schemeClr val="tx1">
                    <a:lumMod val="10000"/>
                  </a:schemeClr>
                </a:solidFill>
              </a:rPr>
              <a:t>Ratio of Transaction Amount to that of current balance</a:t>
            </a:r>
          </a:p>
          <a:p>
            <a:pPr marL="285750" indent="-285750">
              <a:buFont typeface="Arial" panose="020B0604020202020204" pitchFamily="34" charset="0"/>
              <a:buChar char="•"/>
            </a:pPr>
            <a:r>
              <a:rPr lang="en-US" sz="3600" dirty="0">
                <a:solidFill>
                  <a:schemeClr val="tx1">
                    <a:lumMod val="10000"/>
                  </a:schemeClr>
                </a:solidFill>
              </a:rPr>
              <a:t>Ratio of Transaction Amount to that of credit Limit</a:t>
            </a:r>
          </a:p>
          <a:p>
            <a:pPr marL="285750" indent="-285750">
              <a:buFont typeface="Arial" panose="020B0604020202020204" pitchFamily="34" charset="0"/>
              <a:buChar char="•"/>
            </a:pPr>
            <a:r>
              <a:rPr lang="en-US" sz="3600" dirty="0">
                <a:solidFill>
                  <a:schemeClr val="tx1">
                    <a:lumMod val="10000"/>
                  </a:schemeClr>
                </a:solidFill>
              </a:rPr>
              <a:t>Day of the week ( 0</a:t>
            </a:r>
            <a:r>
              <a:rPr lang="en-US" sz="3600" dirty="0">
                <a:solidFill>
                  <a:schemeClr val="tx1">
                    <a:lumMod val="10000"/>
                  </a:schemeClr>
                </a:solidFill>
                <a:sym typeface="Wingdings" panose="05000000000000000000" pitchFamily="2" charset="2"/>
              </a:rPr>
              <a:t> Monday)</a:t>
            </a:r>
            <a:endParaRPr lang="en-US" sz="3600" dirty="0">
              <a:solidFill>
                <a:schemeClr val="tx1">
                  <a:lumMod val="10000"/>
                </a:schemeClr>
              </a:solidFill>
            </a:endParaRPr>
          </a:p>
        </p:txBody>
      </p:sp>
    </p:spTree>
    <p:extLst>
      <p:ext uri="{BB962C8B-B14F-4D97-AF65-F5344CB8AC3E}">
        <p14:creationId xmlns:p14="http://schemas.microsoft.com/office/powerpoint/2010/main" val="1212866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TextBox 8"/>
          <p:cNvSpPr txBox="1"/>
          <p:nvPr/>
        </p:nvSpPr>
        <p:spPr>
          <a:xfrm>
            <a:off x="544291" y="267445"/>
            <a:ext cx="8380634" cy="923330"/>
          </a:xfrm>
          <a:prstGeom prst="rect">
            <a:avLst/>
          </a:prstGeom>
          <a:noFill/>
        </p:spPr>
        <p:txBody>
          <a:bodyPr wrap="square" rtlCol="0">
            <a:spAutoFit/>
          </a:bodyPr>
          <a:lstStyle/>
          <a:p>
            <a:pPr>
              <a:defRPr/>
            </a:pPr>
            <a:r>
              <a:rPr lang="en-US" sz="5400" dirty="0">
                <a:solidFill>
                  <a:srgbClr val="0A66C2"/>
                </a:solidFill>
                <a:latin typeface="HelveticaNeueLT CYR 55 Roman" panose="020B0604020202020204" pitchFamily="34" charset="0"/>
                <a:ea typeface="Noto Sans" panose="020B0502040504020204" pitchFamily="34"/>
                <a:cs typeface="Noto Sans" panose="020B0502040504020204" pitchFamily="34"/>
              </a:rPr>
              <a:t>Feature Engineering</a:t>
            </a:r>
            <a:endParaRPr lang="en-GB" sz="5400" dirty="0">
              <a:solidFill>
                <a:srgbClr val="0A66C2"/>
              </a:solidFill>
              <a:latin typeface="HelveticaNeueLT CYR 55 Roman" panose="020B0604020202020204" pitchFamily="34" charset="0"/>
              <a:ea typeface="Noto Sans" panose="020B0502040504020204" pitchFamily="34"/>
              <a:cs typeface="Noto Sans" panose="020B0502040504020204" pitchFamily="34"/>
            </a:endParaRPr>
          </a:p>
        </p:txBody>
      </p:sp>
      <p:pic>
        <p:nvPicPr>
          <p:cNvPr id="91" name="Picture 9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8388" y="387343"/>
            <a:ext cx="3219766" cy="995310"/>
          </a:xfrm>
          <a:prstGeom prst="rect">
            <a:avLst/>
          </a:prstGeom>
        </p:spPr>
      </p:pic>
      <p:pic>
        <p:nvPicPr>
          <p:cNvPr id="4" name="Picture 3">
            <a:extLst>
              <a:ext uri="{FF2B5EF4-FFF2-40B4-BE49-F238E27FC236}">
                <a16:creationId xmlns:a16="http://schemas.microsoft.com/office/drawing/2014/main" id="{FCFC118A-711F-4FF9-8B62-A4B076D613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4905" y="1190775"/>
            <a:ext cx="6722345" cy="5547892"/>
          </a:xfrm>
          <a:prstGeom prst="rect">
            <a:avLst/>
          </a:prstGeom>
        </p:spPr>
      </p:pic>
    </p:spTree>
    <p:extLst>
      <p:ext uri="{BB962C8B-B14F-4D97-AF65-F5344CB8AC3E}">
        <p14:creationId xmlns:p14="http://schemas.microsoft.com/office/powerpoint/2010/main" val="4235216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TextBox 8"/>
          <p:cNvSpPr txBox="1"/>
          <p:nvPr/>
        </p:nvSpPr>
        <p:spPr>
          <a:xfrm>
            <a:off x="544291" y="267445"/>
            <a:ext cx="8380634" cy="923330"/>
          </a:xfrm>
          <a:prstGeom prst="rect">
            <a:avLst/>
          </a:prstGeom>
          <a:noFill/>
        </p:spPr>
        <p:txBody>
          <a:bodyPr wrap="square" rtlCol="0">
            <a:spAutoFit/>
          </a:bodyPr>
          <a:lstStyle/>
          <a:p>
            <a:pPr>
              <a:defRPr/>
            </a:pPr>
            <a:r>
              <a:rPr lang="en-US" sz="5400" dirty="0">
                <a:solidFill>
                  <a:srgbClr val="0A66C2"/>
                </a:solidFill>
                <a:latin typeface="HelveticaNeueLT CYR 55 Roman" panose="020B0604020202020204" pitchFamily="34" charset="0"/>
                <a:ea typeface="Noto Sans" panose="020B0502040504020204" pitchFamily="34"/>
                <a:cs typeface="Noto Sans" panose="020B0502040504020204" pitchFamily="34"/>
              </a:rPr>
              <a:t>Feature Engineering</a:t>
            </a:r>
            <a:endParaRPr lang="en-GB" sz="5400" dirty="0">
              <a:solidFill>
                <a:srgbClr val="0A66C2"/>
              </a:solidFill>
              <a:latin typeface="HelveticaNeueLT CYR 55 Roman" panose="020B0604020202020204" pitchFamily="34" charset="0"/>
              <a:ea typeface="Noto Sans" panose="020B0502040504020204" pitchFamily="34"/>
              <a:cs typeface="Noto Sans" panose="020B0502040504020204" pitchFamily="34"/>
            </a:endParaRPr>
          </a:p>
        </p:txBody>
      </p:sp>
      <p:pic>
        <p:nvPicPr>
          <p:cNvPr id="91" name="Picture 9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8388" y="387343"/>
            <a:ext cx="3219766" cy="995310"/>
          </a:xfrm>
          <a:prstGeom prst="rect">
            <a:avLst/>
          </a:prstGeom>
        </p:spPr>
      </p:pic>
      <p:pic>
        <p:nvPicPr>
          <p:cNvPr id="3" name="Picture 2">
            <a:extLst>
              <a:ext uri="{FF2B5EF4-FFF2-40B4-BE49-F238E27FC236}">
                <a16:creationId xmlns:a16="http://schemas.microsoft.com/office/drawing/2014/main" id="{5867939D-B66C-408E-8207-76D8940F10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7040" y="1190775"/>
            <a:ext cx="6841323" cy="5703018"/>
          </a:xfrm>
          <a:prstGeom prst="rect">
            <a:avLst/>
          </a:prstGeom>
        </p:spPr>
      </p:pic>
    </p:spTree>
    <p:extLst>
      <p:ext uri="{BB962C8B-B14F-4D97-AF65-F5344CB8AC3E}">
        <p14:creationId xmlns:p14="http://schemas.microsoft.com/office/powerpoint/2010/main" val="35543696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TextBox 8"/>
          <p:cNvSpPr txBox="1"/>
          <p:nvPr/>
        </p:nvSpPr>
        <p:spPr>
          <a:xfrm>
            <a:off x="544291" y="267445"/>
            <a:ext cx="8380634" cy="923330"/>
          </a:xfrm>
          <a:prstGeom prst="rect">
            <a:avLst/>
          </a:prstGeom>
          <a:noFill/>
        </p:spPr>
        <p:txBody>
          <a:bodyPr wrap="square" rtlCol="0">
            <a:spAutoFit/>
          </a:bodyPr>
          <a:lstStyle/>
          <a:p>
            <a:pPr>
              <a:defRPr/>
            </a:pPr>
            <a:r>
              <a:rPr lang="en-US" sz="5400" dirty="0">
                <a:solidFill>
                  <a:srgbClr val="0A66C2"/>
                </a:solidFill>
                <a:latin typeface="HelveticaNeueLT CYR 55 Roman" panose="020B0604020202020204" pitchFamily="34" charset="0"/>
                <a:ea typeface="Noto Sans" panose="020B0502040504020204" pitchFamily="34"/>
                <a:cs typeface="Noto Sans" panose="020B0502040504020204" pitchFamily="34"/>
              </a:rPr>
              <a:t>Feature Engineering</a:t>
            </a:r>
            <a:endParaRPr lang="en-GB" sz="5400" dirty="0">
              <a:solidFill>
                <a:srgbClr val="0A66C2"/>
              </a:solidFill>
              <a:latin typeface="HelveticaNeueLT CYR 55 Roman" panose="020B0604020202020204" pitchFamily="34" charset="0"/>
              <a:ea typeface="Noto Sans" panose="020B0502040504020204" pitchFamily="34"/>
              <a:cs typeface="Noto Sans" panose="020B0502040504020204" pitchFamily="34"/>
            </a:endParaRPr>
          </a:p>
        </p:txBody>
      </p:sp>
      <p:pic>
        <p:nvPicPr>
          <p:cNvPr id="91" name="Picture 9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8388" y="387343"/>
            <a:ext cx="3219766" cy="995310"/>
          </a:xfrm>
          <a:prstGeom prst="rect">
            <a:avLst/>
          </a:prstGeom>
        </p:spPr>
      </p:pic>
      <p:pic>
        <p:nvPicPr>
          <p:cNvPr id="4" name="Picture 3">
            <a:extLst>
              <a:ext uri="{FF2B5EF4-FFF2-40B4-BE49-F238E27FC236}">
                <a16:creationId xmlns:a16="http://schemas.microsoft.com/office/drawing/2014/main" id="{42663836-8743-43E7-8D9B-DE6DF0B228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6805" y="1152890"/>
            <a:ext cx="6912845" cy="5705110"/>
          </a:xfrm>
          <a:prstGeom prst="rect">
            <a:avLst/>
          </a:prstGeom>
        </p:spPr>
      </p:pic>
    </p:spTree>
    <p:extLst>
      <p:ext uri="{BB962C8B-B14F-4D97-AF65-F5344CB8AC3E}">
        <p14:creationId xmlns:p14="http://schemas.microsoft.com/office/powerpoint/2010/main" val="1535405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TextBox 8"/>
          <p:cNvSpPr txBox="1"/>
          <p:nvPr/>
        </p:nvSpPr>
        <p:spPr>
          <a:xfrm>
            <a:off x="544291" y="267445"/>
            <a:ext cx="8380634" cy="923330"/>
          </a:xfrm>
          <a:prstGeom prst="rect">
            <a:avLst/>
          </a:prstGeom>
          <a:noFill/>
        </p:spPr>
        <p:txBody>
          <a:bodyPr wrap="square" rtlCol="0">
            <a:spAutoFit/>
          </a:bodyPr>
          <a:lstStyle/>
          <a:p>
            <a:pPr>
              <a:defRPr/>
            </a:pPr>
            <a:r>
              <a:rPr lang="en-US" sz="5400" dirty="0">
                <a:solidFill>
                  <a:srgbClr val="0A66C2"/>
                </a:solidFill>
                <a:latin typeface="HelveticaNeueLT CYR 55 Roman" panose="020B0604020202020204" pitchFamily="34" charset="0"/>
                <a:ea typeface="Noto Sans" panose="020B0502040504020204" pitchFamily="34"/>
                <a:cs typeface="Noto Sans" panose="020B0502040504020204" pitchFamily="34"/>
              </a:rPr>
              <a:t>Feature Engineering</a:t>
            </a:r>
            <a:endParaRPr lang="en-GB" sz="5400" dirty="0">
              <a:solidFill>
                <a:srgbClr val="0A66C2"/>
              </a:solidFill>
              <a:latin typeface="HelveticaNeueLT CYR 55 Roman" panose="020B0604020202020204" pitchFamily="34" charset="0"/>
              <a:ea typeface="Noto Sans" panose="020B0502040504020204" pitchFamily="34"/>
              <a:cs typeface="Noto Sans" panose="020B0502040504020204" pitchFamily="34"/>
            </a:endParaRPr>
          </a:p>
        </p:txBody>
      </p:sp>
      <p:pic>
        <p:nvPicPr>
          <p:cNvPr id="91" name="Picture 9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8388" y="387343"/>
            <a:ext cx="3219766" cy="995310"/>
          </a:xfrm>
          <a:prstGeom prst="rect">
            <a:avLst/>
          </a:prstGeom>
        </p:spPr>
      </p:pic>
      <p:pic>
        <p:nvPicPr>
          <p:cNvPr id="3" name="Picture 2">
            <a:extLst>
              <a:ext uri="{FF2B5EF4-FFF2-40B4-BE49-F238E27FC236}">
                <a16:creationId xmlns:a16="http://schemas.microsoft.com/office/drawing/2014/main" id="{D7487952-5063-48A7-85A8-EA51F6F883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7769" y="1231182"/>
            <a:ext cx="6715880" cy="5626818"/>
          </a:xfrm>
          <a:prstGeom prst="rect">
            <a:avLst/>
          </a:prstGeom>
        </p:spPr>
      </p:pic>
    </p:spTree>
    <p:extLst>
      <p:ext uri="{BB962C8B-B14F-4D97-AF65-F5344CB8AC3E}">
        <p14:creationId xmlns:p14="http://schemas.microsoft.com/office/powerpoint/2010/main" val="16812841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TextBox 8"/>
          <p:cNvSpPr txBox="1"/>
          <p:nvPr/>
        </p:nvSpPr>
        <p:spPr>
          <a:xfrm>
            <a:off x="421002" y="101720"/>
            <a:ext cx="8380634" cy="923330"/>
          </a:xfrm>
          <a:prstGeom prst="rect">
            <a:avLst/>
          </a:prstGeom>
          <a:noFill/>
        </p:spPr>
        <p:txBody>
          <a:bodyPr wrap="square" rtlCol="0">
            <a:spAutoFit/>
          </a:bodyPr>
          <a:lstStyle/>
          <a:p>
            <a:pPr>
              <a:defRPr/>
            </a:pPr>
            <a:r>
              <a:rPr lang="en-US" sz="5400" dirty="0">
                <a:solidFill>
                  <a:srgbClr val="0A66C2"/>
                </a:solidFill>
                <a:latin typeface="HelveticaNeueLT CYR 55 Roman" panose="020B0604020202020204" pitchFamily="34" charset="0"/>
                <a:ea typeface="Noto Sans" panose="020B0502040504020204" pitchFamily="34"/>
                <a:cs typeface="Noto Sans" panose="020B0502040504020204" pitchFamily="34"/>
              </a:rPr>
              <a:t>Feature Engineering</a:t>
            </a:r>
            <a:endParaRPr lang="en-GB" sz="5400" dirty="0">
              <a:solidFill>
                <a:srgbClr val="0A66C2"/>
              </a:solidFill>
              <a:latin typeface="HelveticaNeueLT CYR 55 Roman" panose="020B0604020202020204" pitchFamily="34" charset="0"/>
              <a:ea typeface="Noto Sans" panose="020B0502040504020204" pitchFamily="34"/>
              <a:cs typeface="Noto Sans" panose="020B0502040504020204" pitchFamily="34"/>
            </a:endParaRPr>
          </a:p>
        </p:txBody>
      </p:sp>
      <p:pic>
        <p:nvPicPr>
          <p:cNvPr id="91" name="Picture 9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24925" y="65730"/>
            <a:ext cx="3219766" cy="995310"/>
          </a:xfrm>
          <a:prstGeom prst="rect">
            <a:avLst/>
          </a:prstGeom>
        </p:spPr>
      </p:pic>
      <p:pic>
        <p:nvPicPr>
          <p:cNvPr id="4" name="Picture 3">
            <a:extLst>
              <a:ext uri="{FF2B5EF4-FFF2-40B4-BE49-F238E27FC236}">
                <a16:creationId xmlns:a16="http://schemas.microsoft.com/office/drawing/2014/main" id="{7C0B437F-BA90-439F-8223-95CCD2C320FC}"/>
              </a:ext>
            </a:extLst>
          </p:cNvPr>
          <p:cNvPicPr>
            <a:picLocks noChangeAspect="1"/>
          </p:cNvPicPr>
          <p:nvPr/>
        </p:nvPicPr>
        <p:blipFill rotWithShape="1">
          <a:blip r:embed="rId3">
            <a:extLst>
              <a:ext uri="{28A0092B-C50C-407E-A947-70E740481C1C}">
                <a14:useLocalDpi xmlns:a14="http://schemas.microsoft.com/office/drawing/2010/main" val="0"/>
              </a:ext>
            </a:extLst>
          </a:blip>
          <a:srcRect t="10473"/>
          <a:stretch/>
        </p:blipFill>
        <p:spPr>
          <a:xfrm>
            <a:off x="647032" y="1037923"/>
            <a:ext cx="9536560" cy="5796960"/>
          </a:xfrm>
          <a:prstGeom prst="rect">
            <a:avLst/>
          </a:prstGeom>
        </p:spPr>
      </p:pic>
    </p:spTree>
    <p:extLst>
      <p:ext uri="{BB962C8B-B14F-4D97-AF65-F5344CB8AC3E}">
        <p14:creationId xmlns:p14="http://schemas.microsoft.com/office/powerpoint/2010/main" val="3535839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TextBox 11"/>
          <p:cNvSpPr txBox="1"/>
          <p:nvPr/>
        </p:nvSpPr>
        <p:spPr>
          <a:xfrm>
            <a:off x="5424764" y="2459504"/>
            <a:ext cx="6296024" cy="3416320"/>
          </a:xfrm>
          <a:prstGeom prst="rect">
            <a:avLst/>
          </a:prstGeom>
          <a:noFill/>
        </p:spPr>
        <p:txBody>
          <a:bodyPr wrap="square" rtlCol="0">
            <a:spAutoFit/>
          </a:bodyPr>
          <a:lstStyle/>
          <a:p>
            <a:pPr algn="ctr">
              <a:defRPr/>
            </a:pPr>
            <a:r>
              <a:rPr lang="en-US" sz="7200" dirty="0">
                <a:solidFill>
                  <a:srgbClr val="0A66C2"/>
                </a:solidFill>
                <a:latin typeface="HelveticaNeueLT CYR 55 Roman" panose="020B0604020202020204" pitchFamily="34" charset="0"/>
                <a:ea typeface="Noto Sans" panose="020B0502040504020204" pitchFamily="34"/>
                <a:cs typeface="Noto Sans" panose="020B0502040504020204" pitchFamily="34"/>
              </a:rPr>
              <a:t>Credit Card Fraud Detection</a:t>
            </a:r>
          </a:p>
        </p:txBody>
      </p:sp>
      <p:grpSp>
        <p:nvGrpSpPr>
          <p:cNvPr id="18" name="Group 17"/>
          <p:cNvGrpSpPr/>
          <p:nvPr/>
        </p:nvGrpSpPr>
        <p:grpSpPr>
          <a:xfrm>
            <a:off x="471212" y="2920880"/>
            <a:ext cx="4357910" cy="2278375"/>
            <a:chOff x="1282700" y="2735575"/>
            <a:chExt cx="3340100" cy="1746250"/>
          </a:xfrm>
        </p:grpSpPr>
        <p:sp>
          <p:nvSpPr>
            <p:cNvPr id="16" name="Freeform 5"/>
            <p:cNvSpPr>
              <a:spLocks noEditPoints="1"/>
            </p:cNvSpPr>
            <p:nvPr/>
          </p:nvSpPr>
          <p:spPr bwMode="auto">
            <a:xfrm>
              <a:off x="2359025" y="3007038"/>
              <a:ext cx="1190625" cy="1200150"/>
            </a:xfrm>
            <a:custGeom>
              <a:avLst/>
              <a:gdLst>
                <a:gd name="T0" fmla="*/ 2 w 374"/>
                <a:gd name="T1" fmla="*/ 188 h 376"/>
                <a:gd name="T2" fmla="*/ 180 w 374"/>
                <a:gd name="T3" fmla="*/ 4 h 376"/>
                <a:gd name="T4" fmla="*/ 371 w 374"/>
                <a:gd name="T5" fmla="*/ 182 h 376"/>
                <a:gd name="T6" fmla="*/ 193 w 374"/>
                <a:gd name="T7" fmla="*/ 373 h 376"/>
                <a:gd name="T8" fmla="*/ 2 w 374"/>
                <a:gd name="T9" fmla="*/ 188 h 376"/>
                <a:gd name="T10" fmla="*/ 72 w 374"/>
                <a:gd name="T11" fmla="*/ 145 h 376"/>
                <a:gd name="T12" fmla="*/ 143 w 374"/>
                <a:gd name="T13" fmla="*/ 303 h 376"/>
                <a:gd name="T14" fmla="*/ 298 w 374"/>
                <a:gd name="T15" fmla="*/ 238 h 376"/>
                <a:gd name="T16" fmla="*/ 243 w 374"/>
                <a:gd name="T17" fmla="*/ 80 h 376"/>
                <a:gd name="T18" fmla="*/ 155 w 374"/>
                <a:gd name="T19" fmla="*/ 70 h 376"/>
                <a:gd name="T20" fmla="*/ 120 w 374"/>
                <a:gd name="T21" fmla="*/ 87 h 376"/>
                <a:gd name="T22" fmla="*/ 163 w 374"/>
                <a:gd name="T23" fmla="*/ 95 h 376"/>
                <a:gd name="T24" fmla="*/ 189 w 374"/>
                <a:gd name="T25" fmla="*/ 131 h 376"/>
                <a:gd name="T26" fmla="*/ 155 w 374"/>
                <a:gd name="T27" fmla="*/ 199 h 376"/>
                <a:gd name="T28" fmla="*/ 121 w 374"/>
                <a:gd name="T29" fmla="*/ 202 h 376"/>
                <a:gd name="T30" fmla="*/ 72 w 374"/>
                <a:gd name="T31" fmla="*/ 145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4" h="376">
                  <a:moveTo>
                    <a:pt x="2" y="188"/>
                  </a:moveTo>
                  <a:cubicBezTo>
                    <a:pt x="1" y="86"/>
                    <a:pt x="85" y="6"/>
                    <a:pt x="180" y="4"/>
                  </a:cubicBezTo>
                  <a:cubicBezTo>
                    <a:pt x="289" y="0"/>
                    <a:pt x="369" y="88"/>
                    <a:pt x="371" y="182"/>
                  </a:cubicBezTo>
                  <a:cubicBezTo>
                    <a:pt x="374" y="291"/>
                    <a:pt x="286" y="370"/>
                    <a:pt x="193" y="373"/>
                  </a:cubicBezTo>
                  <a:cubicBezTo>
                    <a:pt x="85" y="376"/>
                    <a:pt x="0" y="288"/>
                    <a:pt x="2" y="188"/>
                  </a:cubicBezTo>
                  <a:close/>
                  <a:moveTo>
                    <a:pt x="72" y="145"/>
                  </a:moveTo>
                  <a:cubicBezTo>
                    <a:pt x="48" y="213"/>
                    <a:pt x="83" y="280"/>
                    <a:pt x="143" y="303"/>
                  </a:cubicBezTo>
                  <a:cubicBezTo>
                    <a:pt x="202" y="325"/>
                    <a:pt x="270" y="301"/>
                    <a:pt x="298" y="238"/>
                  </a:cubicBezTo>
                  <a:cubicBezTo>
                    <a:pt x="323" y="184"/>
                    <a:pt x="305" y="113"/>
                    <a:pt x="243" y="80"/>
                  </a:cubicBezTo>
                  <a:cubicBezTo>
                    <a:pt x="215" y="65"/>
                    <a:pt x="185" y="62"/>
                    <a:pt x="155" y="70"/>
                  </a:cubicBezTo>
                  <a:cubicBezTo>
                    <a:pt x="142" y="74"/>
                    <a:pt x="130" y="78"/>
                    <a:pt x="120" y="87"/>
                  </a:cubicBezTo>
                  <a:cubicBezTo>
                    <a:pt x="135" y="84"/>
                    <a:pt x="150" y="86"/>
                    <a:pt x="163" y="95"/>
                  </a:cubicBezTo>
                  <a:cubicBezTo>
                    <a:pt x="177" y="103"/>
                    <a:pt x="186" y="115"/>
                    <a:pt x="189" y="131"/>
                  </a:cubicBezTo>
                  <a:cubicBezTo>
                    <a:pt x="195" y="159"/>
                    <a:pt x="183" y="186"/>
                    <a:pt x="155" y="199"/>
                  </a:cubicBezTo>
                  <a:cubicBezTo>
                    <a:pt x="144" y="203"/>
                    <a:pt x="132" y="205"/>
                    <a:pt x="121" y="202"/>
                  </a:cubicBezTo>
                  <a:cubicBezTo>
                    <a:pt x="91" y="195"/>
                    <a:pt x="76" y="175"/>
                    <a:pt x="72" y="145"/>
                  </a:cubicBezTo>
                  <a:close/>
                </a:path>
              </a:pathLst>
            </a:custGeom>
            <a:solidFill>
              <a:schemeClr val="accent3">
                <a:lumMod val="60000"/>
                <a:lumOff val="40000"/>
              </a:schemeClr>
            </a:solidFill>
            <a:ln>
              <a:noFill/>
            </a:ln>
          </p:spPr>
          <p:txBody>
            <a:bodyPr vert="horz" wrap="square" lIns="91440" tIns="45720" rIns="91440" bIns="45720" numCol="1" anchor="t" anchorCtr="0" compatLnSpc="1"/>
            <a:lstStyle/>
            <a:p>
              <a:pPr>
                <a:defRPr/>
              </a:pPr>
              <a:endParaRPr lang="en-US">
                <a:solidFill>
                  <a:srgbClr val="282F39"/>
                </a:solidFill>
                <a:latin typeface="HelveticaNeueLT CYR 55 Roman" panose="020B0604020202020204" pitchFamily="34" charset="0"/>
              </a:endParaRPr>
            </a:p>
          </p:txBody>
        </p:sp>
        <p:sp>
          <p:nvSpPr>
            <p:cNvPr id="17" name="Freeform 6"/>
            <p:cNvSpPr>
              <a:spLocks noEditPoints="1"/>
            </p:cNvSpPr>
            <p:nvPr/>
          </p:nvSpPr>
          <p:spPr bwMode="auto">
            <a:xfrm>
              <a:off x="1282700" y="2735575"/>
              <a:ext cx="3340100" cy="1746250"/>
            </a:xfrm>
            <a:custGeom>
              <a:avLst/>
              <a:gdLst>
                <a:gd name="T0" fmla="*/ 1039 w 1049"/>
                <a:gd name="T1" fmla="*/ 250 h 547"/>
                <a:gd name="T2" fmla="*/ 958 w 1049"/>
                <a:gd name="T3" fmla="*/ 170 h 547"/>
                <a:gd name="T4" fmla="*/ 852 w 1049"/>
                <a:gd name="T5" fmla="*/ 94 h 547"/>
                <a:gd name="T6" fmla="*/ 765 w 1049"/>
                <a:gd name="T7" fmla="*/ 49 h 547"/>
                <a:gd name="T8" fmla="*/ 697 w 1049"/>
                <a:gd name="T9" fmla="*/ 25 h 547"/>
                <a:gd name="T10" fmla="*/ 636 w 1049"/>
                <a:gd name="T11" fmla="*/ 11 h 547"/>
                <a:gd name="T12" fmla="*/ 557 w 1049"/>
                <a:gd name="T13" fmla="*/ 1 h 547"/>
                <a:gd name="T14" fmla="*/ 532 w 1049"/>
                <a:gd name="T15" fmla="*/ 0 h 547"/>
                <a:gd name="T16" fmla="*/ 525 w 1049"/>
                <a:gd name="T17" fmla="*/ 0 h 547"/>
                <a:gd name="T18" fmla="*/ 525 w 1049"/>
                <a:gd name="T19" fmla="*/ 0 h 547"/>
                <a:gd name="T20" fmla="*/ 517 w 1049"/>
                <a:gd name="T21" fmla="*/ 0 h 547"/>
                <a:gd name="T22" fmla="*/ 492 w 1049"/>
                <a:gd name="T23" fmla="*/ 1 h 547"/>
                <a:gd name="T24" fmla="*/ 413 w 1049"/>
                <a:gd name="T25" fmla="*/ 11 h 547"/>
                <a:gd name="T26" fmla="*/ 352 w 1049"/>
                <a:gd name="T27" fmla="*/ 25 h 547"/>
                <a:gd name="T28" fmla="*/ 284 w 1049"/>
                <a:gd name="T29" fmla="*/ 49 h 547"/>
                <a:gd name="T30" fmla="*/ 197 w 1049"/>
                <a:gd name="T31" fmla="*/ 94 h 547"/>
                <a:gd name="T32" fmla="*/ 91 w 1049"/>
                <a:gd name="T33" fmla="*/ 170 h 547"/>
                <a:gd name="T34" fmla="*/ 10 w 1049"/>
                <a:gd name="T35" fmla="*/ 250 h 547"/>
                <a:gd name="T36" fmla="*/ 10 w 1049"/>
                <a:gd name="T37" fmla="*/ 296 h 547"/>
                <a:gd name="T38" fmla="*/ 36 w 1049"/>
                <a:gd name="T39" fmla="*/ 325 h 547"/>
                <a:gd name="T40" fmla="*/ 138 w 1049"/>
                <a:gd name="T41" fmla="*/ 414 h 547"/>
                <a:gd name="T42" fmla="*/ 270 w 1049"/>
                <a:gd name="T43" fmla="*/ 491 h 547"/>
                <a:gd name="T44" fmla="*/ 347 w 1049"/>
                <a:gd name="T45" fmla="*/ 520 h 547"/>
                <a:gd name="T46" fmla="*/ 393 w 1049"/>
                <a:gd name="T47" fmla="*/ 532 h 547"/>
                <a:gd name="T48" fmla="*/ 450 w 1049"/>
                <a:gd name="T49" fmla="*/ 542 h 547"/>
                <a:gd name="T50" fmla="*/ 500 w 1049"/>
                <a:gd name="T51" fmla="*/ 546 h 547"/>
                <a:gd name="T52" fmla="*/ 525 w 1049"/>
                <a:gd name="T53" fmla="*/ 547 h 547"/>
                <a:gd name="T54" fmla="*/ 525 w 1049"/>
                <a:gd name="T55" fmla="*/ 547 h 547"/>
                <a:gd name="T56" fmla="*/ 549 w 1049"/>
                <a:gd name="T57" fmla="*/ 546 h 547"/>
                <a:gd name="T58" fmla="*/ 599 w 1049"/>
                <a:gd name="T59" fmla="*/ 542 h 547"/>
                <a:gd name="T60" fmla="*/ 656 w 1049"/>
                <a:gd name="T61" fmla="*/ 532 h 547"/>
                <a:gd name="T62" fmla="*/ 702 w 1049"/>
                <a:gd name="T63" fmla="*/ 520 h 547"/>
                <a:gd name="T64" fmla="*/ 779 w 1049"/>
                <a:gd name="T65" fmla="*/ 491 h 547"/>
                <a:gd name="T66" fmla="*/ 911 w 1049"/>
                <a:gd name="T67" fmla="*/ 414 h 547"/>
                <a:gd name="T68" fmla="*/ 1013 w 1049"/>
                <a:gd name="T69" fmla="*/ 325 h 547"/>
                <a:gd name="T70" fmla="*/ 1039 w 1049"/>
                <a:gd name="T71" fmla="*/ 296 h 547"/>
                <a:gd name="T72" fmla="*/ 1039 w 1049"/>
                <a:gd name="T73" fmla="*/ 250 h 547"/>
                <a:gd name="T74" fmla="*/ 86 w 1049"/>
                <a:gd name="T75" fmla="*/ 273 h 547"/>
                <a:gd name="T76" fmla="*/ 360 w 1049"/>
                <a:gd name="T77" fmla="*/ 98 h 547"/>
                <a:gd name="T78" fmla="*/ 286 w 1049"/>
                <a:gd name="T79" fmla="*/ 273 h 547"/>
                <a:gd name="T80" fmla="*/ 360 w 1049"/>
                <a:gd name="T81" fmla="*/ 448 h 547"/>
                <a:gd name="T82" fmla="*/ 86 w 1049"/>
                <a:gd name="T83" fmla="*/ 273 h 547"/>
                <a:gd name="T84" fmla="*/ 525 w 1049"/>
                <a:gd name="T85" fmla="*/ 458 h 547"/>
                <a:gd name="T86" fmla="*/ 525 w 1049"/>
                <a:gd name="T87" fmla="*/ 458 h 547"/>
                <a:gd name="T88" fmla="*/ 340 w 1049"/>
                <a:gd name="T89" fmla="*/ 273 h 547"/>
                <a:gd name="T90" fmla="*/ 518 w 1049"/>
                <a:gd name="T91" fmla="*/ 89 h 547"/>
                <a:gd name="T92" fmla="*/ 525 w 1049"/>
                <a:gd name="T93" fmla="*/ 89 h 547"/>
                <a:gd name="T94" fmla="*/ 525 w 1049"/>
                <a:gd name="T95" fmla="*/ 89 h 547"/>
                <a:gd name="T96" fmla="*/ 531 w 1049"/>
                <a:gd name="T97" fmla="*/ 89 h 547"/>
                <a:gd name="T98" fmla="*/ 709 w 1049"/>
                <a:gd name="T99" fmla="*/ 273 h 547"/>
                <a:gd name="T100" fmla="*/ 525 w 1049"/>
                <a:gd name="T101" fmla="*/ 458 h 547"/>
                <a:gd name="T102" fmla="*/ 689 w 1049"/>
                <a:gd name="T103" fmla="*/ 448 h 547"/>
                <a:gd name="T104" fmla="*/ 763 w 1049"/>
                <a:gd name="T105" fmla="*/ 273 h 547"/>
                <a:gd name="T106" fmla="*/ 689 w 1049"/>
                <a:gd name="T107" fmla="*/ 98 h 547"/>
                <a:gd name="T108" fmla="*/ 963 w 1049"/>
                <a:gd name="T109" fmla="*/ 273 h 547"/>
                <a:gd name="T110" fmla="*/ 689 w 1049"/>
                <a:gd name="T111" fmla="*/ 448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9" h="547">
                  <a:moveTo>
                    <a:pt x="1039" y="250"/>
                  </a:moveTo>
                  <a:cubicBezTo>
                    <a:pt x="1014" y="221"/>
                    <a:pt x="987" y="195"/>
                    <a:pt x="958" y="170"/>
                  </a:cubicBezTo>
                  <a:cubicBezTo>
                    <a:pt x="925" y="141"/>
                    <a:pt x="890" y="116"/>
                    <a:pt x="852" y="94"/>
                  </a:cubicBezTo>
                  <a:cubicBezTo>
                    <a:pt x="824" y="77"/>
                    <a:pt x="795" y="62"/>
                    <a:pt x="765" y="49"/>
                  </a:cubicBezTo>
                  <a:cubicBezTo>
                    <a:pt x="743" y="40"/>
                    <a:pt x="720" y="32"/>
                    <a:pt x="697" y="25"/>
                  </a:cubicBezTo>
                  <a:cubicBezTo>
                    <a:pt x="677" y="19"/>
                    <a:pt x="656" y="15"/>
                    <a:pt x="636" y="11"/>
                  </a:cubicBezTo>
                  <a:cubicBezTo>
                    <a:pt x="610" y="5"/>
                    <a:pt x="584" y="2"/>
                    <a:pt x="557" y="1"/>
                  </a:cubicBezTo>
                  <a:cubicBezTo>
                    <a:pt x="549" y="0"/>
                    <a:pt x="540" y="0"/>
                    <a:pt x="532" y="0"/>
                  </a:cubicBezTo>
                  <a:cubicBezTo>
                    <a:pt x="532" y="0"/>
                    <a:pt x="529" y="0"/>
                    <a:pt x="525" y="0"/>
                  </a:cubicBezTo>
                  <a:cubicBezTo>
                    <a:pt x="525" y="0"/>
                    <a:pt x="525" y="0"/>
                    <a:pt x="525" y="0"/>
                  </a:cubicBezTo>
                  <a:cubicBezTo>
                    <a:pt x="520" y="0"/>
                    <a:pt x="517" y="0"/>
                    <a:pt x="517" y="0"/>
                  </a:cubicBezTo>
                  <a:cubicBezTo>
                    <a:pt x="509" y="0"/>
                    <a:pt x="500" y="0"/>
                    <a:pt x="492" y="1"/>
                  </a:cubicBezTo>
                  <a:cubicBezTo>
                    <a:pt x="466" y="2"/>
                    <a:pt x="439" y="5"/>
                    <a:pt x="413" y="11"/>
                  </a:cubicBezTo>
                  <a:cubicBezTo>
                    <a:pt x="393" y="15"/>
                    <a:pt x="372" y="19"/>
                    <a:pt x="352" y="25"/>
                  </a:cubicBezTo>
                  <a:cubicBezTo>
                    <a:pt x="329" y="32"/>
                    <a:pt x="306" y="40"/>
                    <a:pt x="284" y="49"/>
                  </a:cubicBezTo>
                  <a:cubicBezTo>
                    <a:pt x="254" y="62"/>
                    <a:pt x="225" y="77"/>
                    <a:pt x="197" y="94"/>
                  </a:cubicBezTo>
                  <a:cubicBezTo>
                    <a:pt x="159" y="116"/>
                    <a:pt x="124" y="141"/>
                    <a:pt x="91" y="170"/>
                  </a:cubicBezTo>
                  <a:cubicBezTo>
                    <a:pt x="62" y="195"/>
                    <a:pt x="35" y="221"/>
                    <a:pt x="10" y="250"/>
                  </a:cubicBezTo>
                  <a:cubicBezTo>
                    <a:pt x="0" y="263"/>
                    <a:pt x="0" y="283"/>
                    <a:pt x="10" y="296"/>
                  </a:cubicBezTo>
                  <a:cubicBezTo>
                    <a:pt x="19" y="306"/>
                    <a:pt x="27" y="316"/>
                    <a:pt x="36" y="325"/>
                  </a:cubicBezTo>
                  <a:cubicBezTo>
                    <a:pt x="67" y="358"/>
                    <a:pt x="101" y="388"/>
                    <a:pt x="138" y="414"/>
                  </a:cubicBezTo>
                  <a:cubicBezTo>
                    <a:pt x="179" y="444"/>
                    <a:pt x="223" y="471"/>
                    <a:pt x="270" y="491"/>
                  </a:cubicBezTo>
                  <a:cubicBezTo>
                    <a:pt x="275" y="494"/>
                    <a:pt x="331" y="515"/>
                    <a:pt x="347" y="520"/>
                  </a:cubicBezTo>
                  <a:cubicBezTo>
                    <a:pt x="362" y="524"/>
                    <a:pt x="377" y="529"/>
                    <a:pt x="393" y="532"/>
                  </a:cubicBezTo>
                  <a:cubicBezTo>
                    <a:pt x="412" y="536"/>
                    <a:pt x="431" y="539"/>
                    <a:pt x="450" y="542"/>
                  </a:cubicBezTo>
                  <a:cubicBezTo>
                    <a:pt x="467" y="544"/>
                    <a:pt x="483" y="546"/>
                    <a:pt x="500" y="546"/>
                  </a:cubicBezTo>
                  <a:cubicBezTo>
                    <a:pt x="508" y="547"/>
                    <a:pt x="516" y="547"/>
                    <a:pt x="525" y="547"/>
                  </a:cubicBezTo>
                  <a:cubicBezTo>
                    <a:pt x="525" y="547"/>
                    <a:pt x="525" y="547"/>
                    <a:pt x="525" y="547"/>
                  </a:cubicBezTo>
                  <a:cubicBezTo>
                    <a:pt x="533" y="547"/>
                    <a:pt x="541" y="547"/>
                    <a:pt x="549" y="546"/>
                  </a:cubicBezTo>
                  <a:cubicBezTo>
                    <a:pt x="566" y="546"/>
                    <a:pt x="582" y="544"/>
                    <a:pt x="599" y="542"/>
                  </a:cubicBezTo>
                  <a:cubicBezTo>
                    <a:pt x="618" y="539"/>
                    <a:pt x="637" y="536"/>
                    <a:pt x="656" y="532"/>
                  </a:cubicBezTo>
                  <a:cubicBezTo>
                    <a:pt x="672" y="529"/>
                    <a:pt x="687" y="524"/>
                    <a:pt x="702" y="520"/>
                  </a:cubicBezTo>
                  <a:cubicBezTo>
                    <a:pt x="718" y="515"/>
                    <a:pt x="774" y="494"/>
                    <a:pt x="779" y="491"/>
                  </a:cubicBezTo>
                  <a:cubicBezTo>
                    <a:pt x="826" y="471"/>
                    <a:pt x="870" y="444"/>
                    <a:pt x="911" y="414"/>
                  </a:cubicBezTo>
                  <a:cubicBezTo>
                    <a:pt x="948" y="388"/>
                    <a:pt x="982" y="358"/>
                    <a:pt x="1013" y="325"/>
                  </a:cubicBezTo>
                  <a:cubicBezTo>
                    <a:pt x="1022" y="316"/>
                    <a:pt x="1031" y="306"/>
                    <a:pt x="1039" y="296"/>
                  </a:cubicBezTo>
                  <a:cubicBezTo>
                    <a:pt x="1049" y="283"/>
                    <a:pt x="1049" y="263"/>
                    <a:pt x="1039" y="250"/>
                  </a:cubicBezTo>
                  <a:close/>
                  <a:moveTo>
                    <a:pt x="86" y="273"/>
                  </a:moveTo>
                  <a:cubicBezTo>
                    <a:pt x="164" y="193"/>
                    <a:pt x="254" y="133"/>
                    <a:pt x="360" y="98"/>
                  </a:cubicBezTo>
                  <a:cubicBezTo>
                    <a:pt x="312" y="147"/>
                    <a:pt x="286" y="205"/>
                    <a:pt x="286" y="273"/>
                  </a:cubicBezTo>
                  <a:cubicBezTo>
                    <a:pt x="286" y="342"/>
                    <a:pt x="312" y="399"/>
                    <a:pt x="360" y="448"/>
                  </a:cubicBezTo>
                  <a:cubicBezTo>
                    <a:pt x="254" y="414"/>
                    <a:pt x="164" y="353"/>
                    <a:pt x="86" y="273"/>
                  </a:cubicBezTo>
                  <a:close/>
                  <a:moveTo>
                    <a:pt x="525" y="458"/>
                  </a:moveTo>
                  <a:cubicBezTo>
                    <a:pt x="525" y="458"/>
                    <a:pt x="525" y="458"/>
                    <a:pt x="525" y="458"/>
                  </a:cubicBezTo>
                  <a:cubicBezTo>
                    <a:pt x="420" y="458"/>
                    <a:pt x="338" y="371"/>
                    <a:pt x="340" y="273"/>
                  </a:cubicBezTo>
                  <a:cubicBezTo>
                    <a:pt x="339" y="171"/>
                    <a:pt x="423" y="91"/>
                    <a:pt x="518" y="89"/>
                  </a:cubicBezTo>
                  <a:cubicBezTo>
                    <a:pt x="520" y="89"/>
                    <a:pt x="522" y="89"/>
                    <a:pt x="525" y="89"/>
                  </a:cubicBezTo>
                  <a:cubicBezTo>
                    <a:pt x="525" y="89"/>
                    <a:pt x="525" y="89"/>
                    <a:pt x="525" y="89"/>
                  </a:cubicBezTo>
                  <a:cubicBezTo>
                    <a:pt x="527" y="89"/>
                    <a:pt x="529" y="89"/>
                    <a:pt x="531" y="89"/>
                  </a:cubicBezTo>
                  <a:cubicBezTo>
                    <a:pt x="626" y="91"/>
                    <a:pt x="710" y="171"/>
                    <a:pt x="709" y="273"/>
                  </a:cubicBezTo>
                  <a:cubicBezTo>
                    <a:pt x="711" y="371"/>
                    <a:pt x="629" y="458"/>
                    <a:pt x="525" y="458"/>
                  </a:cubicBezTo>
                  <a:close/>
                  <a:moveTo>
                    <a:pt x="689" y="448"/>
                  </a:moveTo>
                  <a:cubicBezTo>
                    <a:pt x="737" y="399"/>
                    <a:pt x="763" y="342"/>
                    <a:pt x="763" y="273"/>
                  </a:cubicBezTo>
                  <a:cubicBezTo>
                    <a:pt x="763" y="205"/>
                    <a:pt x="737" y="147"/>
                    <a:pt x="689" y="98"/>
                  </a:cubicBezTo>
                  <a:cubicBezTo>
                    <a:pt x="795" y="133"/>
                    <a:pt x="885" y="193"/>
                    <a:pt x="963" y="273"/>
                  </a:cubicBezTo>
                  <a:cubicBezTo>
                    <a:pt x="885" y="353"/>
                    <a:pt x="795" y="414"/>
                    <a:pt x="689" y="448"/>
                  </a:cubicBezTo>
                  <a:close/>
                </a:path>
              </a:pathLst>
            </a:custGeom>
            <a:solidFill>
              <a:schemeClr val="bg1"/>
            </a:solidFill>
            <a:ln>
              <a:noFill/>
            </a:ln>
          </p:spPr>
          <p:txBody>
            <a:bodyPr vert="horz" wrap="square" lIns="91440" tIns="45720" rIns="91440" bIns="45720" numCol="1" anchor="t" anchorCtr="0" compatLnSpc="1"/>
            <a:lstStyle/>
            <a:p>
              <a:pPr>
                <a:defRPr/>
              </a:pPr>
              <a:endParaRPr lang="en-US">
                <a:solidFill>
                  <a:srgbClr val="282F39"/>
                </a:solidFill>
                <a:latin typeface="HelveticaNeueLT CYR 55 Roman" panose="020B0604020202020204" pitchFamily="34" charset="0"/>
              </a:endParaRPr>
            </a:p>
          </p:txBody>
        </p:sp>
      </p:grpSp>
      <p:sp>
        <p:nvSpPr>
          <p:cNvPr id="8" name="Oval 7"/>
          <p:cNvSpPr/>
          <p:nvPr/>
        </p:nvSpPr>
        <p:spPr>
          <a:xfrm>
            <a:off x="1167142" y="5521248"/>
            <a:ext cx="3147576" cy="247256"/>
          </a:xfrm>
          <a:prstGeom prst="ellipse">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latin typeface="HelveticaNeueLT CYR 55 Roman" panose="020B0604020202020204" pitchFamily="34" charset="0"/>
            </a:endParaRPr>
          </a:p>
        </p:txBody>
      </p:sp>
      <p:pic>
        <p:nvPicPr>
          <p:cNvPr id="91" name="Picture 9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8388" y="387343"/>
            <a:ext cx="3219766" cy="995310"/>
          </a:xfrm>
          <a:prstGeom prst="rect">
            <a:avLst/>
          </a:prstGeom>
        </p:spPr>
      </p:pic>
      <p:pic>
        <p:nvPicPr>
          <p:cNvPr id="3" name="Picture 2">
            <a:extLst>
              <a:ext uri="{FF2B5EF4-FFF2-40B4-BE49-F238E27FC236}">
                <a16:creationId xmlns:a16="http://schemas.microsoft.com/office/drawing/2014/main" id="{5A4CB05F-C385-41A5-97DF-743DFD3E4B6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279" y="-131470"/>
            <a:ext cx="4512929" cy="2479392"/>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TextBox 8"/>
          <p:cNvSpPr txBox="1"/>
          <p:nvPr/>
        </p:nvSpPr>
        <p:spPr>
          <a:xfrm>
            <a:off x="421002" y="101720"/>
            <a:ext cx="8380634" cy="923330"/>
          </a:xfrm>
          <a:prstGeom prst="rect">
            <a:avLst/>
          </a:prstGeom>
          <a:noFill/>
        </p:spPr>
        <p:txBody>
          <a:bodyPr wrap="square" rtlCol="0">
            <a:spAutoFit/>
          </a:bodyPr>
          <a:lstStyle/>
          <a:p>
            <a:pPr>
              <a:defRPr/>
            </a:pPr>
            <a:r>
              <a:rPr lang="en-US" sz="5400" dirty="0">
                <a:solidFill>
                  <a:srgbClr val="0A66C2"/>
                </a:solidFill>
                <a:latin typeface="HelveticaNeueLT CYR 55 Roman" panose="020B0604020202020204" pitchFamily="34" charset="0"/>
                <a:ea typeface="Noto Sans" panose="020B0502040504020204" pitchFamily="34"/>
                <a:cs typeface="Noto Sans" panose="020B0502040504020204" pitchFamily="34"/>
              </a:rPr>
              <a:t>Data Sampling</a:t>
            </a:r>
            <a:endParaRPr lang="en-GB" sz="5400" dirty="0">
              <a:solidFill>
                <a:srgbClr val="0A66C2"/>
              </a:solidFill>
              <a:latin typeface="HelveticaNeueLT CYR 55 Roman" panose="020B0604020202020204" pitchFamily="34" charset="0"/>
              <a:ea typeface="Noto Sans" panose="020B0502040504020204" pitchFamily="34"/>
              <a:cs typeface="Noto Sans" panose="020B0502040504020204" pitchFamily="34"/>
            </a:endParaRPr>
          </a:p>
        </p:txBody>
      </p:sp>
      <p:pic>
        <p:nvPicPr>
          <p:cNvPr id="91" name="Picture 9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24925" y="65730"/>
            <a:ext cx="3219766" cy="995310"/>
          </a:xfrm>
          <a:prstGeom prst="rect">
            <a:avLst/>
          </a:prstGeom>
        </p:spPr>
      </p:pic>
      <p:pic>
        <p:nvPicPr>
          <p:cNvPr id="3" name="Picture 2">
            <a:extLst>
              <a:ext uri="{FF2B5EF4-FFF2-40B4-BE49-F238E27FC236}">
                <a16:creationId xmlns:a16="http://schemas.microsoft.com/office/drawing/2014/main" id="{D34384B5-7F7E-49EA-BE98-FEFEB5A537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5901" y="1533525"/>
            <a:ext cx="6469410" cy="4889380"/>
          </a:xfrm>
          <a:prstGeom prst="rect">
            <a:avLst/>
          </a:prstGeom>
        </p:spPr>
      </p:pic>
      <p:sp>
        <p:nvSpPr>
          <p:cNvPr id="5" name="TextBox 4">
            <a:extLst>
              <a:ext uri="{FF2B5EF4-FFF2-40B4-BE49-F238E27FC236}">
                <a16:creationId xmlns:a16="http://schemas.microsoft.com/office/drawing/2014/main" id="{93BC0957-1921-418B-AFD1-D2F8A7ECEBB4}"/>
              </a:ext>
            </a:extLst>
          </p:cNvPr>
          <p:cNvSpPr txBox="1"/>
          <p:nvPr/>
        </p:nvSpPr>
        <p:spPr>
          <a:xfrm>
            <a:off x="421002" y="2396550"/>
            <a:ext cx="4888261" cy="2800767"/>
          </a:xfrm>
          <a:prstGeom prst="rect">
            <a:avLst/>
          </a:prstGeom>
          <a:noFill/>
        </p:spPr>
        <p:txBody>
          <a:bodyPr wrap="square" rtlCol="0">
            <a:spAutoFit/>
          </a:bodyPr>
          <a:lstStyle/>
          <a:p>
            <a:r>
              <a:rPr lang="en-US" sz="3200" dirty="0">
                <a:solidFill>
                  <a:schemeClr val="bg2"/>
                </a:solidFill>
              </a:rPr>
              <a:t>Random Under-Sampling</a:t>
            </a:r>
          </a:p>
          <a:p>
            <a:r>
              <a:rPr lang="en-US" sz="3200" dirty="0">
                <a:solidFill>
                  <a:schemeClr val="bg2"/>
                </a:solidFill>
              </a:rPr>
              <a:t>And Random Over-Sampling</a:t>
            </a:r>
          </a:p>
          <a:p>
            <a:endParaRPr lang="en-US" sz="3200" dirty="0">
              <a:solidFill>
                <a:schemeClr val="bg2"/>
              </a:solidFill>
            </a:endParaRPr>
          </a:p>
          <a:p>
            <a:r>
              <a:rPr lang="en-IN" sz="2000" b="0" i="0" dirty="0">
                <a:solidFill>
                  <a:srgbClr val="212121"/>
                </a:solidFill>
                <a:effectLst/>
              </a:rPr>
              <a:t>There were 220645 non-fraudulent transactions (96.538%) and 7912 fraudulent transactions (3.462%) – Severe skewness in the distribution!</a:t>
            </a:r>
            <a:endParaRPr lang="en-US" sz="2000" dirty="0">
              <a:solidFill>
                <a:schemeClr val="bg2"/>
              </a:solidFill>
            </a:endParaRPr>
          </a:p>
        </p:txBody>
      </p:sp>
    </p:spTree>
    <p:extLst>
      <p:ext uri="{BB962C8B-B14F-4D97-AF65-F5344CB8AC3E}">
        <p14:creationId xmlns:p14="http://schemas.microsoft.com/office/powerpoint/2010/main" val="18220744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TextBox 8"/>
          <p:cNvSpPr txBox="1"/>
          <p:nvPr/>
        </p:nvSpPr>
        <p:spPr>
          <a:xfrm>
            <a:off x="421002" y="6470"/>
            <a:ext cx="8380634" cy="1569660"/>
          </a:xfrm>
          <a:prstGeom prst="rect">
            <a:avLst/>
          </a:prstGeom>
          <a:noFill/>
        </p:spPr>
        <p:txBody>
          <a:bodyPr wrap="square" rtlCol="0">
            <a:spAutoFit/>
          </a:bodyPr>
          <a:lstStyle/>
          <a:p>
            <a:pPr>
              <a:defRPr/>
            </a:pPr>
            <a:r>
              <a:rPr lang="en-US" sz="4800" dirty="0">
                <a:solidFill>
                  <a:srgbClr val="0A66C2"/>
                </a:solidFill>
                <a:latin typeface="HelveticaNeueLT CYR 55 Roman" panose="020B0604020202020204" pitchFamily="34" charset="0"/>
                <a:ea typeface="Noto Sans" panose="020B0502040504020204" pitchFamily="34"/>
                <a:cs typeface="Noto Sans" panose="020B0502040504020204" pitchFamily="34"/>
              </a:rPr>
              <a:t>Model Building and Evaluation</a:t>
            </a:r>
            <a:endParaRPr lang="en-GB" sz="4800" dirty="0">
              <a:solidFill>
                <a:srgbClr val="0A66C2"/>
              </a:solidFill>
              <a:latin typeface="HelveticaNeueLT CYR 55 Roman" panose="020B0604020202020204" pitchFamily="34" charset="0"/>
              <a:ea typeface="Noto Sans" panose="020B0502040504020204" pitchFamily="34"/>
              <a:cs typeface="Noto Sans" panose="020B0502040504020204" pitchFamily="34"/>
            </a:endParaRPr>
          </a:p>
        </p:txBody>
      </p:sp>
      <p:pic>
        <p:nvPicPr>
          <p:cNvPr id="91" name="Picture 9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24925" y="65730"/>
            <a:ext cx="3219766" cy="995310"/>
          </a:xfrm>
          <a:prstGeom prst="rect">
            <a:avLst/>
          </a:prstGeom>
        </p:spPr>
      </p:pic>
      <p:sp>
        <p:nvSpPr>
          <p:cNvPr id="2" name="TextBox 1">
            <a:extLst>
              <a:ext uri="{FF2B5EF4-FFF2-40B4-BE49-F238E27FC236}">
                <a16:creationId xmlns:a16="http://schemas.microsoft.com/office/drawing/2014/main" id="{F60FA0B7-071B-4518-8FC1-59D167797496}"/>
              </a:ext>
            </a:extLst>
          </p:cNvPr>
          <p:cNvSpPr txBox="1"/>
          <p:nvPr/>
        </p:nvSpPr>
        <p:spPr>
          <a:xfrm>
            <a:off x="542925" y="1857375"/>
            <a:ext cx="10839450" cy="5262979"/>
          </a:xfrm>
          <a:prstGeom prst="rect">
            <a:avLst/>
          </a:prstGeom>
          <a:noFill/>
        </p:spPr>
        <p:txBody>
          <a:bodyPr wrap="square" rtlCol="0">
            <a:spAutoFit/>
          </a:bodyPr>
          <a:lstStyle/>
          <a:p>
            <a:pPr marL="285750" indent="-285750">
              <a:buFont typeface="Arial" panose="020B0604020202020204" pitchFamily="34" charset="0"/>
              <a:buChar char="•"/>
            </a:pPr>
            <a:r>
              <a:rPr lang="en-US" sz="2200" dirty="0">
                <a:solidFill>
                  <a:schemeClr val="bg2"/>
                </a:solidFill>
              </a:rPr>
              <a:t>Random Forest Classifier – from </a:t>
            </a:r>
            <a:r>
              <a:rPr lang="en-US" sz="2200" dirty="0" err="1">
                <a:solidFill>
                  <a:schemeClr val="bg2"/>
                </a:solidFill>
              </a:rPr>
              <a:t>sklearn.ensemble</a:t>
            </a:r>
            <a:endParaRPr lang="en-US" sz="2200" dirty="0">
              <a:solidFill>
                <a:schemeClr val="bg2"/>
              </a:solidFill>
            </a:endParaRPr>
          </a:p>
          <a:p>
            <a:pPr marL="285750" indent="-285750">
              <a:buFont typeface="Arial" panose="020B0604020202020204" pitchFamily="34" charset="0"/>
              <a:buChar char="•"/>
            </a:pPr>
            <a:r>
              <a:rPr lang="en-US" sz="2200" dirty="0">
                <a:solidFill>
                  <a:schemeClr val="bg2"/>
                </a:solidFill>
              </a:rPr>
              <a:t>Hyperparameters :</a:t>
            </a:r>
          </a:p>
          <a:p>
            <a:pPr marL="742950" lvl="1" indent="-285750">
              <a:buFont typeface="Arial" panose="020B0604020202020204" pitchFamily="34" charset="0"/>
              <a:buChar char="•"/>
            </a:pPr>
            <a:r>
              <a:rPr lang="en-US" sz="2200" dirty="0" err="1">
                <a:solidFill>
                  <a:schemeClr val="bg2"/>
                </a:solidFill>
                <a:effectLst/>
              </a:rPr>
              <a:t>n_estimators</a:t>
            </a:r>
            <a:r>
              <a:rPr lang="en-US" sz="2200" dirty="0">
                <a:solidFill>
                  <a:schemeClr val="bg2"/>
                </a:solidFill>
                <a:effectLst/>
              </a:rPr>
              <a:t> – no. decision tress (default = 10)</a:t>
            </a:r>
            <a:endParaRPr lang="en-US" sz="2200" dirty="0">
              <a:solidFill>
                <a:schemeClr val="bg2"/>
              </a:solidFill>
            </a:endParaRPr>
          </a:p>
          <a:p>
            <a:pPr marL="742950" lvl="1" indent="-285750">
              <a:buFont typeface="Arial" panose="020B0604020202020204" pitchFamily="34" charset="0"/>
              <a:buChar char="•"/>
            </a:pPr>
            <a:r>
              <a:rPr lang="en-US" sz="2200" dirty="0" err="1">
                <a:solidFill>
                  <a:schemeClr val="bg2"/>
                </a:solidFill>
              </a:rPr>
              <a:t>max_depth</a:t>
            </a:r>
            <a:r>
              <a:rPr lang="en-US" sz="2200" dirty="0">
                <a:solidFill>
                  <a:schemeClr val="bg2"/>
                </a:solidFill>
              </a:rPr>
              <a:t> – depth of each tree ( default = None </a:t>
            </a:r>
            <a:r>
              <a:rPr lang="en-US" sz="2200" dirty="0" err="1">
                <a:solidFill>
                  <a:schemeClr val="bg2"/>
                </a:solidFill>
              </a:rPr>
              <a:t>i.e</a:t>
            </a:r>
            <a:r>
              <a:rPr lang="en-US" sz="2200" dirty="0">
                <a:solidFill>
                  <a:schemeClr val="bg2"/>
                </a:solidFill>
              </a:rPr>
              <a:t> all pure leaves)</a:t>
            </a:r>
          </a:p>
          <a:p>
            <a:pPr marL="742950" lvl="1" indent="-285750">
              <a:buFont typeface="Arial" panose="020B0604020202020204" pitchFamily="34" charset="0"/>
              <a:buChar char="•"/>
            </a:pPr>
            <a:r>
              <a:rPr lang="en-US" sz="2200" dirty="0" err="1">
                <a:solidFill>
                  <a:schemeClr val="bg2"/>
                </a:solidFill>
              </a:rPr>
              <a:t>min_samples_split</a:t>
            </a:r>
            <a:r>
              <a:rPr lang="en-US" sz="2200" dirty="0">
                <a:solidFill>
                  <a:schemeClr val="bg2"/>
                </a:solidFill>
              </a:rPr>
              <a:t> – min no. of samples required to split each node ( default = 2)</a:t>
            </a:r>
          </a:p>
          <a:p>
            <a:pPr marL="742950" lvl="1" indent="-285750">
              <a:buFont typeface="Arial" panose="020B0604020202020204" pitchFamily="34" charset="0"/>
              <a:buChar char="•"/>
            </a:pPr>
            <a:r>
              <a:rPr lang="en-US" sz="2200" dirty="0" err="1">
                <a:solidFill>
                  <a:schemeClr val="bg2"/>
                </a:solidFill>
              </a:rPr>
              <a:t>min_samples_leaf</a:t>
            </a:r>
            <a:r>
              <a:rPr lang="en-US" sz="2200" dirty="0">
                <a:solidFill>
                  <a:schemeClr val="bg2"/>
                </a:solidFill>
              </a:rPr>
              <a:t> – min no. of samples required to be at the leaf (default = 1)</a:t>
            </a:r>
          </a:p>
          <a:p>
            <a:pPr marL="285750" indent="-285750">
              <a:buFont typeface="Arial" panose="020B0604020202020204" pitchFamily="34" charset="0"/>
              <a:buChar char="•"/>
            </a:pPr>
            <a:r>
              <a:rPr lang="en-US" sz="2200" dirty="0">
                <a:solidFill>
                  <a:schemeClr val="bg2"/>
                </a:solidFill>
              </a:rPr>
              <a:t>For an imbalanced classification problem, it is better not to use accuracy as a metric for model evaluation.</a:t>
            </a:r>
          </a:p>
          <a:p>
            <a:pPr marL="285750" indent="-285750">
              <a:buFont typeface="Arial" panose="020B0604020202020204" pitchFamily="34" charset="0"/>
              <a:buChar char="•"/>
            </a:pPr>
            <a:r>
              <a:rPr lang="en-US" sz="2200" dirty="0">
                <a:solidFill>
                  <a:schemeClr val="bg2"/>
                </a:solidFill>
              </a:rPr>
              <a:t>Instead we use metrics such as :</a:t>
            </a:r>
          </a:p>
          <a:p>
            <a:pPr marL="742950" lvl="1" indent="-285750">
              <a:buFont typeface="Arial" panose="020B0604020202020204" pitchFamily="34" charset="0"/>
              <a:buChar char="•"/>
            </a:pPr>
            <a:r>
              <a:rPr lang="en-US" sz="2200" dirty="0">
                <a:solidFill>
                  <a:schemeClr val="bg2"/>
                </a:solidFill>
              </a:rPr>
              <a:t>F1 Score</a:t>
            </a:r>
          </a:p>
          <a:p>
            <a:pPr marL="742950" lvl="1" indent="-285750">
              <a:buFont typeface="Arial" panose="020B0604020202020204" pitchFamily="34" charset="0"/>
              <a:buChar char="•"/>
            </a:pPr>
            <a:r>
              <a:rPr lang="en-US" sz="2200" dirty="0">
                <a:solidFill>
                  <a:schemeClr val="bg2"/>
                </a:solidFill>
              </a:rPr>
              <a:t>Recall</a:t>
            </a:r>
          </a:p>
          <a:p>
            <a:pPr marL="742950" lvl="1" indent="-285750">
              <a:buFont typeface="Arial" panose="020B0604020202020204" pitchFamily="34" charset="0"/>
              <a:buChar char="•"/>
            </a:pPr>
            <a:r>
              <a:rPr lang="en-US" sz="2200" dirty="0">
                <a:solidFill>
                  <a:schemeClr val="bg2"/>
                </a:solidFill>
              </a:rPr>
              <a:t>Precision</a:t>
            </a:r>
          </a:p>
          <a:p>
            <a:pPr marL="285750" indent="-285750">
              <a:buFont typeface="Arial" panose="020B0604020202020204" pitchFamily="34" charset="0"/>
              <a:buChar char="•"/>
            </a:pPr>
            <a:r>
              <a:rPr lang="en-US" sz="2200" dirty="0">
                <a:solidFill>
                  <a:schemeClr val="bg2"/>
                </a:solidFill>
              </a:rPr>
              <a:t>Precision Recall Tuning</a:t>
            </a:r>
          </a:p>
          <a:p>
            <a:pPr marL="285750" indent="-285750">
              <a:buFont typeface="Arial" panose="020B0604020202020204" pitchFamily="34" charset="0"/>
              <a:buChar char="•"/>
            </a:pPr>
            <a:r>
              <a:rPr lang="en-US" sz="2200" dirty="0">
                <a:solidFill>
                  <a:schemeClr val="bg2"/>
                </a:solidFill>
              </a:rPr>
              <a:t>Confusion Matrix</a:t>
            </a:r>
          </a:p>
          <a:p>
            <a:endParaRPr lang="en-US" sz="2800" dirty="0">
              <a:solidFill>
                <a:schemeClr val="bg2"/>
              </a:solidFill>
            </a:endParaRPr>
          </a:p>
        </p:txBody>
      </p:sp>
    </p:spTree>
    <p:extLst>
      <p:ext uri="{BB962C8B-B14F-4D97-AF65-F5344CB8AC3E}">
        <p14:creationId xmlns:p14="http://schemas.microsoft.com/office/powerpoint/2010/main" val="6061992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1" name="Picture 9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1500" y="951555"/>
            <a:ext cx="3219766" cy="995310"/>
          </a:xfrm>
          <a:prstGeom prst="rect">
            <a:avLst/>
          </a:prstGeom>
        </p:spPr>
      </p:pic>
      <p:pic>
        <p:nvPicPr>
          <p:cNvPr id="5" name="Picture 4">
            <a:extLst>
              <a:ext uri="{FF2B5EF4-FFF2-40B4-BE49-F238E27FC236}">
                <a16:creationId xmlns:a16="http://schemas.microsoft.com/office/drawing/2014/main" id="{64841C52-4AC8-457F-8AE4-A78BE242396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5296" y="346478"/>
            <a:ext cx="4512929" cy="2479392"/>
          </a:xfrm>
          <a:prstGeom prst="rect">
            <a:avLst/>
          </a:prstGeom>
        </p:spPr>
      </p:pic>
      <p:sp>
        <p:nvSpPr>
          <p:cNvPr id="3" name="Flowchart: Punched Tape 2">
            <a:extLst>
              <a:ext uri="{FF2B5EF4-FFF2-40B4-BE49-F238E27FC236}">
                <a16:creationId xmlns:a16="http://schemas.microsoft.com/office/drawing/2014/main" id="{02D5CC99-2CB5-46D3-B7BE-006FF7F54C3A}"/>
              </a:ext>
            </a:extLst>
          </p:cNvPr>
          <p:cNvSpPr/>
          <p:nvPr/>
        </p:nvSpPr>
        <p:spPr>
          <a:xfrm>
            <a:off x="2676525" y="2615581"/>
            <a:ext cx="6319357" cy="2479392"/>
          </a:xfrm>
          <a:prstGeom prst="flowChartPunchedTap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EB7296FB-8CDC-4C8D-9696-837ED05421C9}"/>
              </a:ext>
            </a:extLst>
          </p:cNvPr>
          <p:cNvSpPr txBox="1"/>
          <p:nvPr/>
        </p:nvSpPr>
        <p:spPr>
          <a:xfrm>
            <a:off x="3709987" y="3347445"/>
            <a:ext cx="4772025" cy="1015663"/>
          </a:xfrm>
          <a:prstGeom prst="rect">
            <a:avLst/>
          </a:prstGeom>
          <a:noFill/>
        </p:spPr>
        <p:txBody>
          <a:bodyPr wrap="square" rtlCol="0">
            <a:spAutoFit/>
          </a:bodyPr>
          <a:lstStyle/>
          <a:p>
            <a:r>
              <a:rPr lang="en-US" sz="6000" dirty="0"/>
              <a:t>THANK YOU !!</a:t>
            </a:r>
          </a:p>
        </p:txBody>
      </p:sp>
      <p:sp>
        <p:nvSpPr>
          <p:cNvPr id="6" name="TextBox 5">
            <a:extLst>
              <a:ext uri="{FF2B5EF4-FFF2-40B4-BE49-F238E27FC236}">
                <a16:creationId xmlns:a16="http://schemas.microsoft.com/office/drawing/2014/main" id="{558C8EF8-232C-46B8-9235-D3D7D71DD12A}"/>
              </a:ext>
            </a:extLst>
          </p:cNvPr>
          <p:cNvSpPr txBox="1"/>
          <p:nvPr/>
        </p:nvSpPr>
        <p:spPr>
          <a:xfrm>
            <a:off x="6934200" y="5321670"/>
            <a:ext cx="5153025" cy="584775"/>
          </a:xfrm>
          <a:prstGeom prst="rect">
            <a:avLst/>
          </a:prstGeom>
          <a:noFill/>
        </p:spPr>
        <p:txBody>
          <a:bodyPr wrap="square" rtlCol="0">
            <a:spAutoFit/>
          </a:bodyPr>
          <a:lstStyle/>
          <a:p>
            <a:r>
              <a:rPr lang="en-US" sz="3200" dirty="0">
                <a:solidFill>
                  <a:schemeClr val="bg2"/>
                </a:solidFill>
              </a:rPr>
              <a:t>- Naga Sri Vaishnavi Dhulipalla</a:t>
            </a:r>
          </a:p>
        </p:txBody>
      </p:sp>
    </p:spTree>
    <p:extLst>
      <p:ext uri="{BB962C8B-B14F-4D97-AF65-F5344CB8AC3E}">
        <p14:creationId xmlns:p14="http://schemas.microsoft.com/office/powerpoint/2010/main" val="1129413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0" name="Group 9"/>
          <p:cNvGrpSpPr/>
          <p:nvPr/>
        </p:nvGrpSpPr>
        <p:grpSpPr>
          <a:xfrm>
            <a:off x="-86678" y="2380992"/>
            <a:ext cx="10058400" cy="2309703"/>
            <a:chOff x="914400" y="2079625"/>
            <a:chExt cx="10636250" cy="2609850"/>
          </a:xfrm>
        </p:grpSpPr>
        <p:sp>
          <p:nvSpPr>
            <p:cNvPr id="3" name="Arrow: Chevron 2"/>
            <p:cNvSpPr/>
            <p:nvPr/>
          </p:nvSpPr>
          <p:spPr>
            <a:xfrm>
              <a:off x="914400" y="2079625"/>
              <a:ext cx="3009645" cy="2609850"/>
            </a:xfrm>
            <a:prstGeom prst="chevron">
              <a:avLst>
                <a:gd name="adj" fmla="val 2639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282F39"/>
                </a:solidFill>
                <a:latin typeface="HelveticaNeueLT CYR 55 Roman" panose="020B0604020202020204" pitchFamily="34" charset="0"/>
              </a:endParaRPr>
            </a:p>
          </p:txBody>
        </p:sp>
        <p:sp>
          <p:nvSpPr>
            <p:cNvPr id="6" name="Arrow: Chevron 5"/>
            <p:cNvSpPr/>
            <p:nvPr/>
          </p:nvSpPr>
          <p:spPr>
            <a:xfrm>
              <a:off x="3459315" y="2079625"/>
              <a:ext cx="3009645" cy="2609850"/>
            </a:xfrm>
            <a:prstGeom prst="chevron">
              <a:avLst>
                <a:gd name="adj" fmla="val 2639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srgbClr val="282F39"/>
                </a:solidFill>
                <a:latin typeface="HelveticaNeueLT CYR 55 Roman" panose="020B0604020202020204" pitchFamily="34" charset="0"/>
              </a:endParaRPr>
            </a:p>
          </p:txBody>
        </p:sp>
        <p:sp>
          <p:nvSpPr>
            <p:cNvPr id="7" name="Arrow: Chevron 6"/>
            <p:cNvSpPr/>
            <p:nvPr/>
          </p:nvSpPr>
          <p:spPr>
            <a:xfrm>
              <a:off x="6002244" y="2079625"/>
              <a:ext cx="3009645" cy="2609850"/>
            </a:xfrm>
            <a:prstGeom prst="chevron">
              <a:avLst>
                <a:gd name="adj" fmla="val 26399"/>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srgbClr val="282F39"/>
                </a:solidFill>
                <a:latin typeface="HelveticaNeueLT CYR 55 Roman" panose="020B0604020202020204" pitchFamily="34" charset="0"/>
              </a:endParaRPr>
            </a:p>
          </p:txBody>
        </p:sp>
        <p:sp>
          <p:nvSpPr>
            <p:cNvPr id="8" name="Arrow: Chevron 7"/>
            <p:cNvSpPr/>
            <p:nvPr/>
          </p:nvSpPr>
          <p:spPr>
            <a:xfrm>
              <a:off x="8541005" y="2079625"/>
              <a:ext cx="3009645" cy="2609850"/>
            </a:xfrm>
            <a:prstGeom prst="chevron">
              <a:avLst>
                <a:gd name="adj" fmla="val 26399"/>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srgbClr val="282F39"/>
                </a:solidFill>
                <a:latin typeface="HelveticaNeueLT CYR 55 Roman" panose="020B0604020202020204" pitchFamily="34" charset="0"/>
              </a:endParaRPr>
            </a:p>
          </p:txBody>
        </p:sp>
      </p:grpSp>
      <p:sp>
        <p:nvSpPr>
          <p:cNvPr id="11" name="TextBox 10"/>
          <p:cNvSpPr txBox="1"/>
          <p:nvPr/>
        </p:nvSpPr>
        <p:spPr>
          <a:xfrm>
            <a:off x="471805" y="387350"/>
            <a:ext cx="8941435" cy="922020"/>
          </a:xfrm>
          <a:prstGeom prst="rect">
            <a:avLst/>
          </a:prstGeom>
          <a:noFill/>
        </p:spPr>
        <p:txBody>
          <a:bodyPr wrap="square" rtlCol="0">
            <a:spAutoFit/>
          </a:bodyPr>
          <a:lstStyle/>
          <a:p>
            <a:pPr algn="l">
              <a:defRPr/>
            </a:pPr>
            <a:r>
              <a:rPr lang="en-GB" sz="5400" dirty="0">
                <a:solidFill>
                  <a:srgbClr val="0A66C2"/>
                </a:solidFill>
                <a:latin typeface="HelveticaNeueLT CYR 55 Roman" panose="020B0604020202020204" pitchFamily="34" charset="0"/>
                <a:ea typeface="Noto Sans" panose="020B0502040504020204" pitchFamily="34"/>
                <a:cs typeface="Noto Sans" panose="020B0502040504020204" pitchFamily="34"/>
              </a:rPr>
              <a:t> Approach </a:t>
            </a:r>
          </a:p>
        </p:txBody>
      </p:sp>
      <p:sp>
        <p:nvSpPr>
          <p:cNvPr id="12" name="TextBox 11"/>
          <p:cNvSpPr txBox="1"/>
          <p:nvPr/>
        </p:nvSpPr>
        <p:spPr>
          <a:xfrm>
            <a:off x="777081" y="2458181"/>
            <a:ext cx="1192094" cy="1015663"/>
          </a:xfrm>
          <a:prstGeom prst="rect">
            <a:avLst/>
          </a:prstGeom>
          <a:noFill/>
        </p:spPr>
        <p:txBody>
          <a:bodyPr wrap="square" rtlCol="0">
            <a:spAutoFit/>
          </a:bodyPr>
          <a:lstStyle/>
          <a:p>
            <a:pPr algn="ctr">
              <a:defRPr/>
            </a:pPr>
            <a:r>
              <a:rPr lang="en-US" sz="6000" b="1" dirty="0">
                <a:solidFill>
                  <a:srgbClr val="FFFFFF"/>
                </a:solidFill>
                <a:latin typeface="HelveticaNeueLT CYR 55 Roman" panose="020B0604020202020204" pitchFamily="34" charset="0"/>
              </a:rPr>
              <a:t>01</a:t>
            </a:r>
            <a:endParaRPr lang="en-GB" sz="6000" b="1" dirty="0">
              <a:solidFill>
                <a:srgbClr val="FFFFFF"/>
              </a:solidFill>
              <a:latin typeface="HelveticaNeueLT CYR 55 Roman" panose="020B0604020202020204" pitchFamily="34" charset="0"/>
              <a:ea typeface="Noto Sans" panose="020B0502040504020204" pitchFamily="34"/>
              <a:cs typeface="Noto Sans" panose="020B0502040504020204" pitchFamily="34"/>
            </a:endParaRPr>
          </a:p>
        </p:txBody>
      </p:sp>
      <p:sp>
        <p:nvSpPr>
          <p:cNvPr id="13" name="TextBox 12"/>
          <p:cNvSpPr txBox="1"/>
          <p:nvPr/>
        </p:nvSpPr>
        <p:spPr>
          <a:xfrm>
            <a:off x="201583" y="3645627"/>
            <a:ext cx="2199696" cy="830997"/>
          </a:xfrm>
          <a:prstGeom prst="rect">
            <a:avLst/>
          </a:prstGeom>
          <a:noFill/>
        </p:spPr>
        <p:txBody>
          <a:bodyPr wrap="square" rtlCol="0">
            <a:spAutoFit/>
          </a:bodyPr>
          <a:lstStyle/>
          <a:p>
            <a:pPr algn="ctr">
              <a:defRPr/>
            </a:pPr>
            <a:r>
              <a:rPr lang="en-US" sz="2400" b="1" dirty="0">
                <a:solidFill>
                  <a:srgbClr val="FFFFFF"/>
                </a:solidFill>
                <a:latin typeface="HelveticaNeueLT CYR 55 Roman" panose="020B0604020202020204" pitchFamily="34" charset="0"/>
                <a:ea typeface="Noto Sans" panose="020B0502040504020204" pitchFamily="34"/>
                <a:cs typeface="Noto Sans" panose="020B0502040504020204" pitchFamily="34"/>
              </a:rPr>
              <a:t>Data Processing</a:t>
            </a:r>
            <a:endParaRPr lang="en-GB" sz="2400" b="1" dirty="0">
              <a:solidFill>
                <a:srgbClr val="FFFFFF"/>
              </a:solidFill>
              <a:latin typeface="HelveticaNeueLT CYR 55 Roman" panose="020B0604020202020204" pitchFamily="34" charset="0"/>
              <a:ea typeface="Noto Sans" panose="020B0502040504020204" pitchFamily="34"/>
              <a:cs typeface="Noto Sans" panose="020B0502040504020204" pitchFamily="34"/>
            </a:endParaRPr>
          </a:p>
        </p:txBody>
      </p:sp>
      <p:sp>
        <p:nvSpPr>
          <p:cNvPr id="16" name="TextBox 15"/>
          <p:cNvSpPr txBox="1"/>
          <p:nvPr/>
        </p:nvSpPr>
        <p:spPr>
          <a:xfrm>
            <a:off x="3159831" y="2371050"/>
            <a:ext cx="1192094" cy="1015663"/>
          </a:xfrm>
          <a:prstGeom prst="rect">
            <a:avLst/>
          </a:prstGeom>
          <a:noFill/>
        </p:spPr>
        <p:txBody>
          <a:bodyPr wrap="square" rtlCol="0">
            <a:spAutoFit/>
          </a:bodyPr>
          <a:lstStyle/>
          <a:p>
            <a:pPr algn="ctr">
              <a:defRPr/>
            </a:pPr>
            <a:r>
              <a:rPr lang="en-US" sz="6000" b="1" dirty="0">
                <a:solidFill>
                  <a:srgbClr val="FFFFFF"/>
                </a:solidFill>
                <a:latin typeface="HelveticaNeueLT CYR 55 Roman" panose="020B0604020202020204" pitchFamily="34" charset="0"/>
              </a:rPr>
              <a:t>02</a:t>
            </a:r>
            <a:endParaRPr lang="en-GB" sz="6000" b="1" dirty="0">
              <a:solidFill>
                <a:srgbClr val="FFFFFF"/>
              </a:solidFill>
              <a:latin typeface="HelveticaNeueLT CYR 55 Roman" panose="020B0604020202020204" pitchFamily="34" charset="0"/>
              <a:ea typeface="Noto Sans" panose="020B0502040504020204" pitchFamily="34"/>
              <a:cs typeface="Noto Sans" panose="020B0502040504020204" pitchFamily="34"/>
            </a:endParaRPr>
          </a:p>
        </p:txBody>
      </p:sp>
      <p:sp>
        <p:nvSpPr>
          <p:cNvPr id="17" name="TextBox 16"/>
          <p:cNvSpPr txBox="1"/>
          <p:nvPr/>
        </p:nvSpPr>
        <p:spPr>
          <a:xfrm>
            <a:off x="2501636" y="3665493"/>
            <a:ext cx="2398434" cy="830997"/>
          </a:xfrm>
          <a:prstGeom prst="rect">
            <a:avLst/>
          </a:prstGeom>
          <a:noFill/>
        </p:spPr>
        <p:txBody>
          <a:bodyPr wrap="square" rtlCol="0">
            <a:spAutoFit/>
          </a:bodyPr>
          <a:lstStyle/>
          <a:p>
            <a:pPr algn="ctr">
              <a:defRPr/>
            </a:pPr>
            <a:r>
              <a:rPr lang="en-US" sz="2400" b="1" dirty="0">
                <a:solidFill>
                  <a:srgbClr val="FFFFFF"/>
                </a:solidFill>
                <a:latin typeface="HelveticaNeueLT CYR 55 Roman" panose="020B0604020202020204" pitchFamily="34" charset="0"/>
                <a:ea typeface="Noto Sans" panose="020B0502040504020204" pitchFamily="34"/>
                <a:cs typeface="Noto Sans" panose="020B0502040504020204" pitchFamily="34"/>
              </a:rPr>
              <a:t>Exploratory Data Analysis</a:t>
            </a:r>
            <a:endParaRPr lang="en-GB" sz="2400" b="1" dirty="0">
              <a:solidFill>
                <a:srgbClr val="FFFFFF"/>
              </a:solidFill>
              <a:latin typeface="HelveticaNeueLT CYR 55 Roman" panose="020B0604020202020204" pitchFamily="34" charset="0"/>
              <a:ea typeface="Noto Sans" panose="020B0502040504020204" pitchFamily="34"/>
              <a:cs typeface="Noto Sans" panose="020B0502040504020204" pitchFamily="34"/>
            </a:endParaRPr>
          </a:p>
        </p:txBody>
      </p:sp>
      <p:sp>
        <p:nvSpPr>
          <p:cNvPr id="18" name="TextBox 17"/>
          <p:cNvSpPr txBox="1"/>
          <p:nvPr/>
        </p:nvSpPr>
        <p:spPr>
          <a:xfrm>
            <a:off x="5605110" y="2386097"/>
            <a:ext cx="1192094" cy="1015663"/>
          </a:xfrm>
          <a:prstGeom prst="rect">
            <a:avLst/>
          </a:prstGeom>
          <a:noFill/>
        </p:spPr>
        <p:txBody>
          <a:bodyPr wrap="square" rtlCol="0">
            <a:spAutoFit/>
          </a:bodyPr>
          <a:lstStyle/>
          <a:p>
            <a:pPr algn="ctr">
              <a:defRPr/>
            </a:pPr>
            <a:r>
              <a:rPr lang="en-US" sz="6000" b="1" dirty="0">
                <a:solidFill>
                  <a:srgbClr val="FFFFFF"/>
                </a:solidFill>
                <a:latin typeface="HelveticaNeueLT CYR 55 Roman" panose="020B0604020202020204" pitchFamily="34" charset="0"/>
              </a:rPr>
              <a:t>03</a:t>
            </a:r>
            <a:endParaRPr lang="en-GB" sz="6000" b="1" dirty="0">
              <a:solidFill>
                <a:srgbClr val="FFFFFF"/>
              </a:solidFill>
              <a:latin typeface="HelveticaNeueLT CYR 55 Roman" panose="020B0604020202020204" pitchFamily="34" charset="0"/>
              <a:ea typeface="Noto Sans" panose="020B0502040504020204" pitchFamily="34"/>
              <a:cs typeface="Noto Sans" panose="020B0502040504020204" pitchFamily="34"/>
            </a:endParaRPr>
          </a:p>
        </p:txBody>
      </p:sp>
      <p:sp>
        <p:nvSpPr>
          <p:cNvPr id="19" name="TextBox 18"/>
          <p:cNvSpPr txBox="1"/>
          <p:nvPr/>
        </p:nvSpPr>
        <p:spPr>
          <a:xfrm>
            <a:off x="4736770" y="3664159"/>
            <a:ext cx="2668067" cy="830997"/>
          </a:xfrm>
          <a:prstGeom prst="rect">
            <a:avLst/>
          </a:prstGeom>
          <a:noFill/>
        </p:spPr>
        <p:txBody>
          <a:bodyPr wrap="square" rtlCol="0">
            <a:spAutoFit/>
          </a:bodyPr>
          <a:lstStyle/>
          <a:p>
            <a:pPr algn="ctr">
              <a:defRPr/>
            </a:pPr>
            <a:r>
              <a:rPr lang="en-US" sz="2400" b="1" dirty="0">
                <a:solidFill>
                  <a:srgbClr val="FFFFFF"/>
                </a:solidFill>
                <a:latin typeface="HelveticaNeueLT CYR 55 Roman" panose="020B0604020202020204" pitchFamily="34" charset="0"/>
                <a:ea typeface="Noto Sans" panose="020B0502040504020204" pitchFamily="34"/>
                <a:cs typeface="Noto Sans" panose="020B0502040504020204" pitchFamily="34"/>
              </a:rPr>
              <a:t>Feature Engineering</a:t>
            </a:r>
            <a:endParaRPr lang="en-GB" sz="2400" b="1" dirty="0">
              <a:solidFill>
                <a:srgbClr val="FFFFFF"/>
              </a:solidFill>
              <a:latin typeface="HelveticaNeueLT CYR 55 Roman" panose="020B0604020202020204" pitchFamily="34" charset="0"/>
              <a:ea typeface="Noto Sans" panose="020B0502040504020204" pitchFamily="34"/>
              <a:cs typeface="Noto Sans" panose="020B0502040504020204" pitchFamily="34"/>
            </a:endParaRPr>
          </a:p>
        </p:txBody>
      </p:sp>
      <p:sp>
        <p:nvSpPr>
          <p:cNvPr id="20" name="TextBox 19"/>
          <p:cNvSpPr txBox="1"/>
          <p:nvPr/>
        </p:nvSpPr>
        <p:spPr>
          <a:xfrm>
            <a:off x="8018106" y="2389858"/>
            <a:ext cx="1192094" cy="1015663"/>
          </a:xfrm>
          <a:prstGeom prst="rect">
            <a:avLst/>
          </a:prstGeom>
          <a:noFill/>
        </p:spPr>
        <p:txBody>
          <a:bodyPr wrap="square" rtlCol="0">
            <a:spAutoFit/>
          </a:bodyPr>
          <a:lstStyle/>
          <a:p>
            <a:pPr algn="ctr">
              <a:defRPr/>
            </a:pPr>
            <a:r>
              <a:rPr lang="en-US" sz="6000" b="1" dirty="0">
                <a:solidFill>
                  <a:srgbClr val="FFFFFF"/>
                </a:solidFill>
                <a:latin typeface="HelveticaNeueLT CYR 55 Roman" panose="020B0604020202020204" pitchFamily="34" charset="0"/>
              </a:rPr>
              <a:t>04</a:t>
            </a:r>
            <a:endParaRPr lang="en-GB" sz="6000" b="1" dirty="0">
              <a:solidFill>
                <a:srgbClr val="FFFFFF"/>
              </a:solidFill>
              <a:latin typeface="HelveticaNeueLT CYR 55 Roman" panose="020B0604020202020204" pitchFamily="34" charset="0"/>
              <a:ea typeface="Noto Sans" panose="020B0502040504020204" pitchFamily="34"/>
              <a:cs typeface="Noto Sans" panose="020B0502040504020204" pitchFamily="34"/>
            </a:endParaRPr>
          </a:p>
        </p:txBody>
      </p:sp>
      <p:sp>
        <p:nvSpPr>
          <p:cNvPr id="21" name="TextBox 20"/>
          <p:cNvSpPr txBox="1"/>
          <p:nvPr/>
        </p:nvSpPr>
        <p:spPr>
          <a:xfrm>
            <a:off x="7528290" y="3664159"/>
            <a:ext cx="1973372" cy="830997"/>
          </a:xfrm>
          <a:prstGeom prst="rect">
            <a:avLst/>
          </a:prstGeom>
          <a:noFill/>
        </p:spPr>
        <p:txBody>
          <a:bodyPr wrap="square" rtlCol="0">
            <a:spAutoFit/>
          </a:bodyPr>
          <a:lstStyle/>
          <a:p>
            <a:pPr algn="ctr">
              <a:defRPr/>
            </a:pPr>
            <a:r>
              <a:rPr lang="en-US" sz="2400" b="1" dirty="0">
                <a:solidFill>
                  <a:srgbClr val="FFFFFF"/>
                </a:solidFill>
                <a:latin typeface="HelveticaNeueLT CYR 55 Roman" panose="020B0604020202020204" pitchFamily="34" charset="0"/>
                <a:ea typeface="Noto Sans" panose="020B0502040504020204" pitchFamily="34"/>
                <a:cs typeface="Noto Sans" panose="020B0502040504020204" pitchFamily="34"/>
              </a:rPr>
              <a:t>Data Sampling</a:t>
            </a:r>
            <a:endParaRPr lang="en-GB" sz="2400" b="1" dirty="0">
              <a:solidFill>
                <a:srgbClr val="FFFFFF"/>
              </a:solidFill>
              <a:latin typeface="HelveticaNeueLT CYR 55 Roman" panose="020B0604020202020204" pitchFamily="34" charset="0"/>
              <a:ea typeface="Noto Sans" panose="020B0502040504020204" pitchFamily="34"/>
              <a:cs typeface="Noto Sans" panose="020B0502040504020204" pitchFamily="34"/>
            </a:endParaRPr>
          </a:p>
        </p:txBody>
      </p:sp>
      <p:sp>
        <p:nvSpPr>
          <p:cNvPr id="51" name="Oval 50"/>
          <p:cNvSpPr/>
          <p:nvPr/>
        </p:nvSpPr>
        <p:spPr>
          <a:xfrm>
            <a:off x="807915" y="5540688"/>
            <a:ext cx="10403009" cy="292404"/>
          </a:xfrm>
          <a:prstGeom prst="ellipse">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latin typeface="HelveticaNeueLT CYR 55 Roman"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8388" y="387343"/>
            <a:ext cx="3219766" cy="995310"/>
          </a:xfrm>
          <a:prstGeom prst="rect">
            <a:avLst/>
          </a:prstGeom>
        </p:spPr>
      </p:pic>
      <p:sp>
        <p:nvSpPr>
          <p:cNvPr id="4" name="Arrow: Chevron 3">
            <a:extLst>
              <a:ext uri="{FF2B5EF4-FFF2-40B4-BE49-F238E27FC236}">
                <a16:creationId xmlns:a16="http://schemas.microsoft.com/office/drawing/2014/main" id="{27CDB322-228D-4590-884E-69336FF52359}"/>
              </a:ext>
            </a:extLst>
          </p:cNvPr>
          <p:cNvSpPr/>
          <p:nvPr/>
        </p:nvSpPr>
        <p:spPr>
          <a:xfrm>
            <a:off x="9581211" y="2380992"/>
            <a:ext cx="2610789" cy="2309703"/>
          </a:xfrm>
          <a:prstGeom prst="chevron">
            <a:avLst>
              <a:gd name="adj" fmla="val 26516"/>
            </a:avLst>
          </a:prstGeom>
          <a:solidFill>
            <a:srgbClr val="FCB4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TextBox 51">
            <a:extLst>
              <a:ext uri="{FF2B5EF4-FFF2-40B4-BE49-F238E27FC236}">
                <a16:creationId xmlns:a16="http://schemas.microsoft.com/office/drawing/2014/main" id="{AD0B2270-B4C7-46FE-AF55-747361265C76}"/>
              </a:ext>
            </a:extLst>
          </p:cNvPr>
          <p:cNvSpPr txBox="1"/>
          <p:nvPr/>
        </p:nvSpPr>
        <p:spPr>
          <a:xfrm>
            <a:off x="10274333" y="2405651"/>
            <a:ext cx="1192094" cy="1015663"/>
          </a:xfrm>
          <a:prstGeom prst="rect">
            <a:avLst/>
          </a:prstGeom>
          <a:noFill/>
        </p:spPr>
        <p:txBody>
          <a:bodyPr wrap="square" rtlCol="0">
            <a:spAutoFit/>
          </a:bodyPr>
          <a:lstStyle/>
          <a:p>
            <a:pPr algn="ctr">
              <a:defRPr/>
            </a:pPr>
            <a:r>
              <a:rPr lang="en-US" sz="6000" b="1" dirty="0">
                <a:solidFill>
                  <a:srgbClr val="FFFFFF"/>
                </a:solidFill>
                <a:latin typeface="HelveticaNeueLT CYR 55 Roman" panose="020B0604020202020204" pitchFamily="34" charset="0"/>
              </a:rPr>
              <a:t>05</a:t>
            </a:r>
            <a:endParaRPr lang="en-GB" sz="6000" b="1" dirty="0">
              <a:solidFill>
                <a:srgbClr val="FFFFFF"/>
              </a:solidFill>
              <a:latin typeface="HelveticaNeueLT CYR 55 Roman" panose="020B0604020202020204" pitchFamily="34" charset="0"/>
              <a:ea typeface="Noto Sans" panose="020B0502040504020204" pitchFamily="34"/>
              <a:cs typeface="Noto Sans" panose="020B0502040504020204" pitchFamily="34"/>
            </a:endParaRPr>
          </a:p>
        </p:txBody>
      </p:sp>
      <p:sp>
        <p:nvSpPr>
          <p:cNvPr id="53" name="TextBox 52">
            <a:extLst>
              <a:ext uri="{FF2B5EF4-FFF2-40B4-BE49-F238E27FC236}">
                <a16:creationId xmlns:a16="http://schemas.microsoft.com/office/drawing/2014/main" id="{4F999307-9F4F-46E0-BE61-CFDCC9D9F908}"/>
              </a:ext>
            </a:extLst>
          </p:cNvPr>
          <p:cNvSpPr txBox="1"/>
          <p:nvPr/>
        </p:nvSpPr>
        <p:spPr>
          <a:xfrm>
            <a:off x="9957824" y="3490366"/>
            <a:ext cx="1973372" cy="1200329"/>
          </a:xfrm>
          <a:prstGeom prst="rect">
            <a:avLst/>
          </a:prstGeom>
          <a:noFill/>
        </p:spPr>
        <p:txBody>
          <a:bodyPr wrap="square" rtlCol="0">
            <a:spAutoFit/>
          </a:bodyPr>
          <a:lstStyle/>
          <a:p>
            <a:pPr algn="ctr">
              <a:defRPr/>
            </a:pPr>
            <a:r>
              <a:rPr lang="en-US" sz="2400" b="1" dirty="0">
                <a:solidFill>
                  <a:srgbClr val="FFFFFF"/>
                </a:solidFill>
                <a:latin typeface="HelveticaNeueLT CYR 55 Roman" panose="020B0604020202020204" pitchFamily="34" charset="0"/>
                <a:ea typeface="Noto Sans" panose="020B0502040504020204" pitchFamily="34"/>
                <a:cs typeface="Noto Sans" panose="020B0502040504020204" pitchFamily="34"/>
              </a:rPr>
              <a:t>Model Build &amp; Evaluation</a:t>
            </a:r>
            <a:endParaRPr lang="en-GB" sz="2400" b="1" dirty="0">
              <a:solidFill>
                <a:srgbClr val="FFFFFF"/>
              </a:solidFill>
              <a:latin typeface="HelveticaNeueLT CYR 55 Roman" panose="020B0604020202020204" pitchFamily="34" charset="0"/>
              <a:ea typeface="Noto Sans" panose="020B0502040504020204" pitchFamily="34"/>
              <a:cs typeface="Noto Sans" panose="020B0502040504020204" pitchFamily="3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TextBox 8"/>
          <p:cNvSpPr txBox="1"/>
          <p:nvPr/>
        </p:nvSpPr>
        <p:spPr>
          <a:xfrm>
            <a:off x="544291" y="267445"/>
            <a:ext cx="7085233" cy="1015663"/>
          </a:xfrm>
          <a:prstGeom prst="rect">
            <a:avLst/>
          </a:prstGeom>
          <a:noFill/>
        </p:spPr>
        <p:txBody>
          <a:bodyPr wrap="square" rtlCol="0">
            <a:spAutoFit/>
          </a:bodyPr>
          <a:lstStyle/>
          <a:p>
            <a:pPr>
              <a:defRPr/>
            </a:pPr>
            <a:r>
              <a:rPr lang="en-US" sz="6000" dirty="0">
                <a:solidFill>
                  <a:srgbClr val="0A66C2"/>
                </a:solidFill>
                <a:latin typeface="HelveticaNeueLT CYR 55 Roman" panose="020B0604020202020204" pitchFamily="34" charset="0"/>
                <a:ea typeface="Noto Sans" panose="020B0502040504020204" pitchFamily="34"/>
                <a:cs typeface="Noto Sans" panose="020B0502040504020204" pitchFamily="34"/>
              </a:rPr>
              <a:t>Data Processing</a:t>
            </a:r>
            <a:endParaRPr lang="en-GB" sz="6000" dirty="0">
              <a:solidFill>
                <a:srgbClr val="0A66C2"/>
              </a:solidFill>
              <a:latin typeface="HelveticaNeueLT CYR 55 Roman" panose="020B0604020202020204" pitchFamily="34" charset="0"/>
              <a:ea typeface="Noto Sans" panose="020B0502040504020204" pitchFamily="34"/>
              <a:cs typeface="Noto Sans" panose="020B0502040504020204" pitchFamily="34"/>
            </a:endParaRPr>
          </a:p>
        </p:txBody>
      </p:sp>
      <p:pic>
        <p:nvPicPr>
          <p:cNvPr id="91" name="Picture 9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8388" y="387343"/>
            <a:ext cx="3219766" cy="995310"/>
          </a:xfrm>
          <a:prstGeom prst="rect">
            <a:avLst/>
          </a:prstGeom>
        </p:spPr>
      </p:pic>
      <p:pic>
        <p:nvPicPr>
          <p:cNvPr id="14" name="Picture 13">
            <a:extLst>
              <a:ext uri="{FF2B5EF4-FFF2-40B4-BE49-F238E27FC236}">
                <a16:creationId xmlns:a16="http://schemas.microsoft.com/office/drawing/2014/main" id="{25D04879-61E3-493A-86AC-5F8A7CCC69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281" y="3130435"/>
            <a:ext cx="8401482" cy="2368672"/>
          </a:xfrm>
          <a:prstGeom prst="rect">
            <a:avLst/>
          </a:prstGeom>
        </p:spPr>
      </p:pic>
      <p:sp>
        <p:nvSpPr>
          <p:cNvPr id="17" name="TextBox 16">
            <a:extLst>
              <a:ext uri="{FF2B5EF4-FFF2-40B4-BE49-F238E27FC236}">
                <a16:creationId xmlns:a16="http://schemas.microsoft.com/office/drawing/2014/main" id="{C3F36601-1EDA-4F9B-AA47-9398F0056B87}"/>
              </a:ext>
            </a:extLst>
          </p:cNvPr>
          <p:cNvSpPr txBox="1"/>
          <p:nvPr/>
        </p:nvSpPr>
        <p:spPr>
          <a:xfrm>
            <a:off x="740281" y="1964156"/>
            <a:ext cx="8137019" cy="584775"/>
          </a:xfrm>
          <a:prstGeom prst="rect">
            <a:avLst/>
          </a:prstGeom>
          <a:noFill/>
        </p:spPr>
        <p:txBody>
          <a:bodyPr wrap="square" rtlCol="0">
            <a:spAutoFit/>
          </a:bodyPr>
          <a:lstStyle/>
          <a:p>
            <a:pPr marL="457200" indent="-457200">
              <a:buFont typeface="Arial" panose="020B0604020202020204" pitchFamily="34" charset="0"/>
              <a:buChar char="•"/>
            </a:pPr>
            <a:r>
              <a:rPr lang="en-US" sz="3200" dirty="0">
                <a:solidFill>
                  <a:schemeClr val="tx1">
                    <a:lumMod val="10000"/>
                  </a:schemeClr>
                </a:solidFill>
              </a:rPr>
              <a:t>Data frame of the given data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TextBox 8"/>
          <p:cNvSpPr txBox="1"/>
          <p:nvPr/>
        </p:nvSpPr>
        <p:spPr>
          <a:xfrm>
            <a:off x="544291" y="267445"/>
            <a:ext cx="7085233" cy="1015663"/>
          </a:xfrm>
          <a:prstGeom prst="rect">
            <a:avLst/>
          </a:prstGeom>
          <a:noFill/>
        </p:spPr>
        <p:txBody>
          <a:bodyPr wrap="square" rtlCol="0">
            <a:spAutoFit/>
          </a:bodyPr>
          <a:lstStyle/>
          <a:p>
            <a:pPr>
              <a:defRPr/>
            </a:pPr>
            <a:r>
              <a:rPr lang="en-US" sz="6000" dirty="0">
                <a:solidFill>
                  <a:srgbClr val="0A66C2"/>
                </a:solidFill>
                <a:latin typeface="HelveticaNeueLT CYR 55 Roman" panose="020B0604020202020204" pitchFamily="34" charset="0"/>
                <a:ea typeface="Noto Sans" panose="020B0502040504020204" pitchFamily="34"/>
                <a:cs typeface="Noto Sans" panose="020B0502040504020204" pitchFamily="34"/>
              </a:rPr>
              <a:t>Data Processing</a:t>
            </a:r>
            <a:endParaRPr lang="en-GB" sz="6000" dirty="0">
              <a:solidFill>
                <a:srgbClr val="0A66C2"/>
              </a:solidFill>
              <a:latin typeface="HelveticaNeueLT CYR 55 Roman" panose="020B0604020202020204" pitchFamily="34" charset="0"/>
              <a:ea typeface="Noto Sans" panose="020B0502040504020204" pitchFamily="34"/>
              <a:cs typeface="Noto Sans" panose="020B0502040504020204" pitchFamily="34"/>
            </a:endParaRPr>
          </a:p>
        </p:txBody>
      </p:sp>
      <p:pic>
        <p:nvPicPr>
          <p:cNvPr id="91" name="Picture 9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8388" y="387343"/>
            <a:ext cx="3219766" cy="995310"/>
          </a:xfrm>
          <a:prstGeom prst="rect">
            <a:avLst/>
          </a:prstGeom>
        </p:spPr>
      </p:pic>
      <p:pic>
        <p:nvPicPr>
          <p:cNvPr id="3" name="Picture 2">
            <a:extLst>
              <a:ext uri="{FF2B5EF4-FFF2-40B4-BE49-F238E27FC236}">
                <a16:creationId xmlns:a16="http://schemas.microsoft.com/office/drawing/2014/main" id="{99D71473-711D-4C47-8A36-5D6BAB07A7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816" y="4056775"/>
            <a:ext cx="8141118" cy="2533780"/>
          </a:xfrm>
          <a:prstGeom prst="rect">
            <a:avLst/>
          </a:prstGeom>
        </p:spPr>
      </p:pic>
      <p:pic>
        <p:nvPicPr>
          <p:cNvPr id="8" name="Picture 7">
            <a:extLst>
              <a:ext uri="{FF2B5EF4-FFF2-40B4-BE49-F238E27FC236}">
                <a16:creationId xmlns:a16="http://schemas.microsoft.com/office/drawing/2014/main" id="{BD79EC5A-30B1-42BB-A1F6-6FABAF440A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816" y="1460204"/>
            <a:ext cx="10090669" cy="2419474"/>
          </a:xfrm>
          <a:prstGeom prst="rect">
            <a:avLst/>
          </a:prstGeom>
        </p:spPr>
      </p:pic>
    </p:spTree>
    <p:extLst>
      <p:ext uri="{BB962C8B-B14F-4D97-AF65-F5344CB8AC3E}">
        <p14:creationId xmlns:p14="http://schemas.microsoft.com/office/powerpoint/2010/main" val="1263377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TextBox 8"/>
          <p:cNvSpPr txBox="1"/>
          <p:nvPr/>
        </p:nvSpPr>
        <p:spPr>
          <a:xfrm>
            <a:off x="544291" y="267445"/>
            <a:ext cx="7085233" cy="1015663"/>
          </a:xfrm>
          <a:prstGeom prst="rect">
            <a:avLst/>
          </a:prstGeom>
          <a:noFill/>
        </p:spPr>
        <p:txBody>
          <a:bodyPr wrap="square" rtlCol="0">
            <a:spAutoFit/>
          </a:bodyPr>
          <a:lstStyle/>
          <a:p>
            <a:pPr>
              <a:defRPr/>
            </a:pPr>
            <a:r>
              <a:rPr lang="en-US" sz="6000" dirty="0">
                <a:solidFill>
                  <a:srgbClr val="0A66C2"/>
                </a:solidFill>
                <a:latin typeface="HelveticaNeueLT CYR 55 Roman" panose="020B0604020202020204" pitchFamily="34" charset="0"/>
                <a:ea typeface="Noto Sans" panose="020B0502040504020204" pitchFamily="34"/>
                <a:cs typeface="Noto Sans" panose="020B0502040504020204" pitchFamily="34"/>
              </a:rPr>
              <a:t>Data Processing</a:t>
            </a:r>
            <a:endParaRPr lang="en-GB" sz="6000" dirty="0">
              <a:solidFill>
                <a:srgbClr val="0A66C2"/>
              </a:solidFill>
              <a:latin typeface="HelveticaNeueLT CYR 55 Roman" panose="020B0604020202020204" pitchFamily="34" charset="0"/>
              <a:ea typeface="Noto Sans" panose="020B0502040504020204" pitchFamily="34"/>
              <a:cs typeface="Noto Sans" panose="020B0502040504020204" pitchFamily="34"/>
            </a:endParaRPr>
          </a:p>
        </p:txBody>
      </p:sp>
      <p:pic>
        <p:nvPicPr>
          <p:cNvPr id="91" name="Picture 9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8388" y="387343"/>
            <a:ext cx="3219766" cy="995310"/>
          </a:xfrm>
          <a:prstGeom prst="rect">
            <a:avLst/>
          </a:prstGeom>
        </p:spPr>
      </p:pic>
      <p:sp>
        <p:nvSpPr>
          <p:cNvPr id="2" name="TextBox 1">
            <a:extLst>
              <a:ext uri="{FF2B5EF4-FFF2-40B4-BE49-F238E27FC236}">
                <a16:creationId xmlns:a16="http://schemas.microsoft.com/office/drawing/2014/main" id="{56D32F6F-887D-40C3-A2BB-73A124A56004}"/>
              </a:ext>
            </a:extLst>
          </p:cNvPr>
          <p:cNvSpPr txBox="1"/>
          <p:nvPr/>
        </p:nvSpPr>
        <p:spPr>
          <a:xfrm>
            <a:off x="573548" y="1724025"/>
            <a:ext cx="9896475" cy="2554545"/>
          </a:xfrm>
          <a:prstGeom prst="rect">
            <a:avLst/>
          </a:prstGeom>
          <a:noFill/>
        </p:spPr>
        <p:txBody>
          <a:bodyPr wrap="square" rtlCol="0">
            <a:spAutoFit/>
          </a:bodyPr>
          <a:lstStyle/>
          <a:p>
            <a:pPr marL="457200" indent="-457200">
              <a:buFont typeface="Arial" panose="020B0604020202020204" pitchFamily="34" charset="0"/>
              <a:buChar char="•"/>
            </a:pPr>
            <a:r>
              <a:rPr lang="en-US" sz="3200" dirty="0">
                <a:solidFill>
                  <a:schemeClr val="bg2"/>
                </a:solidFill>
              </a:rPr>
              <a:t>Label Encoding :</a:t>
            </a:r>
          </a:p>
          <a:p>
            <a:r>
              <a:rPr lang="en-US" sz="3200" dirty="0">
                <a:solidFill>
                  <a:schemeClr val="bg2"/>
                </a:solidFill>
              </a:rPr>
              <a:t>	</a:t>
            </a:r>
            <a:r>
              <a:rPr lang="en-US" sz="2400" dirty="0">
                <a:solidFill>
                  <a:schemeClr val="bg2"/>
                </a:solidFill>
              </a:rPr>
              <a:t>Used labelEncoder class from sklearn.preprocessing package.</a:t>
            </a:r>
          </a:p>
          <a:p>
            <a:pPr marL="342900" indent="-342900">
              <a:buFont typeface="Arial" panose="020B0604020202020204" pitchFamily="34" charset="0"/>
              <a:buChar char="•"/>
            </a:pPr>
            <a:r>
              <a:rPr lang="en-US" sz="3200" dirty="0">
                <a:solidFill>
                  <a:schemeClr val="bg2"/>
                </a:solidFill>
              </a:rPr>
              <a:t> Normalize data  :</a:t>
            </a:r>
          </a:p>
          <a:p>
            <a:r>
              <a:rPr lang="en-US" sz="3200" dirty="0">
                <a:solidFill>
                  <a:schemeClr val="bg2"/>
                </a:solidFill>
              </a:rPr>
              <a:t>	</a:t>
            </a:r>
            <a:r>
              <a:rPr lang="en-US" sz="2400" dirty="0">
                <a:solidFill>
                  <a:schemeClr val="bg2"/>
                </a:solidFill>
              </a:rPr>
              <a:t>Used </a:t>
            </a:r>
            <a:r>
              <a:rPr lang="en-US" sz="2400" dirty="0" err="1">
                <a:solidFill>
                  <a:schemeClr val="bg2"/>
                </a:solidFill>
              </a:rPr>
              <a:t>MinMaxScaler</a:t>
            </a:r>
            <a:r>
              <a:rPr lang="en-US" sz="2400" dirty="0">
                <a:solidFill>
                  <a:schemeClr val="bg2"/>
                </a:solidFill>
              </a:rPr>
              <a:t> class from sklearn.preprocessing package.</a:t>
            </a:r>
            <a:endParaRPr lang="en-US" sz="3200" dirty="0">
              <a:solidFill>
                <a:schemeClr val="bg2"/>
              </a:solidFill>
            </a:endParaRPr>
          </a:p>
          <a:p>
            <a:pPr marL="457200" indent="-457200">
              <a:buFont typeface="Arial" panose="020B0604020202020204" pitchFamily="34" charset="0"/>
              <a:buChar char="•"/>
            </a:pPr>
            <a:r>
              <a:rPr lang="en-US" sz="3200" dirty="0">
                <a:solidFill>
                  <a:schemeClr val="bg2"/>
                </a:solidFill>
              </a:rPr>
              <a:t>Null Values :     </a:t>
            </a:r>
            <a:r>
              <a:rPr lang="en-US" sz="2400" dirty="0">
                <a:solidFill>
                  <a:schemeClr val="bg2"/>
                </a:solidFill>
              </a:rPr>
              <a:t>df.isnull( ).sum( )</a:t>
            </a:r>
          </a:p>
        </p:txBody>
      </p:sp>
      <p:graphicFrame>
        <p:nvGraphicFramePr>
          <p:cNvPr id="4" name="Table 4">
            <a:extLst>
              <a:ext uri="{FF2B5EF4-FFF2-40B4-BE49-F238E27FC236}">
                <a16:creationId xmlns:a16="http://schemas.microsoft.com/office/drawing/2014/main" id="{51A6496D-3BFC-49A8-AEC6-308F38815106}"/>
              </a:ext>
            </a:extLst>
          </p:cNvPr>
          <p:cNvGraphicFramePr>
            <a:graphicFrameLocks noGrp="1"/>
          </p:cNvGraphicFramePr>
          <p:nvPr>
            <p:extLst>
              <p:ext uri="{D42A27DB-BD31-4B8C-83A1-F6EECF244321}">
                <p14:modId xmlns:p14="http://schemas.microsoft.com/office/powerpoint/2010/main" val="2601682796"/>
              </p:ext>
            </p:extLst>
          </p:nvPr>
        </p:nvGraphicFramePr>
        <p:xfrm>
          <a:off x="6499225" y="3976377"/>
          <a:ext cx="4225925" cy="2494280"/>
        </p:xfrm>
        <a:graphic>
          <a:graphicData uri="http://schemas.openxmlformats.org/drawingml/2006/table">
            <a:tbl>
              <a:tblPr firstRow="1" bandRow="1">
                <a:tableStyleId>{5C22544A-7EE6-4342-B048-85BDC9FD1C3A}</a:tableStyleId>
              </a:tblPr>
              <a:tblGrid>
                <a:gridCol w="2558185">
                  <a:extLst>
                    <a:ext uri="{9D8B030D-6E8A-4147-A177-3AD203B41FA5}">
                      <a16:colId xmlns:a16="http://schemas.microsoft.com/office/drawing/2014/main" val="3848217758"/>
                    </a:ext>
                  </a:extLst>
                </a:gridCol>
                <a:gridCol w="1667740">
                  <a:extLst>
                    <a:ext uri="{9D8B030D-6E8A-4147-A177-3AD203B41FA5}">
                      <a16:colId xmlns:a16="http://schemas.microsoft.com/office/drawing/2014/main" val="1705061490"/>
                    </a:ext>
                  </a:extLst>
                </a:gridCol>
              </a:tblGrid>
              <a:tr h="370840">
                <a:tc>
                  <a:txBody>
                    <a:bodyPr/>
                    <a:lstStyle/>
                    <a:p>
                      <a:pPr algn="ctr"/>
                      <a:r>
                        <a:rPr lang="en-US" dirty="0">
                          <a:solidFill>
                            <a:schemeClr val="tx1"/>
                          </a:solidFill>
                        </a:rPr>
                        <a:t>Column Names</a:t>
                      </a:r>
                    </a:p>
                  </a:txBody>
                  <a:tcPr/>
                </a:tc>
                <a:tc>
                  <a:txBody>
                    <a:bodyPr/>
                    <a:lstStyle/>
                    <a:p>
                      <a:pPr algn="ctr"/>
                      <a:r>
                        <a:rPr lang="en-US" dirty="0">
                          <a:solidFill>
                            <a:schemeClr val="tx1"/>
                          </a:solidFill>
                        </a:rPr>
                        <a:t>Number of Null Values</a:t>
                      </a:r>
                    </a:p>
                  </a:txBody>
                  <a:tcPr/>
                </a:tc>
                <a:extLst>
                  <a:ext uri="{0D108BD9-81ED-4DB2-BD59-A6C34878D82A}">
                    <a16:rowId xmlns:a16="http://schemas.microsoft.com/office/drawing/2014/main" val="1437630658"/>
                  </a:ext>
                </a:extLst>
              </a:tr>
              <a:tr h="370840">
                <a:tc>
                  <a:txBody>
                    <a:bodyPr/>
                    <a:lstStyle/>
                    <a:p>
                      <a:pPr algn="ctr"/>
                      <a:r>
                        <a:rPr lang="en-US" dirty="0" err="1">
                          <a:solidFill>
                            <a:schemeClr val="tx1">
                              <a:lumMod val="10000"/>
                            </a:schemeClr>
                          </a:solidFill>
                        </a:rPr>
                        <a:t>acqCountry</a:t>
                      </a:r>
                      <a:endParaRPr lang="en-US" dirty="0">
                        <a:solidFill>
                          <a:schemeClr val="tx1">
                            <a:lumMod val="10000"/>
                          </a:schemeClr>
                        </a:solidFill>
                      </a:endParaRPr>
                    </a:p>
                  </a:txBody>
                  <a:tcPr/>
                </a:tc>
                <a:tc>
                  <a:txBody>
                    <a:bodyPr/>
                    <a:lstStyle/>
                    <a:p>
                      <a:pPr algn="ctr"/>
                      <a:r>
                        <a:rPr lang="en-US" dirty="0">
                          <a:solidFill>
                            <a:schemeClr val="tx1">
                              <a:lumMod val="10000"/>
                            </a:schemeClr>
                          </a:solidFill>
                        </a:rPr>
                        <a:t>1427</a:t>
                      </a:r>
                    </a:p>
                  </a:txBody>
                  <a:tcPr/>
                </a:tc>
                <a:extLst>
                  <a:ext uri="{0D108BD9-81ED-4DB2-BD59-A6C34878D82A}">
                    <a16:rowId xmlns:a16="http://schemas.microsoft.com/office/drawing/2014/main" val="3065239428"/>
                  </a:ext>
                </a:extLst>
              </a:tr>
              <a:tr h="370840">
                <a:tc>
                  <a:txBody>
                    <a:bodyPr/>
                    <a:lstStyle/>
                    <a:p>
                      <a:pPr algn="ctr"/>
                      <a:r>
                        <a:rPr lang="en-US" dirty="0" err="1">
                          <a:solidFill>
                            <a:schemeClr val="tx1">
                              <a:lumMod val="10000"/>
                            </a:schemeClr>
                          </a:solidFill>
                        </a:rPr>
                        <a:t>merchantCountryCode</a:t>
                      </a:r>
                      <a:endParaRPr lang="en-US" dirty="0">
                        <a:solidFill>
                          <a:schemeClr val="tx1">
                            <a:lumMod val="10000"/>
                          </a:schemeClr>
                        </a:solidFill>
                      </a:endParaRPr>
                    </a:p>
                  </a:txBody>
                  <a:tcPr/>
                </a:tc>
                <a:tc>
                  <a:txBody>
                    <a:bodyPr/>
                    <a:lstStyle/>
                    <a:p>
                      <a:pPr algn="ctr"/>
                      <a:r>
                        <a:rPr lang="en-US" dirty="0">
                          <a:solidFill>
                            <a:schemeClr val="tx1">
                              <a:lumMod val="10000"/>
                            </a:schemeClr>
                          </a:solidFill>
                        </a:rPr>
                        <a:t>227</a:t>
                      </a:r>
                    </a:p>
                  </a:txBody>
                  <a:tcPr/>
                </a:tc>
                <a:extLst>
                  <a:ext uri="{0D108BD9-81ED-4DB2-BD59-A6C34878D82A}">
                    <a16:rowId xmlns:a16="http://schemas.microsoft.com/office/drawing/2014/main" val="2332579873"/>
                  </a:ext>
                </a:extLst>
              </a:tr>
              <a:tr h="370840">
                <a:tc>
                  <a:txBody>
                    <a:bodyPr/>
                    <a:lstStyle/>
                    <a:p>
                      <a:pPr algn="ctr"/>
                      <a:r>
                        <a:rPr lang="en-US" dirty="0" err="1">
                          <a:solidFill>
                            <a:schemeClr val="tx1">
                              <a:lumMod val="10000"/>
                            </a:schemeClr>
                          </a:solidFill>
                        </a:rPr>
                        <a:t>posConditionCode</a:t>
                      </a:r>
                      <a:endParaRPr lang="en-US" dirty="0">
                        <a:solidFill>
                          <a:schemeClr val="tx1">
                            <a:lumMod val="10000"/>
                          </a:schemeClr>
                        </a:solidFill>
                      </a:endParaRPr>
                    </a:p>
                  </a:txBody>
                  <a:tcPr/>
                </a:tc>
                <a:tc>
                  <a:txBody>
                    <a:bodyPr/>
                    <a:lstStyle/>
                    <a:p>
                      <a:pPr algn="ctr"/>
                      <a:r>
                        <a:rPr lang="en-US" dirty="0">
                          <a:solidFill>
                            <a:schemeClr val="tx1">
                              <a:lumMod val="10000"/>
                            </a:schemeClr>
                          </a:solidFill>
                        </a:rPr>
                        <a:t>102</a:t>
                      </a:r>
                    </a:p>
                  </a:txBody>
                  <a:tcPr/>
                </a:tc>
                <a:extLst>
                  <a:ext uri="{0D108BD9-81ED-4DB2-BD59-A6C34878D82A}">
                    <a16:rowId xmlns:a16="http://schemas.microsoft.com/office/drawing/2014/main" val="2723540502"/>
                  </a:ext>
                </a:extLst>
              </a:tr>
              <a:tr h="370840">
                <a:tc>
                  <a:txBody>
                    <a:bodyPr/>
                    <a:lstStyle/>
                    <a:p>
                      <a:pPr algn="ctr"/>
                      <a:r>
                        <a:rPr lang="en-US" dirty="0" err="1">
                          <a:solidFill>
                            <a:schemeClr val="tx1">
                              <a:lumMod val="10000"/>
                            </a:schemeClr>
                          </a:solidFill>
                        </a:rPr>
                        <a:t>posEntryMode</a:t>
                      </a:r>
                      <a:endParaRPr lang="en-US" dirty="0">
                        <a:solidFill>
                          <a:schemeClr val="tx1">
                            <a:lumMod val="10000"/>
                          </a:schemeClr>
                        </a:solidFill>
                      </a:endParaRPr>
                    </a:p>
                  </a:txBody>
                  <a:tcPr/>
                </a:tc>
                <a:tc>
                  <a:txBody>
                    <a:bodyPr/>
                    <a:lstStyle/>
                    <a:p>
                      <a:pPr algn="ctr"/>
                      <a:r>
                        <a:rPr lang="en-US" dirty="0">
                          <a:solidFill>
                            <a:schemeClr val="tx1">
                              <a:lumMod val="10000"/>
                            </a:schemeClr>
                          </a:solidFill>
                        </a:rPr>
                        <a:t>1279</a:t>
                      </a:r>
                    </a:p>
                  </a:txBody>
                  <a:tcPr/>
                </a:tc>
                <a:extLst>
                  <a:ext uri="{0D108BD9-81ED-4DB2-BD59-A6C34878D82A}">
                    <a16:rowId xmlns:a16="http://schemas.microsoft.com/office/drawing/2014/main" val="2827095264"/>
                  </a:ext>
                </a:extLst>
              </a:tr>
              <a:tr h="370840">
                <a:tc>
                  <a:txBody>
                    <a:bodyPr/>
                    <a:lstStyle/>
                    <a:p>
                      <a:pPr algn="ctr"/>
                      <a:r>
                        <a:rPr lang="en-US" dirty="0" err="1">
                          <a:solidFill>
                            <a:schemeClr val="tx1">
                              <a:lumMod val="10000"/>
                            </a:schemeClr>
                          </a:solidFill>
                        </a:rPr>
                        <a:t>transactionType</a:t>
                      </a:r>
                      <a:endParaRPr lang="en-US" dirty="0">
                        <a:solidFill>
                          <a:schemeClr val="tx1">
                            <a:lumMod val="10000"/>
                          </a:schemeClr>
                        </a:solidFill>
                      </a:endParaRPr>
                    </a:p>
                  </a:txBody>
                  <a:tcPr/>
                </a:tc>
                <a:tc>
                  <a:txBody>
                    <a:bodyPr/>
                    <a:lstStyle/>
                    <a:p>
                      <a:pPr algn="ctr"/>
                      <a:r>
                        <a:rPr lang="en-US" dirty="0">
                          <a:solidFill>
                            <a:schemeClr val="tx1">
                              <a:lumMod val="10000"/>
                            </a:schemeClr>
                          </a:solidFill>
                        </a:rPr>
                        <a:t>225</a:t>
                      </a:r>
                    </a:p>
                  </a:txBody>
                  <a:tcPr/>
                </a:tc>
                <a:extLst>
                  <a:ext uri="{0D108BD9-81ED-4DB2-BD59-A6C34878D82A}">
                    <a16:rowId xmlns:a16="http://schemas.microsoft.com/office/drawing/2014/main" val="126277195"/>
                  </a:ext>
                </a:extLst>
              </a:tr>
            </a:tbl>
          </a:graphicData>
        </a:graphic>
      </p:graphicFrame>
    </p:spTree>
    <p:extLst>
      <p:ext uri="{BB962C8B-B14F-4D97-AF65-F5344CB8AC3E}">
        <p14:creationId xmlns:p14="http://schemas.microsoft.com/office/powerpoint/2010/main" val="3431506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TextBox 8"/>
          <p:cNvSpPr txBox="1"/>
          <p:nvPr/>
        </p:nvSpPr>
        <p:spPr>
          <a:xfrm>
            <a:off x="544291" y="267445"/>
            <a:ext cx="7085233" cy="1015663"/>
          </a:xfrm>
          <a:prstGeom prst="rect">
            <a:avLst/>
          </a:prstGeom>
          <a:noFill/>
        </p:spPr>
        <p:txBody>
          <a:bodyPr wrap="square" rtlCol="0">
            <a:spAutoFit/>
          </a:bodyPr>
          <a:lstStyle/>
          <a:p>
            <a:pPr>
              <a:defRPr/>
            </a:pPr>
            <a:r>
              <a:rPr lang="en-US" sz="6000" dirty="0">
                <a:solidFill>
                  <a:srgbClr val="0A66C2"/>
                </a:solidFill>
                <a:latin typeface="HelveticaNeueLT CYR 55 Roman" panose="020B0604020202020204" pitchFamily="34" charset="0"/>
                <a:ea typeface="Noto Sans" panose="020B0502040504020204" pitchFamily="34"/>
                <a:cs typeface="Noto Sans" panose="020B0502040504020204" pitchFamily="34"/>
              </a:rPr>
              <a:t>Data Preprocessing</a:t>
            </a:r>
            <a:endParaRPr lang="en-GB" sz="6000" dirty="0">
              <a:solidFill>
                <a:srgbClr val="0A66C2"/>
              </a:solidFill>
              <a:latin typeface="HelveticaNeueLT CYR 55 Roman" panose="020B0604020202020204" pitchFamily="34" charset="0"/>
              <a:ea typeface="Noto Sans" panose="020B0502040504020204" pitchFamily="34"/>
              <a:cs typeface="Noto Sans" panose="020B0502040504020204" pitchFamily="34"/>
            </a:endParaRPr>
          </a:p>
        </p:txBody>
      </p:sp>
      <p:pic>
        <p:nvPicPr>
          <p:cNvPr id="91" name="Picture 9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8388" y="387343"/>
            <a:ext cx="3219766" cy="995310"/>
          </a:xfrm>
          <a:prstGeom prst="rect">
            <a:avLst/>
          </a:prstGeom>
        </p:spPr>
      </p:pic>
      <p:sp>
        <p:nvSpPr>
          <p:cNvPr id="2" name="TextBox 1">
            <a:extLst>
              <a:ext uri="{FF2B5EF4-FFF2-40B4-BE49-F238E27FC236}">
                <a16:creationId xmlns:a16="http://schemas.microsoft.com/office/drawing/2014/main" id="{56D32F6F-887D-40C3-A2BB-73A124A56004}"/>
              </a:ext>
            </a:extLst>
          </p:cNvPr>
          <p:cNvSpPr txBox="1"/>
          <p:nvPr/>
        </p:nvSpPr>
        <p:spPr>
          <a:xfrm>
            <a:off x="573548" y="1724025"/>
            <a:ext cx="9896475" cy="3908762"/>
          </a:xfrm>
          <a:prstGeom prst="rect">
            <a:avLst/>
          </a:prstGeom>
          <a:noFill/>
        </p:spPr>
        <p:txBody>
          <a:bodyPr wrap="square" rtlCol="0">
            <a:spAutoFit/>
          </a:bodyPr>
          <a:lstStyle/>
          <a:p>
            <a:pPr marL="457200" indent="-457200">
              <a:buFont typeface="Arial" panose="020B0604020202020204" pitchFamily="34" charset="0"/>
              <a:buChar char="•"/>
            </a:pPr>
            <a:r>
              <a:rPr lang="en-US" sz="3200" dirty="0">
                <a:solidFill>
                  <a:schemeClr val="bg2"/>
                </a:solidFill>
              </a:rPr>
              <a:t>Outlier Detection :</a:t>
            </a:r>
          </a:p>
          <a:p>
            <a:r>
              <a:rPr lang="en-US" sz="3200" dirty="0">
                <a:solidFill>
                  <a:schemeClr val="bg2"/>
                </a:solidFill>
              </a:rPr>
              <a:t>	</a:t>
            </a:r>
            <a:r>
              <a:rPr lang="en-US" sz="2400" dirty="0">
                <a:solidFill>
                  <a:schemeClr val="bg2"/>
                </a:solidFill>
              </a:rPr>
              <a:t>Local Outlier Factor - </a:t>
            </a:r>
            <a:r>
              <a:rPr lang="en-US" sz="2400" b="0" i="0" dirty="0">
                <a:solidFill>
                  <a:srgbClr val="292929"/>
                </a:solidFill>
                <a:effectLst/>
              </a:rPr>
              <a:t> from sklearn.neighbors</a:t>
            </a:r>
          </a:p>
          <a:p>
            <a:r>
              <a:rPr lang="en-US" sz="2400" dirty="0">
                <a:solidFill>
                  <a:srgbClr val="292929"/>
                </a:solidFill>
              </a:rPr>
              <a:t>	One Class SVM – from </a:t>
            </a:r>
            <a:r>
              <a:rPr lang="en-US" sz="2400" dirty="0" err="1">
                <a:solidFill>
                  <a:srgbClr val="292929"/>
                </a:solidFill>
              </a:rPr>
              <a:t>svm</a:t>
            </a:r>
            <a:endParaRPr lang="en-US" sz="2400" dirty="0">
              <a:solidFill>
                <a:srgbClr val="292929"/>
              </a:solidFill>
            </a:endParaRPr>
          </a:p>
          <a:p>
            <a:r>
              <a:rPr lang="en-US" sz="2400" dirty="0">
                <a:solidFill>
                  <a:srgbClr val="292929"/>
                </a:solidFill>
              </a:rPr>
              <a:t>	Isolation Forest – from </a:t>
            </a:r>
            <a:r>
              <a:rPr lang="en-US" sz="2400" dirty="0" err="1">
                <a:solidFill>
                  <a:srgbClr val="292929"/>
                </a:solidFill>
              </a:rPr>
              <a:t>sklearn.ensemble</a:t>
            </a:r>
            <a:r>
              <a:rPr lang="en-US" sz="3200" dirty="0">
                <a:solidFill>
                  <a:schemeClr val="bg2"/>
                </a:solidFill>
              </a:rPr>
              <a:t>	</a:t>
            </a:r>
          </a:p>
          <a:p>
            <a:endParaRPr lang="en-US" sz="3200" dirty="0">
              <a:solidFill>
                <a:schemeClr val="bg2"/>
              </a:solidFill>
            </a:endParaRPr>
          </a:p>
          <a:p>
            <a:r>
              <a:rPr lang="en-IN" sz="2400" b="0" i="0" dirty="0">
                <a:solidFill>
                  <a:srgbClr val="292929"/>
                </a:solidFill>
                <a:effectLst/>
                <a:latin typeface="medium-content-serif-font"/>
              </a:rPr>
              <a:t>Most of the Banks and payment services using different anomaly scoring methods either using one anomaly score or averaging the scaled anomaly scores of some of anomaly scoring techniques to make sure not to lose any fraudulent transactions.</a:t>
            </a:r>
            <a:endParaRPr lang="en-US" sz="2400" dirty="0">
              <a:solidFill>
                <a:schemeClr val="bg2"/>
              </a:solidFill>
            </a:endParaRPr>
          </a:p>
        </p:txBody>
      </p:sp>
      <p:sp>
        <p:nvSpPr>
          <p:cNvPr id="3" name="TextBox 2">
            <a:extLst>
              <a:ext uri="{FF2B5EF4-FFF2-40B4-BE49-F238E27FC236}">
                <a16:creationId xmlns:a16="http://schemas.microsoft.com/office/drawing/2014/main" id="{C7694CE5-3A1C-41A2-91EC-883B049992BE}"/>
              </a:ext>
            </a:extLst>
          </p:cNvPr>
          <p:cNvSpPr txBox="1"/>
          <p:nvPr/>
        </p:nvSpPr>
        <p:spPr>
          <a:xfrm>
            <a:off x="7753350" y="5632788"/>
            <a:ext cx="3962400" cy="707886"/>
          </a:xfrm>
          <a:prstGeom prst="rect">
            <a:avLst/>
          </a:prstGeom>
          <a:noFill/>
        </p:spPr>
        <p:txBody>
          <a:bodyPr wrap="square" rtlCol="0">
            <a:spAutoFit/>
          </a:bodyPr>
          <a:lstStyle/>
          <a:p>
            <a:r>
              <a:rPr lang="en-US" sz="2000" dirty="0">
                <a:solidFill>
                  <a:srgbClr val="FF0000"/>
                </a:solidFill>
              </a:rPr>
              <a:t>Box plots give us a good idea about outliers!!</a:t>
            </a:r>
          </a:p>
        </p:txBody>
      </p:sp>
    </p:spTree>
    <p:extLst>
      <p:ext uri="{BB962C8B-B14F-4D97-AF65-F5344CB8AC3E}">
        <p14:creationId xmlns:p14="http://schemas.microsoft.com/office/powerpoint/2010/main" val="2158667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TextBox 8"/>
          <p:cNvSpPr txBox="1"/>
          <p:nvPr/>
        </p:nvSpPr>
        <p:spPr>
          <a:xfrm>
            <a:off x="544291" y="267445"/>
            <a:ext cx="8380634" cy="923330"/>
          </a:xfrm>
          <a:prstGeom prst="rect">
            <a:avLst/>
          </a:prstGeom>
          <a:noFill/>
        </p:spPr>
        <p:txBody>
          <a:bodyPr wrap="square" rtlCol="0">
            <a:spAutoFit/>
          </a:bodyPr>
          <a:lstStyle/>
          <a:p>
            <a:pPr>
              <a:defRPr/>
            </a:pPr>
            <a:r>
              <a:rPr lang="en-US" sz="5400" dirty="0">
                <a:solidFill>
                  <a:srgbClr val="0A66C2"/>
                </a:solidFill>
                <a:latin typeface="HelveticaNeueLT CYR 55 Roman" panose="020B0604020202020204" pitchFamily="34" charset="0"/>
                <a:ea typeface="Noto Sans" panose="020B0502040504020204" pitchFamily="34"/>
                <a:cs typeface="Noto Sans" panose="020B0502040504020204" pitchFamily="34"/>
              </a:rPr>
              <a:t>Exploratory Data Analysis</a:t>
            </a:r>
            <a:endParaRPr lang="en-GB" sz="5400" dirty="0">
              <a:solidFill>
                <a:srgbClr val="0A66C2"/>
              </a:solidFill>
              <a:latin typeface="HelveticaNeueLT CYR 55 Roman" panose="020B0604020202020204" pitchFamily="34" charset="0"/>
              <a:ea typeface="Noto Sans" panose="020B0502040504020204" pitchFamily="34"/>
              <a:cs typeface="Noto Sans" panose="020B0502040504020204" pitchFamily="34"/>
            </a:endParaRPr>
          </a:p>
        </p:txBody>
      </p:sp>
      <p:pic>
        <p:nvPicPr>
          <p:cNvPr id="91" name="Picture 9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6488" y="101593"/>
            <a:ext cx="3219766" cy="995310"/>
          </a:xfrm>
          <a:prstGeom prst="rect">
            <a:avLst/>
          </a:prstGeom>
        </p:spPr>
      </p:pic>
      <p:pic>
        <p:nvPicPr>
          <p:cNvPr id="4" name="Picture 3">
            <a:extLst>
              <a:ext uri="{FF2B5EF4-FFF2-40B4-BE49-F238E27FC236}">
                <a16:creationId xmlns:a16="http://schemas.microsoft.com/office/drawing/2014/main" id="{F1E227E9-DD80-4A87-8A7B-0F7775770A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7901" y="1096903"/>
            <a:ext cx="8168824" cy="5810250"/>
          </a:xfrm>
          <a:prstGeom prst="rect">
            <a:avLst/>
          </a:prstGeom>
        </p:spPr>
      </p:pic>
      <p:sp>
        <p:nvSpPr>
          <p:cNvPr id="5" name="TextBox 4">
            <a:extLst>
              <a:ext uri="{FF2B5EF4-FFF2-40B4-BE49-F238E27FC236}">
                <a16:creationId xmlns:a16="http://schemas.microsoft.com/office/drawing/2014/main" id="{D8EB3A28-2287-488C-A2D4-5DC8773D103E}"/>
              </a:ext>
            </a:extLst>
          </p:cNvPr>
          <p:cNvSpPr txBox="1"/>
          <p:nvPr/>
        </p:nvSpPr>
        <p:spPr>
          <a:xfrm>
            <a:off x="586017" y="1356627"/>
            <a:ext cx="3437159" cy="769441"/>
          </a:xfrm>
          <a:prstGeom prst="rect">
            <a:avLst/>
          </a:prstGeom>
          <a:noFill/>
        </p:spPr>
        <p:txBody>
          <a:bodyPr wrap="square" rtlCol="0">
            <a:spAutoFit/>
          </a:bodyPr>
          <a:lstStyle/>
          <a:p>
            <a:pPr marL="571500" indent="-571500">
              <a:buFont typeface="Arial" panose="020B0604020202020204" pitchFamily="34" charset="0"/>
              <a:buChar char="•"/>
            </a:pPr>
            <a:r>
              <a:rPr lang="en-US" sz="4400" dirty="0">
                <a:solidFill>
                  <a:schemeClr val="tx1">
                    <a:lumMod val="10000"/>
                  </a:schemeClr>
                </a:solidFill>
              </a:rPr>
              <a:t>Heat Map</a:t>
            </a:r>
          </a:p>
        </p:txBody>
      </p:sp>
    </p:spTree>
    <p:extLst>
      <p:ext uri="{BB962C8B-B14F-4D97-AF65-F5344CB8AC3E}">
        <p14:creationId xmlns:p14="http://schemas.microsoft.com/office/powerpoint/2010/main" val="3687332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TextBox 8"/>
          <p:cNvSpPr txBox="1"/>
          <p:nvPr/>
        </p:nvSpPr>
        <p:spPr>
          <a:xfrm>
            <a:off x="544291" y="267445"/>
            <a:ext cx="8380634" cy="923330"/>
          </a:xfrm>
          <a:prstGeom prst="rect">
            <a:avLst/>
          </a:prstGeom>
          <a:noFill/>
        </p:spPr>
        <p:txBody>
          <a:bodyPr wrap="square" rtlCol="0">
            <a:spAutoFit/>
          </a:bodyPr>
          <a:lstStyle/>
          <a:p>
            <a:pPr>
              <a:defRPr/>
            </a:pPr>
            <a:r>
              <a:rPr lang="en-US" sz="5400" dirty="0">
                <a:solidFill>
                  <a:srgbClr val="0A66C2"/>
                </a:solidFill>
                <a:latin typeface="HelveticaNeueLT CYR 55 Roman" panose="020B0604020202020204" pitchFamily="34" charset="0"/>
                <a:ea typeface="Noto Sans" panose="020B0502040504020204" pitchFamily="34"/>
                <a:cs typeface="Noto Sans" panose="020B0502040504020204" pitchFamily="34"/>
              </a:rPr>
              <a:t>Exploratory Data Analysis</a:t>
            </a:r>
            <a:endParaRPr lang="en-GB" sz="5400" dirty="0">
              <a:solidFill>
                <a:srgbClr val="0A66C2"/>
              </a:solidFill>
              <a:latin typeface="HelveticaNeueLT CYR 55 Roman" panose="020B0604020202020204" pitchFamily="34" charset="0"/>
              <a:ea typeface="Noto Sans" panose="020B0502040504020204" pitchFamily="34"/>
              <a:cs typeface="Noto Sans" panose="020B0502040504020204" pitchFamily="34"/>
            </a:endParaRPr>
          </a:p>
        </p:txBody>
      </p:sp>
      <p:pic>
        <p:nvPicPr>
          <p:cNvPr id="91" name="Picture 9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8388" y="387343"/>
            <a:ext cx="3219766" cy="995310"/>
          </a:xfrm>
          <a:prstGeom prst="rect">
            <a:avLst/>
          </a:prstGeom>
        </p:spPr>
      </p:pic>
      <p:pic>
        <p:nvPicPr>
          <p:cNvPr id="3" name="Picture 2">
            <a:extLst>
              <a:ext uri="{FF2B5EF4-FFF2-40B4-BE49-F238E27FC236}">
                <a16:creationId xmlns:a16="http://schemas.microsoft.com/office/drawing/2014/main" id="{2960585E-FE44-45EF-840B-5981EB56B4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787" y="2476501"/>
            <a:ext cx="11782425" cy="3994156"/>
          </a:xfrm>
          <a:prstGeom prst="rect">
            <a:avLst/>
          </a:prstGeom>
        </p:spPr>
      </p:pic>
      <p:sp>
        <p:nvSpPr>
          <p:cNvPr id="6" name="TextBox 5">
            <a:extLst>
              <a:ext uri="{FF2B5EF4-FFF2-40B4-BE49-F238E27FC236}">
                <a16:creationId xmlns:a16="http://schemas.microsoft.com/office/drawing/2014/main" id="{AEA38A9B-786E-4F8A-94FD-2B66CDA695EF}"/>
              </a:ext>
            </a:extLst>
          </p:cNvPr>
          <p:cNvSpPr txBox="1"/>
          <p:nvPr/>
        </p:nvSpPr>
        <p:spPr>
          <a:xfrm>
            <a:off x="685800" y="1562100"/>
            <a:ext cx="4752975" cy="707886"/>
          </a:xfrm>
          <a:prstGeom prst="rect">
            <a:avLst/>
          </a:prstGeom>
          <a:noFill/>
        </p:spPr>
        <p:txBody>
          <a:bodyPr wrap="square" rtlCol="0">
            <a:spAutoFit/>
          </a:bodyPr>
          <a:lstStyle/>
          <a:p>
            <a:pPr marL="685800" indent="-685800">
              <a:buFont typeface="Arial" panose="020B0604020202020204" pitchFamily="34" charset="0"/>
              <a:buChar char="•"/>
            </a:pPr>
            <a:r>
              <a:rPr lang="en-US" sz="4000" dirty="0">
                <a:solidFill>
                  <a:schemeClr val="tx1">
                    <a:lumMod val="10000"/>
                  </a:schemeClr>
                </a:solidFill>
              </a:rPr>
              <a:t>Box Plots</a:t>
            </a:r>
          </a:p>
        </p:txBody>
      </p:sp>
    </p:spTree>
    <p:extLst>
      <p:ext uri="{BB962C8B-B14F-4D97-AF65-F5344CB8AC3E}">
        <p14:creationId xmlns:p14="http://schemas.microsoft.com/office/powerpoint/2010/main" val="1511935409"/>
      </p:ext>
    </p:extLst>
  </p:cSld>
  <p:clrMapOvr>
    <a:masterClrMapping/>
  </p:clrMapOvr>
</p:sld>
</file>

<file path=ppt/theme/theme1.xml><?xml version="1.0" encoding="utf-8"?>
<a:theme xmlns:a="http://schemas.openxmlformats.org/drawingml/2006/main" name="Office Theme">
  <a:themeElements>
    <a:clrScheme name="MTV COLOUR PALLETE">
      <a:dk1>
        <a:srgbClr val="FCF9F3"/>
      </a:dk1>
      <a:lt1>
        <a:srgbClr val="0A66C2"/>
      </a:lt1>
      <a:dk2>
        <a:srgbClr val="6F3B55"/>
      </a:dk2>
      <a:lt2>
        <a:srgbClr val="000000"/>
      </a:lt2>
      <a:accent1>
        <a:srgbClr val="0A66C2"/>
      </a:accent1>
      <a:accent2>
        <a:srgbClr val="945907"/>
      </a:accent2>
      <a:accent3>
        <a:srgbClr val="5B6A6B"/>
      </a:accent3>
      <a:accent4>
        <a:srgbClr val="B24020"/>
      </a:accent4>
      <a:accent5>
        <a:srgbClr val="44712E"/>
      </a:accent5>
      <a:accent6>
        <a:srgbClr val="F0B7A8"/>
      </a:accent6>
      <a:hlink>
        <a:srgbClr val="1EB7EF"/>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1287</TotalTime>
  <Words>457</Words>
  <Application>Microsoft Office PowerPoint</Application>
  <PresentationFormat>Widescreen</PresentationFormat>
  <Paragraphs>89</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HelveticaNeueLT CYR 55 Roman</vt:lpstr>
      <vt:lpstr>medium-content-serif-font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Igor</dc:creator>
  <cp:lastModifiedBy>Vaishnavi Dhulipalla</cp:lastModifiedBy>
  <cp:revision>1057</cp:revision>
  <dcterms:created xsi:type="dcterms:W3CDTF">2017-12-05T16:25:00Z</dcterms:created>
  <dcterms:modified xsi:type="dcterms:W3CDTF">2020-07-14T05:57:41Z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1033-11.2.0.8342</vt:lpwstr>
  </property>
</Properties>
</file>