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90FA0-8C51-495A-A0DE-B394A97BEDEF}"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054B1-B419-4AD4-A38D-A6FE71438B49}" type="slidenum">
              <a:rPr lang="en-US" smtClean="0"/>
              <a:t>‹#›</a:t>
            </a:fld>
            <a:endParaRPr lang="en-US"/>
          </a:p>
        </p:txBody>
      </p:sp>
    </p:spTree>
    <p:extLst>
      <p:ext uri="{BB962C8B-B14F-4D97-AF65-F5344CB8AC3E}">
        <p14:creationId xmlns:p14="http://schemas.microsoft.com/office/powerpoint/2010/main" val="788822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790671" y="4546233"/>
            <a:ext cx="2255229" cy="2310064"/>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9" name="Google Shape;29;p2"/>
          <p:cNvGrpSpPr/>
          <p:nvPr/>
        </p:nvGrpSpPr>
        <p:grpSpPr>
          <a:xfrm>
            <a:off x="6724671" y="0"/>
            <a:ext cx="5085429" cy="5118803"/>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 name="Google Shape;46;p2"/>
          <p:cNvSpPr txBox="1">
            <a:spLocks noGrp="1"/>
          </p:cNvSpPr>
          <p:nvPr>
            <p:ph type="ctrTitle"/>
          </p:nvPr>
        </p:nvSpPr>
        <p:spPr>
          <a:xfrm>
            <a:off x="1098667" y="2151751"/>
            <a:ext cx="5674000" cy="2497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47" name="Google Shape;47;p2"/>
          <p:cNvSpPr txBox="1">
            <a:spLocks noGrp="1"/>
          </p:cNvSpPr>
          <p:nvPr>
            <p:ph type="subTitle" idx="1"/>
          </p:nvPr>
        </p:nvSpPr>
        <p:spPr>
          <a:xfrm>
            <a:off x="1098667" y="4795067"/>
            <a:ext cx="5674000" cy="92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2133">
                <a:solidFill>
                  <a:schemeClr val="lt1"/>
                </a:solidFill>
              </a:defRPr>
            </a:lvl1pPr>
            <a:lvl2pPr lvl="1">
              <a:lnSpc>
                <a:spcPct val="100000"/>
              </a:lnSpc>
              <a:spcBef>
                <a:spcPts val="0"/>
              </a:spcBef>
              <a:spcAft>
                <a:spcPts val="0"/>
              </a:spcAft>
              <a:buClr>
                <a:schemeClr val="lt1"/>
              </a:buClr>
              <a:buSzPts val="1600"/>
              <a:buNone/>
              <a:defRPr sz="2133">
                <a:solidFill>
                  <a:schemeClr val="lt1"/>
                </a:solidFill>
              </a:defRPr>
            </a:lvl2pPr>
            <a:lvl3pPr lvl="2">
              <a:lnSpc>
                <a:spcPct val="100000"/>
              </a:lnSpc>
              <a:spcBef>
                <a:spcPts val="0"/>
              </a:spcBef>
              <a:spcAft>
                <a:spcPts val="0"/>
              </a:spcAft>
              <a:buClr>
                <a:schemeClr val="lt1"/>
              </a:buClr>
              <a:buSzPts val="1600"/>
              <a:buNone/>
              <a:defRPr sz="2133">
                <a:solidFill>
                  <a:schemeClr val="lt1"/>
                </a:solidFill>
              </a:defRPr>
            </a:lvl3pPr>
            <a:lvl4pPr lvl="3">
              <a:lnSpc>
                <a:spcPct val="100000"/>
              </a:lnSpc>
              <a:spcBef>
                <a:spcPts val="0"/>
              </a:spcBef>
              <a:spcAft>
                <a:spcPts val="0"/>
              </a:spcAft>
              <a:buClr>
                <a:schemeClr val="lt1"/>
              </a:buClr>
              <a:buSzPts val="1600"/>
              <a:buNone/>
              <a:defRPr sz="2133">
                <a:solidFill>
                  <a:schemeClr val="lt1"/>
                </a:solidFill>
              </a:defRPr>
            </a:lvl4pPr>
            <a:lvl5pPr lvl="4">
              <a:lnSpc>
                <a:spcPct val="100000"/>
              </a:lnSpc>
              <a:spcBef>
                <a:spcPts val="0"/>
              </a:spcBef>
              <a:spcAft>
                <a:spcPts val="0"/>
              </a:spcAft>
              <a:buClr>
                <a:schemeClr val="lt1"/>
              </a:buClr>
              <a:buSzPts val="1600"/>
              <a:buNone/>
              <a:defRPr sz="2133">
                <a:solidFill>
                  <a:schemeClr val="lt1"/>
                </a:solidFill>
              </a:defRPr>
            </a:lvl5pPr>
            <a:lvl6pPr lvl="5">
              <a:lnSpc>
                <a:spcPct val="100000"/>
              </a:lnSpc>
              <a:spcBef>
                <a:spcPts val="0"/>
              </a:spcBef>
              <a:spcAft>
                <a:spcPts val="0"/>
              </a:spcAft>
              <a:buClr>
                <a:schemeClr val="lt1"/>
              </a:buClr>
              <a:buSzPts val="1600"/>
              <a:buNone/>
              <a:defRPr sz="2133">
                <a:solidFill>
                  <a:schemeClr val="lt1"/>
                </a:solidFill>
              </a:defRPr>
            </a:lvl6pPr>
            <a:lvl7pPr lvl="6">
              <a:lnSpc>
                <a:spcPct val="100000"/>
              </a:lnSpc>
              <a:spcBef>
                <a:spcPts val="0"/>
              </a:spcBef>
              <a:spcAft>
                <a:spcPts val="0"/>
              </a:spcAft>
              <a:buClr>
                <a:schemeClr val="lt1"/>
              </a:buClr>
              <a:buSzPts val="1600"/>
              <a:buNone/>
              <a:defRPr sz="2133">
                <a:solidFill>
                  <a:schemeClr val="lt1"/>
                </a:solidFill>
              </a:defRPr>
            </a:lvl7pPr>
            <a:lvl8pPr lvl="7">
              <a:lnSpc>
                <a:spcPct val="100000"/>
              </a:lnSpc>
              <a:spcBef>
                <a:spcPts val="0"/>
              </a:spcBef>
              <a:spcAft>
                <a:spcPts val="0"/>
              </a:spcAft>
              <a:buClr>
                <a:schemeClr val="lt1"/>
              </a:buClr>
              <a:buSzPts val="1600"/>
              <a:buNone/>
              <a:defRPr sz="2133">
                <a:solidFill>
                  <a:schemeClr val="lt1"/>
                </a:solidFill>
              </a:defRPr>
            </a:lvl8pPr>
            <a:lvl9pPr lvl="8">
              <a:lnSpc>
                <a:spcPct val="100000"/>
              </a:lnSpc>
              <a:spcBef>
                <a:spcPts val="0"/>
              </a:spcBef>
              <a:spcAft>
                <a:spcPts val="0"/>
              </a:spcAft>
              <a:buClr>
                <a:schemeClr val="lt1"/>
              </a:buClr>
              <a:buSzPts val="1600"/>
              <a:buNone/>
              <a:defRPr sz="2133">
                <a:solidFill>
                  <a:schemeClr val="lt1"/>
                </a:solidFill>
              </a:defRPr>
            </a:lvl9pPr>
          </a:lstStyle>
          <a:p>
            <a:endParaRPr/>
          </a:p>
        </p:txBody>
      </p:sp>
      <p:sp>
        <p:nvSpPr>
          <p:cNvPr id="48" name="Google Shape;48;p2"/>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9277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9529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1268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5"/>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738400" y="2653400"/>
            <a:ext cx="4574000" cy="3388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97" name="Google Shape;97;p5"/>
          <p:cNvSpPr txBox="1">
            <a:spLocks noGrp="1"/>
          </p:cNvSpPr>
          <p:nvPr>
            <p:ph type="body" idx="2"/>
          </p:nvPr>
        </p:nvSpPr>
        <p:spPr>
          <a:xfrm>
            <a:off x="6538200" y="2653400"/>
            <a:ext cx="4574000" cy="3388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98" name="Google Shape;98;p5"/>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3200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6"/>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61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9" name="Google Shape;109;p7"/>
          <p:cNvSpPr txBox="1">
            <a:spLocks noGrp="1"/>
          </p:cNvSpPr>
          <p:nvPr>
            <p:ph type="title"/>
          </p:nvPr>
        </p:nvSpPr>
        <p:spPr>
          <a:xfrm>
            <a:off x="1738400" y="798100"/>
            <a:ext cx="4416000" cy="212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738400" y="3079567"/>
            <a:ext cx="4416000" cy="29624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111" name="Google Shape;111;p7"/>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9377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9155619" y="1741"/>
            <a:ext cx="3023268" cy="346892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25" name="Google Shape;125;p8"/>
          <p:cNvSpPr txBox="1">
            <a:spLocks noGrp="1"/>
          </p:cNvSpPr>
          <p:nvPr>
            <p:ph type="title"/>
          </p:nvPr>
        </p:nvSpPr>
        <p:spPr>
          <a:xfrm>
            <a:off x="1098667" y="1018133"/>
            <a:ext cx="7810400" cy="476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126" name="Google Shape;126;p8"/>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542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 name="Google Shape;131;p9"/>
          <p:cNvSpPr txBox="1">
            <a:spLocks noGrp="1"/>
          </p:cNvSpPr>
          <p:nvPr>
            <p:ph type="title"/>
          </p:nvPr>
        </p:nvSpPr>
        <p:spPr>
          <a:xfrm>
            <a:off x="1738400" y="798100"/>
            <a:ext cx="4574000" cy="2653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738400" y="3657604"/>
            <a:ext cx="4574000" cy="968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33" name="Google Shape;133;p9"/>
          <p:cNvSpPr txBox="1">
            <a:spLocks noGrp="1"/>
          </p:cNvSpPr>
          <p:nvPr>
            <p:ph type="body" idx="2"/>
          </p:nvPr>
        </p:nvSpPr>
        <p:spPr>
          <a:xfrm>
            <a:off x="6538267" y="881333"/>
            <a:ext cx="4574000" cy="5160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134" name="Google Shape;134;p9"/>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2098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grpSp>
        <p:nvGrpSpPr>
          <p:cNvPr id="136" name="Google Shape;136;p10"/>
          <p:cNvGrpSpPr/>
          <p:nvPr/>
        </p:nvGrpSpPr>
        <p:grpSpPr>
          <a:xfrm>
            <a:off x="951164" y="5129492"/>
            <a:ext cx="1100523" cy="1100523"/>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9" name="Google Shape;139;p10"/>
          <p:cNvSpPr txBox="1">
            <a:spLocks noGrp="1"/>
          </p:cNvSpPr>
          <p:nvPr>
            <p:ph type="body" idx="1"/>
          </p:nvPr>
        </p:nvSpPr>
        <p:spPr>
          <a:xfrm>
            <a:off x="1738400" y="5518633"/>
            <a:ext cx="7790800" cy="7132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4028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69" y="5465600"/>
            <a:ext cx="12192048" cy="13924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68" name="Google Shape;268;p11"/>
          <p:cNvSpPr txBox="1">
            <a:spLocks noGrp="1"/>
          </p:cNvSpPr>
          <p:nvPr>
            <p:ph type="title" hasCustomPrompt="1"/>
          </p:nvPr>
        </p:nvSpPr>
        <p:spPr>
          <a:xfrm>
            <a:off x="1851500" y="1030300"/>
            <a:ext cx="8489200" cy="2484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10666">
                <a:solidFill>
                  <a:schemeClr val="lt1"/>
                </a:solidFill>
              </a:defRPr>
            </a:lvl1pPr>
            <a:lvl2pPr lvl="1" algn="ctr">
              <a:spcBef>
                <a:spcPts val="0"/>
              </a:spcBef>
              <a:spcAft>
                <a:spcPts val="0"/>
              </a:spcAft>
              <a:buClr>
                <a:schemeClr val="lt1"/>
              </a:buClr>
              <a:buSzPts val="8000"/>
              <a:buNone/>
              <a:defRPr sz="10666">
                <a:solidFill>
                  <a:schemeClr val="lt1"/>
                </a:solidFill>
              </a:defRPr>
            </a:lvl2pPr>
            <a:lvl3pPr lvl="2" algn="ctr">
              <a:spcBef>
                <a:spcPts val="0"/>
              </a:spcBef>
              <a:spcAft>
                <a:spcPts val="0"/>
              </a:spcAft>
              <a:buClr>
                <a:schemeClr val="lt1"/>
              </a:buClr>
              <a:buSzPts val="8000"/>
              <a:buNone/>
              <a:defRPr sz="10666">
                <a:solidFill>
                  <a:schemeClr val="lt1"/>
                </a:solidFill>
              </a:defRPr>
            </a:lvl3pPr>
            <a:lvl4pPr lvl="3" algn="ctr">
              <a:spcBef>
                <a:spcPts val="0"/>
              </a:spcBef>
              <a:spcAft>
                <a:spcPts val="0"/>
              </a:spcAft>
              <a:buClr>
                <a:schemeClr val="lt1"/>
              </a:buClr>
              <a:buSzPts val="8000"/>
              <a:buNone/>
              <a:defRPr sz="10666">
                <a:solidFill>
                  <a:schemeClr val="lt1"/>
                </a:solidFill>
              </a:defRPr>
            </a:lvl4pPr>
            <a:lvl5pPr lvl="4" algn="ctr">
              <a:spcBef>
                <a:spcPts val="0"/>
              </a:spcBef>
              <a:spcAft>
                <a:spcPts val="0"/>
              </a:spcAft>
              <a:buClr>
                <a:schemeClr val="lt1"/>
              </a:buClr>
              <a:buSzPts val="8000"/>
              <a:buNone/>
              <a:defRPr sz="10666">
                <a:solidFill>
                  <a:schemeClr val="lt1"/>
                </a:solidFill>
              </a:defRPr>
            </a:lvl5pPr>
            <a:lvl6pPr lvl="5" algn="ctr">
              <a:spcBef>
                <a:spcPts val="0"/>
              </a:spcBef>
              <a:spcAft>
                <a:spcPts val="0"/>
              </a:spcAft>
              <a:buClr>
                <a:schemeClr val="lt1"/>
              </a:buClr>
              <a:buSzPts val="8000"/>
              <a:buNone/>
              <a:defRPr sz="10666">
                <a:solidFill>
                  <a:schemeClr val="lt1"/>
                </a:solidFill>
              </a:defRPr>
            </a:lvl6pPr>
            <a:lvl7pPr lvl="6" algn="ctr">
              <a:spcBef>
                <a:spcPts val="0"/>
              </a:spcBef>
              <a:spcAft>
                <a:spcPts val="0"/>
              </a:spcAft>
              <a:buClr>
                <a:schemeClr val="lt1"/>
              </a:buClr>
              <a:buSzPts val="8000"/>
              <a:buNone/>
              <a:defRPr sz="10666">
                <a:solidFill>
                  <a:schemeClr val="lt1"/>
                </a:solidFill>
              </a:defRPr>
            </a:lvl7pPr>
            <a:lvl8pPr lvl="7" algn="ctr">
              <a:spcBef>
                <a:spcPts val="0"/>
              </a:spcBef>
              <a:spcAft>
                <a:spcPts val="0"/>
              </a:spcAft>
              <a:buClr>
                <a:schemeClr val="lt1"/>
              </a:buClr>
              <a:buSzPts val="8000"/>
              <a:buNone/>
              <a:defRPr sz="10666">
                <a:solidFill>
                  <a:schemeClr val="lt1"/>
                </a:solidFill>
              </a:defRPr>
            </a:lvl8pPr>
            <a:lvl9pPr lvl="8" algn="ctr">
              <a:spcBef>
                <a:spcPts val="0"/>
              </a:spcBef>
              <a:spcAft>
                <a:spcPts val="0"/>
              </a:spcAft>
              <a:buClr>
                <a:schemeClr val="lt1"/>
              </a:buClr>
              <a:buSzPts val="8000"/>
              <a:buNone/>
              <a:defRPr sz="10666">
                <a:solidFill>
                  <a:schemeClr val="lt1"/>
                </a:solidFill>
              </a:defRPr>
            </a:lvl9pPr>
          </a:lstStyle>
          <a:p>
            <a:r>
              <a:t>xx%</a:t>
            </a:r>
          </a:p>
        </p:txBody>
      </p:sp>
      <p:sp>
        <p:nvSpPr>
          <p:cNvPr id="269" name="Google Shape;269;p11"/>
          <p:cNvSpPr txBox="1">
            <a:spLocks noGrp="1"/>
          </p:cNvSpPr>
          <p:nvPr>
            <p:ph type="body" idx="1"/>
          </p:nvPr>
        </p:nvSpPr>
        <p:spPr>
          <a:xfrm>
            <a:off x="1851500" y="3616400"/>
            <a:ext cx="8489200" cy="1481600"/>
          </a:xfrm>
          <a:prstGeom prst="rect">
            <a:avLst/>
          </a:prstGeom>
        </p:spPr>
        <p:txBody>
          <a:bodyPr spcFirstLastPara="1" wrap="square" lIns="91425" tIns="91425" rIns="91425" bIns="91425" anchor="t" anchorCtr="0">
            <a:noAutofit/>
          </a:bodyPr>
          <a:lstStyle>
            <a:lvl1pPr marL="609585" lvl="0" indent="-414856" algn="ctr">
              <a:spcBef>
                <a:spcPts val="0"/>
              </a:spcBef>
              <a:spcAft>
                <a:spcPts val="0"/>
              </a:spcAft>
              <a:buClr>
                <a:schemeClr val="lt1"/>
              </a:buClr>
              <a:buSzPts val="1300"/>
              <a:buChar char="●"/>
              <a:defRPr>
                <a:solidFill>
                  <a:schemeClr val="lt1"/>
                </a:solidFill>
              </a:defRPr>
            </a:lvl1pPr>
            <a:lvl2pPr marL="1219170" lvl="1" indent="-397923" algn="ctr">
              <a:spcBef>
                <a:spcPts val="2133"/>
              </a:spcBef>
              <a:spcAft>
                <a:spcPts val="0"/>
              </a:spcAft>
              <a:buClr>
                <a:schemeClr val="lt1"/>
              </a:buClr>
              <a:buSzPts val="1100"/>
              <a:buChar char="○"/>
              <a:defRPr>
                <a:solidFill>
                  <a:schemeClr val="lt1"/>
                </a:solidFill>
              </a:defRPr>
            </a:lvl2pPr>
            <a:lvl3pPr marL="1828754" lvl="2" indent="-397923" algn="ctr">
              <a:spcBef>
                <a:spcPts val="2133"/>
              </a:spcBef>
              <a:spcAft>
                <a:spcPts val="0"/>
              </a:spcAft>
              <a:buClr>
                <a:schemeClr val="lt1"/>
              </a:buClr>
              <a:buSzPts val="1100"/>
              <a:buChar char="■"/>
              <a:defRPr>
                <a:solidFill>
                  <a:schemeClr val="lt1"/>
                </a:solidFill>
              </a:defRPr>
            </a:lvl3pPr>
            <a:lvl4pPr marL="2438339" lvl="3" indent="-397923" algn="ctr">
              <a:spcBef>
                <a:spcPts val="2133"/>
              </a:spcBef>
              <a:spcAft>
                <a:spcPts val="0"/>
              </a:spcAft>
              <a:buClr>
                <a:schemeClr val="lt1"/>
              </a:buClr>
              <a:buSzPts val="1100"/>
              <a:buChar char="●"/>
              <a:defRPr>
                <a:solidFill>
                  <a:schemeClr val="lt1"/>
                </a:solidFill>
              </a:defRPr>
            </a:lvl4pPr>
            <a:lvl5pPr marL="3047924" lvl="4" indent="-397923" algn="ctr">
              <a:spcBef>
                <a:spcPts val="2133"/>
              </a:spcBef>
              <a:spcAft>
                <a:spcPts val="0"/>
              </a:spcAft>
              <a:buClr>
                <a:schemeClr val="lt1"/>
              </a:buClr>
              <a:buSzPts val="1100"/>
              <a:buChar char="○"/>
              <a:defRPr>
                <a:solidFill>
                  <a:schemeClr val="lt1"/>
                </a:solidFill>
              </a:defRPr>
            </a:lvl5pPr>
            <a:lvl6pPr marL="3657509" lvl="5" indent="-397923" algn="ctr">
              <a:spcBef>
                <a:spcPts val="2133"/>
              </a:spcBef>
              <a:spcAft>
                <a:spcPts val="0"/>
              </a:spcAft>
              <a:buClr>
                <a:schemeClr val="lt1"/>
              </a:buClr>
              <a:buSzPts val="1100"/>
              <a:buChar char="■"/>
              <a:defRPr>
                <a:solidFill>
                  <a:schemeClr val="lt1"/>
                </a:solidFill>
              </a:defRPr>
            </a:lvl6pPr>
            <a:lvl7pPr marL="4267093" lvl="6" indent="-397923" algn="ctr">
              <a:spcBef>
                <a:spcPts val="2133"/>
              </a:spcBef>
              <a:spcAft>
                <a:spcPts val="0"/>
              </a:spcAft>
              <a:buClr>
                <a:schemeClr val="lt1"/>
              </a:buClr>
              <a:buSzPts val="1100"/>
              <a:buChar char="●"/>
              <a:defRPr>
                <a:solidFill>
                  <a:schemeClr val="lt1"/>
                </a:solidFill>
              </a:defRPr>
            </a:lvl7pPr>
            <a:lvl8pPr marL="4876678" lvl="7" indent="-397923" algn="ctr">
              <a:spcBef>
                <a:spcPts val="2133"/>
              </a:spcBef>
              <a:spcAft>
                <a:spcPts val="0"/>
              </a:spcAft>
              <a:buClr>
                <a:schemeClr val="lt1"/>
              </a:buClr>
              <a:buSzPts val="1100"/>
              <a:buChar char="○"/>
              <a:defRPr>
                <a:solidFill>
                  <a:schemeClr val="lt1"/>
                </a:solidFill>
              </a:defRPr>
            </a:lvl8pPr>
            <a:lvl9pPr marL="5486263" lvl="8" indent="-397923" algn="ctr">
              <a:spcBef>
                <a:spcPts val="2133"/>
              </a:spcBef>
              <a:spcAft>
                <a:spcPts val="2133"/>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5172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72372502"/>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098667" y="2151751"/>
            <a:ext cx="5674000" cy="2497200"/>
          </a:xfrm>
          <a:prstGeom prst="rect">
            <a:avLst/>
          </a:prstGeom>
        </p:spPr>
        <p:txBody>
          <a:bodyPr spcFirstLastPara="1" wrap="square" lIns="121900" tIns="121900" rIns="121900" bIns="121900" anchor="ctr" anchorCtr="0">
            <a:noAutofit/>
          </a:bodyPr>
          <a:lstStyle/>
          <a:p>
            <a:r>
              <a:rPr lang="en" dirty="0"/>
              <a:t>Machine Learning Project </a:t>
            </a:r>
            <a:endParaRPr dirty="0"/>
          </a:p>
        </p:txBody>
      </p:sp>
      <p:sp>
        <p:nvSpPr>
          <p:cNvPr id="278" name="Google Shape;278;p13"/>
          <p:cNvSpPr txBox="1">
            <a:spLocks noGrp="1"/>
          </p:cNvSpPr>
          <p:nvPr>
            <p:ph type="subTitle" idx="1"/>
          </p:nvPr>
        </p:nvSpPr>
        <p:spPr>
          <a:xfrm>
            <a:off x="1098667" y="4795067"/>
            <a:ext cx="5674000" cy="927200"/>
          </a:xfrm>
          <a:prstGeom prst="rect">
            <a:avLst/>
          </a:prstGeom>
        </p:spPr>
        <p:txBody>
          <a:bodyPr spcFirstLastPara="1" wrap="square" lIns="121900" tIns="121900" rIns="121900" bIns="121900" anchor="t" anchorCtr="0">
            <a:noAutofit/>
          </a:bodyPr>
          <a:lstStyle/>
          <a:p>
            <a:pPr marL="0" indent="0"/>
            <a:r>
              <a:rPr lang="en" dirty="0"/>
              <a:t>Vaishnavi Ingole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D587E4-65D8-4714-8687-0CB0DF961C49}"/>
              </a:ext>
            </a:extLst>
          </p:cNvPr>
          <p:cNvSpPr>
            <a:spLocks noGrp="1"/>
          </p:cNvSpPr>
          <p:nvPr>
            <p:ph type="body" idx="1"/>
          </p:nvPr>
        </p:nvSpPr>
        <p:spPr>
          <a:xfrm>
            <a:off x="145773" y="477078"/>
            <a:ext cx="11860697" cy="5976731"/>
          </a:xfrm>
        </p:spPr>
        <p:txBody>
          <a:bodyPr/>
          <a:lstStyle/>
          <a:p>
            <a:r>
              <a:rPr lang="en-US" sz="2800" b="1" dirty="0"/>
              <a:t>Bar plot : Conclusion</a:t>
            </a:r>
          </a:p>
          <a:p>
            <a:r>
              <a:rPr lang="en-US" sz="2800" b="1" dirty="0"/>
              <a:t> using Crosstab</a:t>
            </a:r>
          </a:p>
          <a:p>
            <a:pPr marL="194729" indent="0">
              <a:buNone/>
            </a:pPr>
            <a:r>
              <a:rPr lang="en-US" sz="1800" dirty="0"/>
              <a:t>Bar Plot showing bankruptcy and non-bankruptcy cases across three levels  high risk, low risk, and medium risk .</a:t>
            </a:r>
          </a:p>
          <a:p>
            <a:pPr marL="194729" indent="0">
              <a:buNone/>
            </a:pPr>
            <a:r>
              <a:rPr lang="en-US" sz="1800" b="1" dirty="0"/>
              <a:t>Bar plot for Industrial _ risk</a:t>
            </a:r>
          </a:p>
          <a:p>
            <a:pPr marL="194729" indent="0">
              <a:buNone/>
            </a:pPr>
            <a:r>
              <a:rPr lang="en-US" sz="1800" dirty="0"/>
              <a:t>Bar plot for relationship between Industrial _Risk and class feature</a:t>
            </a:r>
          </a:p>
          <a:p>
            <a:pPr marL="194729" indent="0">
              <a:buNone/>
            </a:pPr>
            <a:r>
              <a:rPr lang="en-US" sz="1800" dirty="0"/>
              <a:t>high risk industries have more bankruptcy cases than non-bankruptcy.</a:t>
            </a:r>
          </a:p>
          <a:p>
            <a:pPr marL="194729" indent="0">
              <a:buNone/>
            </a:pPr>
            <a:r>
              <a:rPr lang="en-US" sz="1800" dirty="0"/>
              <a:t>low risk industries have fewer bankruptcy cases compared to non-bankruptcy.</a:t>
            </a:r>
          </a:p>
          <a:p>
            <a:pPr marL="194729" indent="0">
              <a:buNone/>
            </a:pPr>
            <a:r>
              <a:rPr lang="en-US" sz="1800" dirty="0"/>
              <a:t>medium risk industries have an equal amount of bankruptcy and non-bankruptcy cases as low risk.</a:t>
            </a:r>
          </a:p>
          <a:p>
            <a:pPr marL="194729" indent="0">
              <a:buNone/>
            </a:pPr>
            <a:r>
              <a:rPr lang="en-US" sz="1800" b="1" dirty="0"/>
              <a:t> Bar plot For management _risk</a:t>
            </a:r>
          </a:p>
          <a:p>
            <a:pPr marL="194729" indent="0">
              <a:buNone/>
            </a:pPr>
            <a:r>
              <a:rPr lang="en-US" sz="1800" dirty="0"/>
              <a:t>Bar plot for management risk showing and conclude </a:t>
            </a:r>
          </a:p>
          <a:p>
            <a:pPr marL="194729" indent="0">
              <a:buNone/>
            </a:pPr>
            <a:r>
              <a:rPr lang="en-US" sz="1800" dirty="0"/>
              <a:t>high risk have more bankruptcy cases than non-bankruptcy.</a:t>
            </a:r>
          </a:p>
          <a:p>
            <a:pPr marL="194729" indent="0">
              <a:buNone/>
            </a:pPr>
            <a:r>
              <a:rPr lang="en-US" sz="1800" dirty="0"/>
              <a:t>low risk have fewer bankruptcy cases compared to non-bankruptcy.</a:t>
            </a:r>
          </a:p>
          <a:p>
            <a:pPr marL="194729" indent="0">
              <a:buNone/>
            </a:pPr>
            <a:r>
              <a:rPr lang="en-US" sz="1800" dirty="0"/>
              <a:t>medium risk have an fewer amount of bankruptcy cases compared to non-bankruptcy cases.</a:t>
            </a:r>
          </a:p>
          <a:p>
            <a:pPr marL="194729" indent="0">
              <a:buNone/>
            </a:pPr>
            <a:r>
              <a:rPr lang="en-US" sz="1800" b="1" dirty="0"/>
              <a:t> Bar plot  For Financial _ flexibility</a:t>
            </a:r>
          </a:p>
          <a:p>
            <a:pPr marL="194729" indent="0">
              <a:buNone/>
            </a:pPr>
            <a:r>
              <a:rPr lang="en-US" sz="1800" dirty="0"/>
              <a:t>Bar plot showing the relationship between financial flexibility and class features.</a:t>
            </a:r>
          </a:p>
          <a:p>
            <a:pPr marL="194729" indent="0">
              <a:buNone/>
            </a:pPr>
            <a:r>
              <a:rPr lang="en-US" sz="1800" dirty="0"/>
              <a:t>Companies with low financial flexibility have a higher rate of bankruptcy,</a:t>
            </a:r>
          </a:p>
          <a:p>
            <a:pPr marL="194729" indent="0">
              <a:buNone/>
            </a:pPr>
            <a:r>
              <a:rPr lang="en-US" sz="1800" dirty="0"/>
              <a:t>whereas those with high or medium financial flexibility are more often non-bankrupt.</a:t>
            </a:r>
          </a:p>
          <a:p>
            <a:endParaRPr lang="en-US" sz="1800" dirty="0"/>
          </a:p>
          <a:p>
            <a:pPr marL="194729" indent="0">
              <a:buNone/>
            </a:pPr>
            <a:endParaRPr lang="en-US" sz="3600" b="1" dirty="0"/>
          </a:p>
        </p:txBody>
      </p:sp>
    </p:spTree>
    <p:extLst>
      <p:ext uri="{BB962C8B-B14F-4D97-AF65-F5344CB8AC3E}">
        <p14:creationId xmlns:p14="http://schemas.microsoft.com/office/powerpoint/2010/main" val="212990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AD4020-CB3B-48EC-AB93-BF449512CF89}"/>
              </a:ext>
            </a:extLst>
          </p:cNvPr>
          <p:cNvSpPr>
            <a:spLocks noGrp="1"/>
          </p:cNvSpPr>
          <p:nvPr>
            <p:ph type="body" idx="1"/>
          </p:nvPr>
        </p:nvSpPr>
        <p:spPr>
          <a:xfrm>
            <a:off x="357810" y="0"/>
            <a:ext cx="10754590" cy="6858000"/>
          </a:xfrm>
        </p:spPr>
        <p:txBody>
          <a:bodyPr/>
          <a:lstStyle/>
          <a:p>
            <a:r>
              <a:rPr lang="en-US" sz="1800" b="1" dirty="0"/>
              <a:t>Bar plot for Credibility</a:t>
            </a:r>
          </a:p>
          <a:p>
            <a:pPr marL="194729" indent="0">
              <a:buNone/>
            </a:pPr>
            <a:r>
              <a:rPr lang="en-US" sz="1800" dirty="0"/>
              <a:t>Bar plot showing the relationship between credibility and class features.</a:t>
            </a:r>
          </a:p>
          <a:p>
            <a:pPr marL="194729" indent="0">
              <a:buNone/>
            </a:pPr>
            <a:r>
              <a:rPr lang="en-US" sz="1800" dirty="0"/>
              <a:t>Non Bankruptcy are More High in High risk and  medium risk.</a:t>
            </a:r>
          </a:p>
          <a:p>
            <a:pPr marL="194729" indent="0">
              <a:buNone/>
            </a:pPr>
            <a:r>
              <a:rPr lang="en-US" sz="1800" dirty="0"/>
              <a:t> And low risk more rate is Bankruptcy</a:t>
            </a:r>
          </a:p>
          <a:p>
            <a:pPr marL="194729" indent="0">
              <a:buNone/>
            </a:pPr>
            <a:endParaRPr lang="en-US" sz="1800" dirty="0"/>
          </a:p>
          <a:p>
            <a:r>
              <a:rPr lang="en-US" sz="1800" b="1" dirty="0"/>
              <a:t>Bar plot For Competitiveness</a:t>
            </a:r>
          </a:p>
          <a:p>
            <a:pPr marL="194729" indent="0">
              <a:buNone/>
            </a:pPr>
            <a:r>
              <a:rPr lang="en-US" sz="1800" dirty="0"/>
              <a:t>Bar plot showing the relationship between competitiveness and class features.</a:t>
            </a:r>
          </a:p>
          <a:p>
            <a:pPr marL="194729" indent="0">
              <a:buNone/>
            </a:pPr>
            <a:r>
              <a:rPr lang="en-US" sz="1800" dirty="0"/>
              <a:t>Companies with low risk have a higher rate of bankruptcy.</a:t>
            </a:r>
          </a:p>
          <a:p>
            <a:pPr marL="194729" indent="0">
              <a:buNone/>
            </a:pPr>
            <a:r>
              <a:rPr lang="en-US" sz="1800" dirty="0"/>
              <a:t>Companies with high risk have a higher rate of non-bankruptcy</a:t>
            </a:r>
          </a:p>
          <a:p>
            <a:pPr marL="194729" indent="0">
              <a:buNone/>
            </a:pPr>
            <a:r>
              <a:rPr lang="en-US" sz="1800" dirty="0"/>
              <a:t>Companies with medium risk have a higher rate of non-bankruptcy.</a:t>
            </a:r>
          </a:p>
          <a:p>
            <a:pPr marL="194729" indent="0">
              <a:buNone/>
            </a:pPr>
            <a:endParaRPr lang="en-US" sz="1800" dirty="0"/>
          </a:p>
          <a:p>
            <a:r>
              <a:rPr lang="en-US" sz="1800" b="1" dirty="0"/>
              <a:t>Bar plot For operating _risk</a:t>
            </a:r>
          </a:p>
          <a:p>
            <a:pPr marL="194729" indent="0">
              <a:buNone/>
            </a:pPr>
            <a:r>
              <a:rPr lang="en-US" sz="1800" dirty="0"/>
              <a:t>Bar plot showing the relationship between operating _ risk and class features.</a:t>
            </a:r>
          </a:p>
          <a:p>
            <a:pPr marL="194729" indent="0">
              <a:buNone/>
            </a:pPr>
            <a:r>
              <a:rPr lang="en-US" sz="1800" dirty="0"/>
              <a:t>here for high risk, bankruptcy chances are more when compare with medium risk and low risk.  </a:t>
            </a:r>
          </a:p>
          <a:p>
            <a:pPr marL="194729" indent="0">
              <a:buNone/>
            </a:pPr>
            <a:r>
              <a:rPr lang="en-US" sz="3200" b="1" dirty="0"/>
              <a:t> Features Engineering : Encoding</a:t>
            </a:r>
          </a:p>
          <a:p>
            <a:pPr marL="194729" indent="0">
              <a:buNone/>
            </a:pPr>
            <a:r>
              <a:rPr lang="en-US" sz="1800" dirty="0"/>
              <a:t>here class features is in categorical data . So for model building we have to convert class into numeric data.</a:t>
            </a:r>
          </a:p>
          <a:p>
            <a:pPr marL="194729" indent="0">
              <a:buNone/>
            </a:pPr>
            <a:r>
              <a:rPr lang="en-US" sz="1800" dirty="0"/>
              <a:t>So for that Label Encoding is use.</a:t>
            </a:r>
          </a:p>
          <a:p>
            <a:pPr marL="194729" indent="0">
              <a:buNone/>
            </a:pPr>
            <a:r>
              <a:rPr lang="en-US" sz="1800" dirty="0"/>
              <a:t> #After encoding, here</a:t>
            </a:r>
          </a:p>
          <a:p>
            <a:pPr marL="194729" indent="0">
              <a:buNone/>
            </a:pPr>
            <a:r>
              <a:rPr lang="en-US" sz="1800" b="1" dirty="0"/>
              <a:t>bankruptcy=0 , non-bankruptcy=1</a:t>
            </a:r>
          </a:p>
          <a:p>
            <a:pPr marL="194729" indent="0">
              <a:buNone/>
            </a:pPr>
            <a:r>
              <a:rPr lang="en-US" sz="1800" b="1" dirty="0"/>
              <a:t>#feature scaling </a:t>
            </a:r>
            <a:r>
              <a:rPr lang="en-US" sz="1800" dirty="0"/>
              <a:t>: As all the values in data frame lies in the same range. So no need of Feature Scaling</a:t>
            </a:r>
          </a:p>
          <a:p>
            <a:pPr marL="194729" indent="0">
              <a:buNone/>
            </a:pPr>
            <a:endParaRPr lang="en-US" sz="1800" dirty="0"/>
          </a:p>
        </p:txBody>
      </p:sp>
    </p:spTree>
    <p:extLst>
      <p:ext uri="{BB962C8B-B14F-4D97-AF65-F5344CB8AC3E}">
        <p14:creationId xmlns:p14="http://schemas.microsoft.com/office/powerpoint/2010/main" val="82701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2B3E17-9AE7-4910-A42A-E0D3D35AE301}"/>
              </a:ext>
            </a:extLst>
          </p:cNvPr>
          <p:cNvSpPr>
            <a:spLocks noGrp="1"/>
          </p:cNvSpPr>
          <p:nvPr>
            <p:ph type="body" idx="1"/>
          </p:nvPr>
        </p:nvSpPr>
        <p:spPr>
          <a:xfrm>
            <a:off x="265043" y="1510748"/>
            <a:ext cx="11834192" cy="5141843"/>
          </a:xfrm>
        </p:spPr>
        <p:txBody>
          <a:bodyPr/>
          <a:lstStyle/>
          <a:p>
            <a:r>
              <a:rPr lang="en-US" sz="2000" b="1" dirty="0"/>
              <a:t>Features Selection</a:t>
            </a:r>
          </a:p>
          <a:p>
            <a:pPr marL="651929" indent="-457200">
              <a:buAutoNum type="arabicPeriod"/>
            </a:pPr>
            <a:r>
              <a:rPr lang="en-US" sz="2000" b="1" dirty="0"/>
              <a:t>Uni-Variate Selection</a:t>
            </a:r>
          </a:p>
          <a:p>
            <a:pPr marL="651929" indent="-457200">
              <a:buAutoNum type="arabicPeriod"/>
            </a:pPr>
            <a:r>
              <a:rPr lang="en-US" sz="2000" b="1" dirty="0"/>
              <a:t>REF (Recursive Feature Eliminator )</a:t>
            </a:r>
          </a:p>
          <a:p>
            <a:pPr marL="194729" indent="0">
              <a:buNone/>
            </a:pPr>
            <a:r>
              <a:rPr lang="en-US" sz="2000" dirty="0"/>
              <a:t>It is another method it is also use for selecting important features.</a:t>
            </a:r>
          </a:p>
          <a:p>
            <a:pPr marL="194729" indent="0">
              <a:buNone/>
            </a:pPr>
            <a:r>
              <a:rPr lang="en-US" sz="1800" dirty="0"/>
              <a:t>selecting an important and required feature for model building</a:t>
            </a:r>
          </a:p>
          <a:p>
            <a:pPr marL="194729" indent="0">
              <a:buNone/>
            </a:pPr>
            <a:r>
              <a:rPr lang="en-US" sz="1800" dirty="0"/>
              <a:t>Financial _ flexibility</a:t>
            </a:r>
          </a:p>
          <a:p>
            <a:pPr marL="194729" indent="0">
              <a:buNone/>
            </a:pPr>
            <a:r>
              <a:rPr lang="en-US" sz="1800" dirty="0"/>
              <a:t>credibility</a:t>
            </a:r>
          </a:p>
          <a:p>
            <a:pPr marL="194729" indent="0">
              <a:buNone/>
            </a:pPr>
            <a:r>
              <a:rPr lang="en-US" sz="1800" dirty="0"/>
              <a:t>competitiveness</a:t>
            </a:r>
          </a:p>
          <a:p>
            <a:pPr marL="194729" indent="0">
              <a:buNone/>
            </a:pPr>
            <a:r>
              <a:rPr lang="en-US" sz="1800" dirty="0"/>
              <a:t>These are the most important features by which we can get accurate result.</a:t>
            </a:r>
          </a:p>
          <a:p>
            <a:pPr marL="194729" indent="0">
              <a:buNone/>
            </a:pPr>
            <a:r>
              <a:rPr lang="en-US" sz="1800" dirty="0"/>
              <a:t>from the above these 3 features are important features as there ranking is "1“ </a:t>
            </a:r>
          </a:p>
          <a:p>
            <a:pPr marL="194729" indent="0">
              <a:buNone/>
            </a:pPr>
            <a:r>
              <a:rPr lang="en-US" sz="1600" b="1" dirty="0"/>
              <a:t>So here, from above different RFE MODELS techniques, we are going to consider the features with rank1 and rank2 #so features with rank1 and rank2 are</a:t>
            </a:r>
          </a:p>
          <a:p>
            <a:pPr marL="194729" indent="0">
              <a:buNone/>
            </a:pPr>
            <a:r>
              <a:rPr lang="en-US" sz="1600" b="1" dirty="0"/>
              <a:t># financial _ flexibility</a:t>
            </a:r>
          </a:p>
          <a:p>
            <a:pPr marL="194729" indent="0">
              <a:buNone/>
            </a:pPr>
            <a:r>
              <a:rPr lang="en-US" sz="1600" b="1" dirty="0"/>
              <a:t>#credibility</a:t>
            </a:r>
          </a:p>
          <a:p>
            <a:pPr marL="194729" indent="0">
              <a:buNone/>
            </a:pPr>
            <a:r>
              <a:rPr lang="en-US" sz="1600" b="1" dirty="0"/>
              <a:t>#competitiveness</a:t>
            </a:r>
          </a:p>
          <a:p>
            <a:pPr marL="194729" indent="0">
              <a:buNone/>
            </a:pPr>
            <a:r>
              <a:rPr lang="en-US" sz="1600" b="1"/>
              <a:t>#management _ risk</a:t>
            </a:r>
            <a:endParaRPr lang="en-US" sz="1600" dirty="0"/>
          </a:p>
        </p:txBody>
      </p:sp>
    </p:spTree>
    <p:extLst>
      <p:ext uri="{BB962C8B-B14F-4D97-AF65-F5344CB8AC3E}">
        <p14:creationId xmlns:p14="http://schemas.microsoft.com/office/powerpoint/2010/main" val="282265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4683-0496-4ECB-945B-FF5A8E30A54D}"/>
              </a:ext>
            </a:extLst>
          </p:cNvPr>
          <p:cNvSpPr>
            <a:spLocks noGrp="1"/>
          </p:cNvSpPr>
          <p:nvPr>
            <p:ph type="title"/>
          </p:nvPr>
        </p:nvSpPr>
        <p:spPr>
          <a:xfrm>
            <a:off x="500063" y="185737"/>
            <a:ext cx="10612337" cy="1944763"/>
          </a:xfrm>
        </p:spPr>
        <p:txBody>
          <a:bodyPr/>
          <a:lstStyle/>
          <a:p>
            <a:r>
              <a:rPr lang="en-US" dirty="0"/>
              <a:t>Model Validation</a:t>
            </a:r>
          </a:p>
        </p:txBody>
      </p:sp>
      <p:sp>
        <p:nvSpPr>
          <p:cNvPr id="3" name="Text Placeholder 2">
            <a:extLst>
              <a:ext uri="{FF2B5EF4-FFF2-40B4-BE49-F238E27FC236}">
                <a16:creationId xmlns:a16="http://schemas.microsoft.com/office/drawing/2014/main" id="{9E4E695D-C1C5-414F-92A3-D0571AED4AB6}"/>
              </a:ext>
            </a:extLst>
          </p:cNvPr>
          <p:cNvSpPr>
            <a:spLocks noGrp="1"/>
          </p:cNvSpPr>
          <p:nvPr>
            <p:ph type="body" idx="1"/>
          </p:nvPr>
        </p:nvSpPr>
        <p:spPr>
          <a:xfrm>
            <a:off x="357188" y="971550"/>
            <a:ext cx="10755212" cy="5700713"/>
          </a:xfrm>
        </p:spPr>
        <p:txBody>
          <a:bodyPr/>
          <a:lstStyle/>
          <a:p>
            <a:r>
              <a:rPr lang="en-US" sz="2000" b="1" dirty="0">
                <a:solidFill>
                  <a:srgbClr val="212121"/>
                </a:solidFill>
                <a:latin typeface="Roboto"/>
              </a:rPr>
              <a:t>1.Train and Test Split  : </a:t>
            </a:r>
          </a:p>
          <a:p>
            <a:pPr marL="194729" indent="0">
              <a:buNone/>
            </a:pPr>
            <a:r>
              <a:rPr lang="en-US" sz="1800" dirty="0">
                <a:solidFill>
                  <a:srgbClr val="212121"/>
                </a:solidFill>
                <a:latin typeface="Roboto"/>
              </a:rPr>
              <a:t>Divide data into x _ train , x _ test, y _ test, y_ train,</a:t>
            </a:r>
          </a:p>
          <a:p>
            <a:pPr marL="194729" indent="0">
              <a:buNone/>
            </a:pPr>
            <a:r>
              <a:rPr lang="en-US" sz="1800" dirty="0"/>
              <a:t>For Model Building Methods.</a:t>
            </a:r>
          </a:p>
          <a:p>
            <a:pPr marL="194729" indent="0">
              <a:buNone/>
            </a:pPr>
            <a:r>
              <a:rPr lang="en-US" sz="3200" b="1" dirty="0"/>
              <a:t>Model Building Methods :</a:t>
            </a:r>
          </a:p>
          <a:p>
            <a:pPr marL="194729" indent="0">
              <a:buNone/>
            </a:pPr>
            <a:r>
              <a:rPr lang="en-US" sz="2000" dirty="0"/>
              <a:t>Using different types of algorithms:</a:t>
            </a:r>
          </a:p>
          <a:p>
            <a:pPr marL="651929" indent="-457200">
              <a:buAutoNum type="arabicParenR"/>
            </a:pPr>
            <a:r>
              <a:rPr lang="en-US" sz="2400" b="1" dirty="0"/>
              <a:t>Logistics Regression </a:t>
            </a:r>
            <a:r>
              <a:rPr lang="en-US" sz="2000" b="1" dirty="0"/>
              <a:t>: </a:t>
            </a:r>
            <a:r>
              <a:rPr lang="en-US" sz="2000" dirty="0"/>
              <a:t>Accuracy Score for logistic regression when using train-test-split is, Training Accuracy Score: 0.9867  That is  98.67%</a:t>
            </a:r>
          </a:p>
          <a:p>
            <a:pPr marL="651929" indent="-457200">
              <a:buFont typeface="Nunito"/>
              <a:buAutoNum type="arabicParenR"/>
            </a:pPr>
            <a:r>
              <a:rPr lang="en-US" sz="2400" b="1" dirty="0"/>
              <a:t>Decision Tree Classifier </a:t>
            </a:r>
            <a:r>
              <a:rPr lang="en-US" sz="2000" b="1" dirty="0"/>
              <a:t>: </a:t>
            </a:r>
            <a:r>
              <a:rPr lang="en-US" sz="2000" dirty="0"/>
              <a:t>Accuracy Score for Decision Tree Classifier when using train-test-split is, Accuracy score: 0.9867 I That is 98.67%</a:t>
            </a:r>
          </a:p>
          <a:p>
            <a:pPr marL="651929" indent="-457200">
              <a:buFont typeface="Nunito"/>
              <a:buAutoNum type="arabicParenR"/>
            </a:pPr>
            <a:r>
              <a:rPr lang="en-US" sz="2400" b="1" dirty="0"/>
              <a:t>KNN Classification : </a:t>
            </a:r>
            <a:r>
              <a:rPr lang="en-US" sz="2000" dirty="0"/>
              <a:t>Accuracy Score for KNN Classifier when using train-test-split is, Accuracy score: 0.9867  That is 98.67%</a:t>
            </a:r>
          </a:p>
          <a:p>
            <a:pPr marL="651929" indent="-457200">
              <a:buFont typeface="Nunito"/>
              <a:buAutoNum type="arabicParenR"/>
            </a:pPr>
            <a:r>
              <a:rPr lang="en-US" sz="2400" b="1" dirty="0"/>
              <a:t>SVM Classification : </a:t>
            </a:r>
            <a:r>
              <a:rPr lang="en-US" sz="2000" dirty="0"/>
              <a:t>Accuracy Score of SVM classifier when we perform using cross validation is, Accuracy=99.6%</a:t>
            </a:r>
          </a:p>
          <a:p>
            <a:pPr marL="651929" indent="-457200">
              <a:buFont typeface="Nunito"/>
              <a:buAutoNum type="arabicParenR"/>
            </a:pPr>
            <a:r>
              <a:rPr lang="en-US" sz="2400" b="1" dirty="0"/>
              <a:t>Naive Bayes </a:t>
            </a:r>
            <a:r>
              <a:rPr lang="en-US" sz="2000" b="1" dirty="0"/>
              <a:t>: </a:t>
            </a:r>
            <a:r>
              <a:rPr lang="en-US" sz="2000" dirty="0"/>
              <a:t>Accuracy Score of Naive Bayes Classifier when we perform using cross validation is, Accuracy=98.0%</a:t>
            </a:r>
          </a:p>
          <a:p>
            <a:pPr marL="651929" indent="-457200">
              <a:buFont typeface="Nunito"/>
              <a:buAutoNum type="arabicParenR"/>
            </a:pPr>
            <a:endParaRPr lang="en-US" sz="2400" b="1" dirty="0"/>
          </a:p>
          <a:p>
            <a:pPr marL="651929" indent="-457200">
              <a:buFont typeface="Nunito"/>
              <a:buAutoNum type="arabicParenR"/>
            </a:pPr>
            <a:endParaRPr lang="en-US" sz="2000" dirty="0"/>
          </a:p>
          <a:p>
            <a:pPr marL="651929" indent="-457200">
              <a:buFont typeface="Nunito"/>
              <a:buAutoNum type="arabicParenR"/>
            </a:pPr>
            <a:endParaRPr lang="en-US" sz="2000" b="1" dirty="0"/>
          </a:p>
          <a:p>
            <a:pPr marL="651929" indent="-457200">
              <a:buFont typeface="Nunito"/>
              <a:buAutoNum type="arabicParenR"/>
            </a:pPr>
            <a:endParaRPr lang="en-US" sz="2000" dirty="0"/>
          </a:p>
          <a:p>
            <a:pPr marL="651929" indent="-457200">
              <a:buFont typeface="Nunito"/>
              <a:buAutoNum type="arabicParenR"/>
            </a:pPr>
            <a:endParaRPr lang="en-US" sz="2400" b="1" dirty="0"/>
          </a:p>
          <a:p>
            <a:pPr marL="651929" indent="-457200">
              <a:buFont typeface="Nunito"/>
              <a:buAutoNum type="arabicParenR"/>
            </a:pPr>
            <a:endParaRPr lang="en-US" sz="2400" dirty="0"/>
          </a:p>
          <a:p>
            <a:pPr marL="651929" indent="-457200">
              <a:buAutoNum type="arabicParenR"/>
            </a:pPr>
            <a:endParaRPr lang="en-US" sz="2000" dirty="0"/>
          </a:p>
          <a:p>
            <a:pPr marL="651929" indent="-457200">
              <a:buAutoNum type="arabicParenR"/>
            </a:pPr>
            <a:endParaRPr lang="en-US" sz="2000" dirty="0"/>
          </a:p>
          <a:p>
            <a:pPr marL="194729" indent="0">
              <a:buNone/>
            </a:pPr>
            <a:endParaRPr lang="en-US" sz="2000" dirty="0"/>
          </a:p>
          <a:p>
            <a:pPr marL="194729" indent="0">
              <a:buNone/>
            </a:pPr>
            <a:endParaRPr lang="en-US" sz="3200" b="1" dirty="0"/>
          </a:p>
        </p:txBody>
      </p:sp>
    </p:spTree>
    <p:extLst>
      <p:ext uri="{BB962C8B-B14F-4D97-AF65-F5344CB8AC3E}">
        <p14:creationId xmlns:p14="http://schemas.microsoft.com/office/powerpoint/2010/main" val="353484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E399-C677-4DB9-A875-98CFD634E89A}"/>
              </a:ext>
            </a:extLst>
          </p:cNvPr>
          <p:cNvSpPr>
            <a:spLocks noGrp="1"/>
          </p:cNvSpPr>
          <p:nvPr>
            <p:ph type="title"/>
          </p:nvPr>
        </p:nvSpPr>
        <p:spPr/>
        <p:txBody>
          <a:bodyPr/>
          <a:lstStyle/>
          <a:p>
            <a:r>
              <a:rPr lang="en-US" sz="3200" dirty="0"/>
              <a:t>Final Model:  Random Forest</a:t>
            </a:r>
            <a:br>
              <a:rPr lang="en-US" b="0" dirty="0"/>
            </a:br>
            <a:endParaRPr lang="en-US" dirty="0"/>
          </a:p>
        </p:txBody>
      </p:sp>
      <p:sp>
        <p:nvSpPr>
          <p:cNvPr id="3" name="Text Placeholder 2">
            <a:extLst>
              <a:ext uri="{FF2B5EF4-FFF2-40B4-BE49-F238E27FC236}">
                <a16:creationId xmlns:a16="http://schemas.microsoft.com/office/drawing/2014/main" id="{A8640F6A-1F2E-46AF-A06E-7BC275E9CA0F}"/>
              </a:ext>
            </a:extLst>
          </p:cNvPr>
          <p:cNvSpPr>
            <a:spLocks noGrp="1"/>
          </p:cNvSpPr>
          <p:nvPr>
            <p:ph type="body" idx="1"/>
          </p:nvPr>
        </p:nvSpPr>
        <p:spPr>
          <a:xfrm>
            <a:off x="1079600" y="1785938"/>
            <a:ext cx="10032800" cy="4256262"/>
          </a:xfrm>
        </p:spPr>
        <p:txBody>
          <a:bodyPr/>
          <a:lstStyle/>
          <a:p>
            <a:r>
              <a:rPr lang="en-US" sz="2000" dirty="0"/>
              <a:t>As all the model are get approximately same accuracy score after train-test-split and cross-validation.</a:t>
            </a:r>
          </a:p>
          <a:p>
            <a:r>
              <a:rPr lang="en-US" sz="2000" dirty="0"/>
              <a:t>So let us consider random forest for our final model building</a:t>
            </a:r>
          </a:p>
          <a:p>
            <a:r>
              <a:rPr lang="en-US" sz="2000" dirty="0"/>
              <a:t>Accuracy Score of Random Forest Classifier when we perform using cross validation is, Accuracy=99.20%</a:t>
            </a:r>
          </a:p>
          <a:p>
            <a:r>
              <a:rPr lang="en-US" sz="2000" dirty="0"/>
              <a:t>so we have got higher accuracy Scores. As our dataset is small ,cleaned and well defined after feature engineering, After that predictions methods using Stream lit App.</a:t>
            </a:r>
          </a:p>
          <a:p>
            <a:endParaRPr lang="en-US" sz="2000" dirty="0"/>
          </a:p>
          <a:p>
            <a:endParaRPr lang="en-US" sz="2000" dirty="0"/>
          </a:p>
          <a:p>
            <a:endParaRPr lang="en-US" sz="2000" dirty="0"/>
          </a:p>
          <a:p>
            <a:endParaRPr lang="en-US" dirty="0"/>
          </a:p>
        </p:txBody>
      </p:sp>
    </p:spTree>
    <p:extLst>
      <p:ext uri="{BB962C8B-B14F-4D97-AF65-F5344CB8AC3E}">
        <p14:creationId xmlns:p14="http://schemas.microsoft.com/office/powerpoint/2010/main" val="33333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8CC03B-62EF-4E7F-BF73-DB0564084827}"/>
              </a:ext>
            </a:extLst>
          </p:cNvPr>
          <p:cNvSpPr/>
          <p:nvPr/>
        </p:nvSpPr>
        <p:spPr>
          <a:xfrm>
            <a:off x="238539" y="145774"/>
            <a:ext cx="11834191" cy="7380867"/>
          </a:xfrm>
          <a:prstGeom prst="rect">
            <a:avLst/>
          </a:prstGeom>
        </p:spPr>
        <p:txBody>
          <a:bodyPr wrap="square">
            <a:spAutoFit/>
          </a:bodyPr>
          <a:lstStyle/>
          <a:p>
            <a:pPr algn="ct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Project: Bankruptcy Prevention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ea typeface="Calibri" panose="020F0502020204030204" pitchFamily="34" charset="0"/>
                <a:cs typeface="Times New Roman" panose="02020603050405020304" pitchFamily="18" charset="0"/>
              </a:rPr>
              <a:t>The objective of this project is to create a classification model that predicts the chances of a business facing bankruptcy based on the key feature like Industrial Risk, Management Risk, Financial Flexibility, Credibility, Competitiveness, Operating Risk.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ea typeface="Calibri" panose="020F0502020204030204" pitchFamily="34" charset="0"/>
                <a:cs typeface="Calibri" panose="020F0502020204030204" pitchFamily="34" charset="0"/>
              </a:rPr>
              <a:t>With the help of classification, we will try to predict accurately and give the business an early chance to know about the risk of going bankrupt.</a:t>
            </a:r>
          </a:p>
          <a:p>
            <a:r>
              <a:rPr lang="en-US" kern="100" dirty="0">
                <a:latin typeface="Calibri" panose="020F0502020204030204" pitchFamily="34" charset="0"/>
                <a:ea typeface="Calibri" panose="020F0502020204030204" pitchFamily="34" charset="0"/>
                <a:cs typeface="Calibri" panose="020F0502020204030204" pitchFamily="34" charset="0"/>
              </a:rPr>
              <a:t>                                                                  </a:t>
            </a:r>
          </a:p>
          <a:p>
            <a:pPr>
              <a:lnSpc>
                <a:spcPct val="106000"/>
              </a:lnSpc>
              <a:spcAft>
                <a:spcPts val="800"/>
              </a:spcAft>
            </a:pPr>
            <a:r>
              <a:rPr lang="en-US" sz="16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Steps to follow in project: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b="1" kern="100" dirty="0">
                <a:latin typeface="Calibri" panose="020F0502020204030204" pitchFamily="34" charset="0"/>
                <a:ea typeface="Calibri" panose="020F0502020204030204" pitchFamily="34" charset="0"/>
                <a:cs typeface="Times New Roman" panose="02020603050405020304" pitchFamily="18" charset="0"/>
              </a:rPr>
              <a:t>Data Cleaning and Exploratory Data Analysis (EDA):</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r>
              <a:rPr lang="en-US" sz="1600" b="1" kern="100" dirty="0">
                <a:latin typeface="Calibri" panose="020F0502020204030204" pitchFamily="34" charset="0"/>
                <a:ea typeface="Calibri" panose="020F0502020204030204" pitchFamily="34" charset="0"/>
                <a:cs typeface="Times New Roman" panose="02020603050405020304" pitchFamily="18" charset="0"/>
              </a:rPr>
              <a:t> </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arenR"/>
            </a:pPr>
            <a:r>
              <a:rPr lang="en-US" sz="1600" b="1" kern="100" dirty="0">
                <a:latin typeface="Calibri" panose="020F0502020204030204" pitchFamily="34" charset="0"/>
                <a:ea typeface="Calibri" panose="020F0502020204030204" pitchFamily="34" charset="0"/>
                <a:cs typeface="Times New Roman" panose="02020603050405020304" pitchFamily="18" charset="0"/>
              </a:rPr>
              <a:t>Load the Dataset: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Use pandas to load dataset, we can use (</a:t>
            </a:r>
            <a:r>
              <a:rPr lang="en-US" sz="1600" kern="100" dirty="0" err="1">
                <a:latin typeface="Calibri" panose="020F0502020204030204" pitchFamily="34" charset="0"/>
                <a:ea typeface="Calibri" panose="020F0502020204030204" pitchFamily="34" charset="0"/>
                <a:cs typeface="Times New Roman" panose="02020603050405020304" pitchFamily="18" charset="0"/>
              </a:rPr>
              <a:t>pd.read</a:t>
            </a:r>
            <a:r>
              <a:rPr lang="en-US" sz="1600" kern="100" dirty="0">
                <a:latin typeface="Calibri" panose="020F0502020204030204" pitchFamily="34" charset="0"/>
                <a:ea typeface="Calibri" panose="020F0502020204030204" pitchFamily="34" charset="0"/>
                <a:cs typeface="Times New Roman" panose="02020603050405020304" pitchFamily="18" charset="0"/>
              </a:rPr>
              <a:t> _csv),(</a:t>
            </a:r>
            <a:r>
              <a:rPr lang="en-US" sz="1600" kern="100" dirty="0" err="1">
                <a:latin typeface="Calibri" panose="020F0502020204030204" pitchFamily="34" charset="0"/>
                <a:ea typeface="Calibri" panose="020F0502020204030204" pitchFamily="34" charset="0"/>
                <a:cs typeface="Times New Roman" panose="02020603050405020304" pitchFamily="18" charset="0"/>
              </a:rPr>
              <a:t>pd.read_excel</a:t>
            </a:r>
            <a:r>
              <a:rPr lang="en-US" sz="1600" kern="100" dirty="0">
                <a:latin typeface="Calibri" panose="020F0502020204030204" pitchFamily="34" charset="0"/>
                <a:ea typeface="Calibri" panose="020F0502020204030204" pitchFamily="34" charset="0"/>
                <a:cs typeface="Times New Roman" panose="02020603050405020304" pitchFamily="18" charset="0"/>
              </a:rPr>
              <a:t>).</a:t>
            </a:r>
          </a:p>
          <a:p>
            <a:pPr marL="91440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 </a:t>
            </a:r>
          </a:p>
          <a:p>
            <a:pPr marR="0" lvl="0">
              <a:spcBef>
                <a:spcPts val="0"/>
              </a:spcBef>
              <a:spcAft>
                <a:spcPts val="0"/>
              </a:spcAft>
            </a:pPr>
            <a:r>
              <a:rPr lang="en-US" sz="1600" b="1" kern="100" dirty="0">
                <a:latin typeface="Calibri" panose="020F0502020204030204" pitchFamily="34" charset="0"/>
                <a:ea typeface="Calibri" panose="020F0502020204030204" pitchFamily="34" charset="0"/>
                <a:cs typeface="Times New Roman" panose="02020603050405020304" pitchFamily="18" charset="0"/>
              </a:rPr>
              <a:t>b)    Inspect the Data:</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Display the first few rows to get an overview of the data using</a:t>
            </a:r>
          </a:p>
          <a:p>
            <a:pPr marL="91440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head(). Check for missing values using </a:t>
            </a:r>
            <a:r>
              <a:rPr lang="en-US" sz="1600" kern="100" dirty="0" err="1">
                <a:latin typeface="Calibri" panose="020F0502020204030204" pitchFamily="34" charset="0"/>
                <a:ea typeface="Calibri" panose="020F0502020204030204" pitchFamily="34" charset="0"/>
                <a:cs typeface="Times New Roman" panose="02020603050405020304" pitchFamily="18" charset="0"/>
              </a:rPr>
              <a:t>isnull</a:t>
            </a:r>
            <a:r>
              <a:rPr lang="en-US" sz="1600" kern="100" dirty="0">
                <a:latin typeface="Calibri" panose="020F0502020204030204" pitchFamily="34" charset="0"/>
                <a:ea typeface="Calibri" panose="020F0502020204030204" pitchFamily="34" charset="0"/>
                <a:cs typeface="Times New Roman" panose="02020603050405020304" pitchFamily="18" charset="0"/>
              </a:rPr>
              <a:t>().sum().</a:t>
            </a:r>
          </a:p>
          <a:p>
            <a:pPr marL="91440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 </a:t>
            </a:r>
          </a:p>
          <a:p>
            <a:pPr marR="0" lvl="0">
              <a:spcBef>
                <a:spcPts val="0"/>
              </a:spcBef>
              <a:spcAft>
                <a:spcPts val="0"/>
              </a:spcAft>
            </a:pPr>
            <a:r>
              <a:rPr lang="en-US" sz="1600" b="1" kern="100" dirty="0">
                <a:latin typeface="Calibri" panose="020F0502020204030204" pitchFamily="34" charset="0"/>
                <a:ea typeface="Calibri" panose="020F0502020204030204" pitchFamily="34" charset="0"/>
                <a:cs typeface="Times New Roman" panose="02020603050405020304" pitchFamily="18" charset="0"/>
              </a:rPr>
              <a:t>c)    Handle Missing Values: </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Handle or remove missing values based on the nature of the data.</a:t>
            </a:r>
          </a:p>
          <a:p>
            <a:pPr marL="91440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Consider using techniques like mean imputation or advanced                  imputation methods.</a:t>
            </a:r>
          </a:p>
          <a:p>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ea typeface="Calibri" panose="020F0502020204030204" pitchFamily="34" charset="0"/>
                <a:cs typeface="Calibri" panose="020F0502020204030204" pitchFamily="34"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ea typeface="Calibri" panose="020F0502020204030204" pitchFamily="34" charset="0"/>
                <a:cs typeface="Calibri" panose="020F0502020204030204" pitchFamily="34" charset="0"/>
              </a:rPr>
              <a:t> </a:t>
            </a:r>
            <a:endParaRPr lang="en-US" dirty="0"/>
          </a:p>
        </p:txBody>
      </p:sp>
    </p:spTree>
    <p:extLst>
      <p:ext uri="{BB962C8B-B14F-4D97-AF65-F5344CB8AC3E}">
        <p14:creationId xmlns:p14="http://schemas.microsoft.com/office/powerpoint/2010/main" val="425593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D55CF9-6FAE-4885-821A-6E3276B78339}"/>
              </a:ext>
            </a:extLst>
          </p:cNvPr>
          <p:cNvSpPr/>
          <p:nvPr/>
        </p:nvSpPr>
        <p:spPr>
          <a:xfrm>
            <a:off x="437322" y="198783"/>
            <a:ext cx="11396869" cy="2862322"/>
          </a:xfrm>
          <a:prstGeom prst="rect">
            <a:avLst/>
          </a:prstGeom>
        </p:spPr>
        <p:txBody>
          <a:bodyPr wrap="square">
            <a:spAutoFit/>
          </a:bodyPr>
          <a:lstStyle/>
          <a:p>
            <a:pPr marR="0" lvl="0">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c)  Checking Duplicates Values: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0"/>
              </a:spcAft>
            </a:pPr>
            <a:r>
              <a:rPr lang="en-US" kern="100" dirty="0">
                <a:latin typeface="Calibri" panose="020F0502020204030204" pitchFamily="34" charset="0"/>
                <a:ea typeface="Calibri" panose="020F0502020204030204" pitchFamily="34" charset="0"/>
                <a:cs typeface="Times New Roman" panose="02020603050405020304" pitchFamily="18" charset="0"/>
              </a:rPr>
              <a:t>Duplicated records; handling duplicates.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d)  Explore Data Distributions: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0"/>
              </a:spcAft>
            </a:pPr>
            <a:r>
              <a:rPr lang="en-US" kern="100" dirty="0">
                <a:latin typeface="Calibri" panose="020F0502020204030204" pitchFamily="34" charset="0"/>
                <a:ea typeface="Calibri" panose="020F0502020204030204" pitchFamily="34" charset="0"/>
                <a:cs typeface="Times New Roman" panose="02020603050405020304" pitchFamily="18" charset="0"/>
              </a:rPr>
              <a:t>Visualize the distributions of numerical variables using histograms, box plots, or kernel density plots. Utilize seaborn and matplotlib for creating visualizations.</a:t>
            </a:r>
            <a:r>
              <a:rPr lang="en-US" b="1" kern="100" dirty="0">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e)  Analyze Relationships Between Variables: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spcBef>
                <a:spcPts val="0"/>
              </a:spcBef>
              <a:spcAft>
                <a:spcPts val="0"/>
              </a:spcAft>
            </a:pPr>
            <a:r>
              <a:rPr lang="en-US" kern="100" dirty="0">
                <a:latin typeface="Calibri" panose="020F0502020204030204" pitchFamily="34" charset="0"/>
                <a:ea typeface="Calibri" panose="020F0502020204030204" pitchFamily="34" charset="0"/>
                <a:cs typeface="Times New Roman" panose="02020603050405020304" pitchFamily="18" charset="0"/>
              </a:rPr>
              <a:t>Use scatter plots, pair plots, or correlation matrices to explore relationships between numerical variables. Consider bar plots or count plots to analyze relationships involving categorical variables.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7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CEDF9B-28EE-4F59-A147-84131B9CFA1E}"/>
              </a:ext>
            </a:extLst>
          </p:cNvPr>
          <p:cNvSpPr>
            <a:spLocks noGrp="1"/>
          </p:cNvSpPr>
          <p:nvPr>
            <p:ph type="body" idx="1"/>
          </p:nvPr>
        </p:nvSpPr>
        <p:spPr>
          <a:xfrm>
            <a:off x="622852" y="1404730"/>
            <a:ext cx="10489548" cy="4637470"/>
          </a:xfrm>
        </p:spPr>
        <p:txBody>
          <a:bodyPr/>
          <a:lstStyle/>
          <a:p>
            <a:pPr>
              <a:buFont typeface="Arial" panose="020B0604020202020204" pitchFamily="34" charset="0"/>
              <a:buChar char="•"/>
            </a:pPr>
            <a:r>
              <a:rPr lang="en-US" sz="2400" dirty="0">
                <a:solidFill>
                  <a:srgbClr val="1F2328"/>
                </a:solidFill>
                <a:latin typeface="-apple-system"/>
              </a:rPr>
              <a:t>The data file contains 7 features about 250 companies including the following variables:</a:t>
            </a:r>
          </a:p>
          <a:p>
            <a:pPr>
              <a:buFont typeface="Arial" panose="020B0604020202020204" pitchFamily="34" charset="0"/>
              <a:buChar char="•"/>
            </a:pPr>
            <a:r>
              <a:rPr lang="en-US" sz="2400" dirty="0" err="1">
                <a:solidFill>
                  <a:srgbClr val="1F2328"/>
                </a:solidFill>
                <a:latin typeface="-apple-system"/>
              </a:rPr>
              <a:t>industrial_risk</a:t>
            </a:r>
            <a:r>
              <a:rPr lang="en-US" sz="2400" dirty="0">
                <a:solidFill>
                  <a:srgbClr val="1F2328"/>
                </a:solidFill>
                <a:latin typeface="-apple-system"/>
              </a:rPr>
              <a:t>: 0=low risk, 0.5=medium risk, 1=high risk.</a:t>
            </a:r>
          </a:p>
          <a:p>
            <a:pPr>
              <a:buFont typeface="Arial" panose="020B0604020202020204" pitchFamily="34" charset="0"/>
              <a:buChar char="•"/>
            </a:pPr>
            <a:r>
              <a:rPr lang="en-US" sz="2400" dirty="0" err="1">
                <a:solidFill>
                  <a:srgbClr val="1F2328"/>
                </a:solidFill>
                <a:latin typeface="-apple-system"/>
              </a:rPr>
              <a:t>management_risk</a:t>
            </a:r>
            <a:r>
              <a:rPr lang="en-US" sz="2400" dirty="0">
                <a:solidFill>
                  <a:srgbClr val="1F2328"/>
                </a:solidFill>
                <a:latin typeface="-apple-system"/>
              </a:rPr>
              <a:t>: 0=low risk, 0.5=medium risk, 1=high risk.</a:t>
            </a:r>
          </a:p>
          <a:p>
            <a:pPr>
              <a:buFont typeface="Arial" panose="020B0604020202020204" pitchFamily="34" charset="0"/>
              <a:buChar char="•"/>
            </a:pPr>
            <a:r>
              <a:rPr lang="en-US" sz="2400" dirty="0">
                <a:solidFill>
                  <a:srgbClr val="1F2328"/>
                </a:solidFill>
                <a:latin typeface="-apple-system"/>
              </a:rPr>
              <a:t>financial flexibility: 0=low flexibility, 0.5=medium flexibility, 1=high flexibility.</a:t>
            </a:r>
          </a:p>
          <a:p>
            <a:pPr>
              <a:buFont typeface="Arial" panose="020B0604020202020204" pitchFamily="34" charset="0"/>
              <a:buChar char="•"/>
            </a:pPr>
            <a:r>
              <a:rPr lang="en-US" sz="2400" dirty="0">
                <a:solidFill>
                  <a:srgbClr val="1F2328"/>
                </a:solidFill>
                <a:latin typeface="-apple-system"/>
              </a:rPr>
              <a:t>credibility: 0=low credibility, 0.5=medium credibility, 1=high credibility.</a:t>
            </a:r>
          </a:p>
          <a:p>
            <a:pPr>
              <a:buFont typeface="Arial" panose="020B0604020202020204" pitchFamily="34" charset="0"/>
              <a:buChar char="•"/>
            </a:pPr>
            <a:r>
              <a:rPr lang="en-US" sz="2400" dirty="0">
                <a:solidFill>
                  <a:srgbClr val="1F2328"/>
                </a:solidFill>
                <a:latin typeface="-apple-system"/>
              </a:rPr>
              <a:t>competitiveness: 0=low competitiveness, 0.5=medium competitiveness, 1=high competitiveness.</a:t>
            </a:r>
          </a:p>
          <a:p>
            <a:pPr>
              <a:buFont typeface="Arial" panose="020B0604020202020204" pitchFamily="34" charset="0"/>
              <a:buChar char="•"/>
            </a:pPr>
            <a:r>
              <a:rPr lang="en-US" sz="2400" dirty="0" err="1">
                <a:solidFill>
                  <a:srgbClr val="1F2328"/>
                </a:solidFill>
                <a:latin typeface="-apple-system"/>
              </a:rPr>
              <a:t>operating_risk</a:t>
            </a:r>
            <a:r>
              <a:rPr lang="en-US" sz="2400" dirty="0">
                <a:solidFill>
                  <a:srgbClr val="1F2328"/>
                </a:solidFill>
                <a:latin typeface="-apple-system"/>
              </a:rPr>
              <a:t>: 0=low risk, 0.5=medium risk, 1=high risk.</a:t>
            </a:r>
          </a:p>
          <a:p>
            <a:pPr>
              <a:buFont typeface="Arial" panose="020B0604020202020204" pitchFamily="34" charset="0"/>
              <a:buChar char="•"/>
            </a:pPr>
            <a:r>
              <a:rPr lang="en-US" sz="2400" dirty="0">
                <a:solidFill>
                  <a:srgbClr val="1F2328"/>
                </a:solidFill>
                <a:latin typeface="-apple-system"/>
              </a:rPr>
              <a:t>class: bankruptcy, non-bankruptcy (target variable).</a:t>
            </a:r>
          </a:p>
          <a:p>
            <a:endParaRPr lang="en-US" dirty="0"/>
          </a:p>
        </p:txBody>
      </p:sp>
      <p:sp>
        <p:nvSpPr>
          <p:cNvPr id="5" name="Title 4">
            <a:extLst>
              <a:ext uri="{FF2B5EF4-FFF2-40B4-BE49-F238E27FC236}">
                <a16:creationId xmlns:a16="http://schemas.microsoft.com/office/drawing/2014/main" id="{E71899A0-D5FB-4DD7-987B-03501136AD99}"/>
              </a:ext>
            </a:extLst>
          </p:cNvPr>
          <p:cNvSpPr>
            <a:spLocks noGrp="1"/>
          </p:cNvSpPr>
          <p:nvPr>
            <p:ph type="title"/>
          </p:nvPr>
        </p:nvSpPr>
        <p:spPr>
          <a:xfrm>
            <a:off x="1738400" y="543340"/>
            <a:ext cx="9374000" cy="410818"/>
          </a:xfrm>
        </p:spPr>
        <p:txBody>
          <a:bodyPr/>
          <a:lstStyle/>
          <a:p>
            <a:r>
              <a:rPr lang="en-US" dirty="0"/>
              <a:t>Datasets:</a:t>
            </a:r>
          </a:p>
        </p:txBody>
      </p:sp>
    </p:spTree>
    <p:extLst>
      <p:ext uri="{BB962C8B-B14F-4D97-AF65-F5344CB8AC3E}">
        <p14:creationId xmlns:p14="http://schemas.microsoft.com/office/powerpoint/2010/main" val="84473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7081D6-D572-4F0E-A81C-8E26AFDCDDA0}"/>
              </a:ext>
            </a:extLst>
          </p:cNvPr>
          <p:cNvSpPr/>
          <p:nvPr/>
        </p:nvSpPr>
        <p:spPr>
          <a:xfrm>
            <a:off x="159026" y="225287"/>
            <a:ext cx="11913705" cy="6463308"/>
          </a:xfrm>
          <a:prstGeom prst="rect">
            <a:avLst/>
          </a:prstGeom>
        </p:spPr>
        <p:txBody>
          <a:bodyPr wrap="square">
            <a:spAutoFit/>
          </a:bodyPr>
          <a:lstStyle/>
          <a:p>
            <a:r>
              <a:rPr lang="en-US" dirty="0"/>
              <a:t># EDA (Exploratory Data Analysis)</a:t>
            </a:r>
          </a:p>
          <a:p>
            <a:endParaRPr lang="en-US" dirty="0"/>
          </a:p>
          <a:p>
            <a:r>
              <a:rPr lang="en-US" dirty="0"/>
              <a:t>- Exploratory Data Analysis (EDA) is an approach to analyze the data using visual techniques and statistical techniques. It is used to discover trends, patterns, or to check assumptions with the help of statistical summary and graphical representations.</a:t>
            </a:r>
          </a:p>
          <a:p>
            <a:endParaRPr lang="en-US" dirty="0"/>
          </a:p>
          <a:p>
            <a:r>
              <a:rPr lang="en-US" dirty="0"/>
              <a:t>**Steps involved in EDA**</a:t>
            </a:r>
          </a:p>
          <a:p>
            <a:r>
              <a:rPr lang="en-US" dirty="0"/>
              <a:t>1. Describing the data</a:t>
            </a:r>
          </a:p>
          <a:p>
            <a:r>
              <a:rPr lang="en-US" dirty="0"/>
              <a:t>2. Data cleaning</a:t>
            </a:r>
          </a:p>
          <a:p>
            <a:r>
              <a:rPr lang="en-US" dirty="0"/>
              <a:t>3. Imputation techniques</a:t>
            </a:r>
          </a:p>
          <a:p>
            <a:r>
              <a:rPr lang="en-US" dirty="0"/>
              <a:t>4. Data analysis and visualization</a:t>
            </a:r>
          </a:p>
          <a:p>
            <a:r>
              <a:rPr lang="en-US" dirty="0"/>
              <a:t>5. Transformations</a:t>
            </a:r>
          </a:p>
          <a:p>
            <a:r>
              <a:rPr lang="en-US" dirty="0"/>
              <a:t>6. Auto EDA</a:t>
            </a:r>
          </a:p>
          <a:p>
            <a:endParaRPr lang="en-US" dirty="0"/>
          </a:p>
          <a:p>
            <a:r>
              <a:rPr lang="en-US" b="1" dirty="0"/>
              <a:t>Importing Libraries</a:t>
            </a:r>
          </a:p>
          <a:p>
            <a:endParaRPr lang="en-US" b="1" dirty="0"/>
          </a:p>
          <a:p>
            <a:r>
              <a:rPr lang="en-US" dirty="0"/>
              <a:t>import pandas as pd</a:t>
            </a:r>
          </a:p>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r>
              <a:rPr lang="en-US" dirty="0"/>
              <a:t>import seaborn as </a:t>
            </a:r>
            <a:r>
              <a:rPr lang="en-US" dirty="0" err="1"/>
              <a:t>sns</a:t>
            </a:r>
            <a:endParaRPr lang="en-US" dirty="0"/>
          </a:p>
          <a:p>
            <a:r>
              <a:rPr lang="en-US" dirty="0"/>
              <a:t>import warnings</a:t>
            </a:r>
          </a:p>
          <a:p>
            <a:r>
              <a:rPr lang="en-US" dirty="0" err="1"/>
              <a:t>warnings.filterwarnings</a:t>
            </a:r>
            <a:r>
              <a:rPr lang="en-US" dirty="0"/>
              <a:t>('ignore')</a:t>
            </a:r>
          </a:p>
          <a:p>
            <a:endParaRPr lang="en-US" dirty="0"/>
          </a:p>
        </p:txBody>
      </p:sp>
    </p:spTree>
    <p:extLst>
      <p:ext uri="{BB962C8B-B14F-4D97-AF65-F5344CB8AC3E}">
        <p14:creationId xmlns:p14="http://schemas.microsoft.com/office/powerpoint/2010/main" val="257464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6CF6EE-09F7-4C96-B3D7-99E92BC177D3}"/>
              </a:ext>
            </a:extLst>
          </p:cNvPr>
          <p:cNvSpPr/>
          <p:nvPr/>
        </p:nvSpPr>
        <p:spPr>
          <a:xfrm>
            <a:off x="357809" y="394692"/>
            <a:ext cx="12192000" cy="7386638"/>
          </a:xfrm>
          <a:prstGeom prst="rect">
            <a:avLst/>
          </a:prstGeom>
        </p:spPr>
        <p:txBody>
          <a:bodyPr wrap="square">
            <a:spAutoFit/>
          </a:bodyPr>
          <a:lstStyle/>
          <a:p>
            <a:r>
              <a:rPr lang="en-US" dirty="0"/>
              <a:t>Importing </a:t>
            </a:r>
            <a:r>
              <a:rPr lang="en-US" dirty="0" err="1"/>
              <a:t>DataSet</a:t>
            </a:r>
            <a:endParaRPr lang="en-US" dirty="0"/>
          </a:p>
          <a:p>
            <a:endParaRPr lang="en-US" dirty="0"/>
          </a:p>
          <a:p>
            <a:r>
              <a:rPr lang="en-US" dirty="0"/>
              <a:t>data=</a:t>
            </a:r>
            <a:r>
              <a:rPr lang="en-US" dirty="0" err="1"/>
              <a:t>pd.read_csv</a:t>
            </a:r>
            <a:r>
              <a:rPr lang="en-US" dirty="0"/>
              <a:t>(</a:t>
            </a:r>
            <a:r>
              <a:rPr lang="en-US" dirty="0" err="1"/>
              <a:t>r"C</a:t>
            </a:r>
            <a:r>
              <a:rPr lang="en-US" dirty="0"/>
              <a:t>:\Users\DELL\Downloads\Bankruptcy prevention.csv")</a:t>
            </a:r>
          </a:p>
          <a:p>
            <a:r>
              <a:rPr lang="en-US" dirty="0"/>
              <a:t>data</a:t>
            </a:r>
          </a:p>
          <a:p>
            <a:r>
              <a:rPr lang="en-US" dirty="0"/>
              <a:t>In Above Bankruptcy Prevention datasets include six independent features and one dependent feature. That is </a:t>
            </a:r>
          </a:p>
          <a:p>
            <a:endParaRPr lang="en-US" dirty="0"/>
          </a:p>
          <a:p>
            <a:r>
              <a:rPr lang="en-US" dirty="0" err="1"/>
              <a:t>industrial_risk</a:t>
            </a:r>
            <a:r>
              <a:rPr lang="en-US" dirty="0"/>
              <a:t>; </a:t>
            </a:r>
            <a:r>
              <a:rPr lang="en-US" dirty="0" err="1"/>
              <a:t>management_risk</a:t>
            </a:r>
            <a:r>
              <a:rPr lang="en-US" dirty="0"/>
              <a:t>; </a:t>
            </a:r>
            <a:r>
              <a:rPr lang="en-US" dirty="0" err="1"/>
              <a:t>financial_flexibility</a:t>
            </a:r>
            <a:r>
              <a:rPr lang="en-US" dirty="0"/>
              <a:t>; credibility; competitiveness; </a:t>
            </a:r>
            <a:r>
              <a:rPr lang="en-US" dirty="0" err="1"/>
              <a:t>operating_risk</a:t>
            </a:r>
            <a:r>
              <a:rPr lang="en-US" dirty="0"/>
              <a:t>;(independent)</a:t>
            </a:r>
          </a:p>
          <a:p>
            <a:r>
              <a:rPr lang="en-US" dirty="0"/>
              <a:t> class  (dependent)</a:t>
            </a:r>
          </a:p>
          <a:p>
            <a:endParaRPr lang="en-US" dirty="0"/>
          </a:p>
          <a:p>
            <a:r>
              <a:rPr lang="en-US" dirty="0"/>
              <a:t> </a:t>
            </a:r>
          </a:p>
          <a:p>
            <a:r>
              <a:rPr lang="en-US" dirty="0"/>
              <a:t>#</a:t>
            </a:r>
            <a:r>
              <a:rPr lang="en-US" sz="2000" dirty="0" err="1"/>
              <a:t>convertion</a:t>
            </a:r>
            <a:r>
              <a:rPr lang="en-US" sz="2000" dirty="0"/>
              <a:t> of </a:t>
            </a:r>
            <a:r>
              <a:rPr lang="en-US" sz="2000" dirty="0" err="1"/>
              <a:t>numerics</a:t>
            </a:r>
            <a:r>
              <a:rPr lang="en-US" sz="2000" dirty="0"/>
              <a:t> to categorical data</a:t>
            </a:r>
          </a:p>
          <a:p>
            <a:r>
              <a:rPr lang="en-US" sz="2000" dirty="0"/>
              <a:t>map={'0':'low risk','0.5':'medium risk','1':'high risk'}</a:t>
            </a:r>
          </a:p>
          <a:p>
            <a:endParaRPr lang="en-US" sz="2000" dirty="0"/>
          </a:p>
          <a:p>
            <a:r>
              <a:rPr lang="en-US" sz="2000" dirty="0"/>
              <a:t>for col in </a:t>
            </a:r>
            <a:r>
              <a:rPr lang="en-US" sz="2000" dirty="0" err="1"/>
              <a:t>data.columns</a:t>
            </a:r>
            <a:r>
              <a:rPr lang="en-US" sz="2000" dirty="0"/>
              <a:t>[:-1]:</a:t>
            </a:r>
          </a:p>
          <a:p>
            <a:r>
              <a:rPr lang="en-US" sz="2000" dirty="0"/>
              <a:t>  data[col]=data[col].map(map)</a:t>
            </a:r>
          </a:p>
          <a:p>
            <a:r>
              <a:rPr lang="en-US" sz="2000" dirty="0" err="1"/>
              <a:t>data.head</a:t>
            </a:r>
            <a:r>
              <a:rPr lang="en-US" sz="2000" dirty="0"/>
              <a:t>(10)</a:t>
            </a:r>
          </a:p>
          <a:p>
            <a:endParaRPr lang="en-US" sz="2000" dirty="0"/>
          </a:p>
          <a:p>
            <a:r>
              <a:rPr lang="en-US" sz="2000" dirty="0"/>
              <a:t>Conversions of numeric independent value to categorical data for visualizations and Analysis of the</a:t>
            </a:r>
          </a:p>
          <a:p>
            <a:r>
              <a:rPr lang="en-US" sz="2000" dirty="0"/>
              <a:t>Datasets to understands patterns, graphs using map functions and convert value 0,0.5,1, In terms of</a:t>
            </a:r>
          </a:p>
          <a:p>
            <a:r>
              <a:rPr lang="en-US" sz="2000" dirty="0"/>
              <a:t>low risk, medium risk, high risk.</a:t>
            </a:r>
          </a:p>
          <a:p>
            <a:endParaRPr lang="en-US" sz="2000" dirty="0"/>
          </a:p>
          <a:p>
            <a:endParaRPr lang="en-US" sz="2000" dirty="0"/>
          </a:p>
          <a:p>
            <a:endParaRPr lang="en-US" dirty="0"/>
          </a:p>
          <a:p>
            <a:endParaRPr lang="en-US" dirty="0"/>
          </a:p>
          <a:p>
            <a:r>
              <a:rPr lang="en-US" dirty="0"/>
              <a:t>	</a:t>
            </a:r>
          </a:p>
        </p:txBody>
      </p:sp>
    </p:spTree>
    <p:extLst>
      <p:ext uri="{BB962C8B-B14F-4D97-AF65-F5344CB8AC3E}">
        <p14:creationId xmlns:p14="http://schemas.microsoft.com/office/powerpoint/2010/main" val="118506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C2CB31F-173C-492A-A607-2187DC00202A}"/>
              </a:ext>
            </a:extLst>
          </p:cNvPr>
          <p:cNvGraphicFramePr>
            <a:graphicFrameLocks noGrp="1"/>
          </p:cNvGraphicFramePr>
          <p:nvPr>
            <p:extLst>
              <p:ext uri="{D42A27DB-BD31-4B8C-83A1-F6EECF244321}">
                <p14:modId xmlns:p14="http://schemas.microsoft.com/office/powerpoint/2010/main" val="3378898024"/>
              </p:ext>
            </p:extLst>
          </p:nvPr>
        </p:nvGraphicFramePr>
        <p:xfrm>
          <a:off x="424069" y="132522"/>
          <a:ext cx="10469216" cy="4267200"/>
        </p:xfrm>
        <a:graphic>
          <a:graphicData uri="http://schemas.openxmlformats.org/drawingml/2006/table">
            <a:tbl>
              <a:tblPr/>
              <a:tblGrid>
                <a:gridCol w="1308652">
                  <a:extLst>
                    <a:ext uri="{9D8B030D-6E8A-4147-A177-3AD203B41FA5}">
                      <a16:colId xmlns:a16="http://schemas.microsoft.com/office/drawing/2014/main" val="3300397472"/>
                    </a:ext>
                  </a:extLst>
                </a:gridCol>
                <a:gridCol w="1308652">
                  <a:extLst>
                    <a:ext uri="{9D8B030D-6E8A-4147-A177-3AD203B41FA5}">
                      <a16:colId xmlns:a16="http://schemas.microsoft.com/office/drawing/2014/main" val="2795804601"/>
                    </a:ext>
                  </a:extLst>
                </a:gridCol>
                <a:gridCol w="1308652">
                  <a:extLst>
                    <a:ext uri="{9D8B030D-6E8A-4147-A177-3AD203B41FA5}">
                      <a16:colId xmlns:a16="http://schemas.microsoft.com/office/drawing/2014/main" val="1539172193"/>
                    </a:ext>
                  </a:extLst>
                </a:gridCol>
                <a:gridCol w="1308652">
                  <a:extLst>
                    <a:ext uri="{9D8B030D-6E8A-4147-A177-3AD203B41FA5}">
                      <a16:colId xmlns:a16="http://schemas.microsoft.com/office/drawing/2014/main" val="369926347"/>
                    </a:ext>
                  </a:extLst>
                </a:gridCol>
                <a:gridCol w="1308652">
                  <a:extLst>
                    <a:ext uri="{9D8B030D-6E8A-4147-A177-3AD203B41FA5}">
                      <a16:colId xmlns:a16="http://schemas.microsoft.com/office/drawing/2014/main" val="3485428046"/>
                    </a:ext>
                  </a:extLst>
                </a:gridCol>
                <a:gridCol w="1308652">
                  <a:extLst>
                    <a:ext uri="{9D8B030D-6E8A-4147-A177-3AD203B41FA5}">
                      <a16:colId xmlns:a16="http://schemas.microsoft.com/office/drawing/2014/main" val="1633601368"/>
                    </a:ext>
                  </a:extLst>
                </a:gridCol>
                <a:gridCol w="1308652">
                  <a:extLst>
                    <a:ext uri="{9D8B030D-6E8A-4147-A177-3AD203B41FA5}">
                      <a16:colId xmlns:a16="http://schemas.microsoft.com/office/drawing/2014/main" val="3421330458"/>
                    </a:ext>
                  </a:extLst>
                </a:gridCol>
                <a:gridCol w="1308652">
                  <a:extLst>
                    <a:ext uri="{9D8B030D-6E8A-4147-A177-3AD203B41FA5}">
                      <a16:colId xmlns:a16="http://schemas.microsoft.com/office/drawing/2014/main" val="238500233"/>
                    </a:ext>
                  </a:extLst>
                </a:gridCol>
              </a:tblGrid>
              <a:tr h="517326">
                <a:tc>
                  <a:txBody>
                    <a:bodyPr/>
                    <a:lstStyle/>
                    <a:p>
                      <a:pPr algn="r" fontAlgn="ctr"/>
                      <a:endParaRPr lang="en-US" sz="1400" b="1">
                        <a:effectLst/>
                      </a:endParaRPr>
                    </a:p>
                  </a:txBody>
                  <a:tcPr marL="67965" marR="67965" marT="33983" marB="33983" anchor="ctr">
                    <a:lnL>
                      <a:noFill/>
                    </a:lnL>
                    <a:lnR>
                      <a:noFill/>
                    </a:lnR>
                    <a:lnT>
                      <a:noFill/>
                    </a:lnT>
                    <a:lnB>
                      <a:noFill/>
                    </a:lnB>
                  </a:tcPr>
                </a:tc>
                <a:tc>
                  <a:txBody>
                    <a:bodyPr/>
                    <a:lstStyle/>
                    <a:p>
                      <a:pPr algn="r" fontAlgn="ctr"/>
                      <a:r>
                        <a:rPr lang="en-US" sz="1400" b="1">
                          <a:effectLst/>
                        </a:rPr>
                        <a:t>industrial_risk</a:t>
                      </a:r>
                    </a:p>
                  </a:txBody>
                  <a:tcPr marL="67965" marR="67965" marT="33983" marB="33983" anchor="ctr">
                    <a:lnL>
                      <a:noFill/>
                    </a:lnL>
                    <a:lnR>
                      <a:noFill/>
                    </a:lnR>
                    <a:lnT>
                      <a:noFill/>
                    </a:lnT>
                    <a:lnB>
                      <a:noFill/>
                    </a:lnB>
                  </a:tcPr>
                </a:tc>
                <a:tc>
                  <a:txBody>
                    <a:bodyPr/>
                    <a:lstStyle/>
                    <a:p>
                      <a:pPr algn="r" fontAlgn="ctr"/>
                      <a:r>
                        <a:rPr lang="en-US" sz="1400" b="1">
                          <a:effectLst/>
                        </a:rPr>
                        <a:t>management_risk</a:t>
                      </a:r>
                    </a:p>
                  </a:txBody>
                  <a:tcPr marL="67965" marR="67965" marT="33983" marB="33983" anchor="ctr">
                    <a:lnL>
                      <a:noFill/>
                    </a:lnL>
                    <a:lnR>
                      <a:noFill/>
                    </a:lnR>
                    <a:lnT>
                      <a:noFill/>
                    </a:lnT>
                    <a:lnB>
                      <a:noFill/>
                    </a:lnB>
                  </a:tcPr>
                </a:tc>
                <a:tc>
                  <a:txBody>
                    <a:bodyPr/>
                    <a:lstStyle/>
                    <a:p>
                      <a:pPr algn="r" fontAlgn="ctr"/>
                      <a:r>
                        <a:rPr lang="en-US" sz="1400" b="1" dirty="0" err="1">
                          <a:effectLst/>
                        </a:rPr>
                        <a:t>financial_flexibility</a:t>
                      </a:r>
                      <a:endParaRPr lang="en-US" sz="1400" b="1" dirty="0">
                        <a:effectLst/>
                      </a:endParaRPr>
                    </a:p>
                  </a:txBody>
                  <a:tcPr marL="67965" marR="67965" marT="33983" marB="33983" anchor="ctr">
                    <a:lnL>
                      <a:noFill/>
                    </a:lnL>
                    <a:lnR>
                      <a:noFill/>
                    </a:lnR>
                    <a:lnT>
                      <a:noFill/>
                    </a:lnT>
                    <a:lnB>
                      <a:noFill/>
                    </a:lnB>
                  </a:tcPr>
                </a:tc>
                <a:tc>
                  <a:txBody>
                    <a:bodyPr/>
                    <a:lstStyle/>
                    <a:p>
                      <a:pPr algn="r" fontAlgn="ctr"/>
                      <a:r>
                        <a:rPr lang="en-US" sz="1400" b="1" dirty="0">
                          <a:effectLst/>
                        </a:rPr>
                        <a:t>credibility</a:t>
                      </a:r>
                    </a:p>
                  </a:txBody>
                  <a:tcPr marL="67965" marR="67965" marT="33983" marB="33983" anchor="ctr">
                    <a:lnL>
                      <a:noFill/>
                    </a:lnL>
                    <a:lnR>
                      <a:noFill/>
                    </a:lnR>
                    <a:lnT>
                      <a:noFill/>
                    </a:lnT>
                    <a:lnB>
                      <a:noFill/>
                    </a:lnB>
                  </a:tcPr>
                </a:tc>
                <a:tc>
                  <a:txBody>
                    <a:bodyPr/>
                    <a:lstStyle/>
                    <a:p>
                      <a:pPr algn="r" fontAlgn="ctr"/>
                      <a:r>
                        <a:rPr lang="en-US" sz="1400" b="1" dirty="0">
                          <a:effectLst/>
                        </a:rPr>
                        <a:t>competitiveness</a:t>
                      </a:r>
                    </a:p>
                  </a:txBody>
                  <a:tcPr marL="67965" marR="67965" marT="33983" marB="33983" anchor="ctr">
                    <a:lnL>
                      <a:noFill/>
                    </a:lnL>
                    <a:lnR>
                      <a:noFill/>
                    </a:lnR>
                    <a:lnT>
                      <a:noFill/>
                    </a:lnT>
                    <a:lnB>
                      <a:noFill/>
                    </a:lnB>
                  </a:tcPr>
                </a:tc>
                <a:tc>
                  <a:txBody>
                    <a:bodyPr/>
                    <a:lstStyle/>
                    <a:p>
                      <a:pPr algn="r" fontAlgn="ctr"/>
                      <a:r>
                        <a:rPr lang="en-US" sz="1400" b="1">
                          <a:effectLst/>
                        </a:rPr>
                        <a:t>operating_risk</a:t>
                      </a:r>
                    </a:p>
                  </a:txBody>
                  <a:tcPr marL="67965" marR="67965" marT="33983" marB="33983" anchor="ctr">
                    <a:lnL>
                      <a:noFill/>
                    </a:lnL>
                    <a:lnR>
                      <a:noFill/>
                    </a:lnR>
                    <a:lnT>
                      <a:noFill/>
                    </a:lnT>
                    <a:lnB>
                      <a:noFill/>
                    </a:lnB>
                  </a:tcPr>
                </a:tc>
                <a:tc>
                  <a:txBody>
                    <a:bodyPr/>
                    <a:lstStyle/>
                    <a:p>
                      <a:pPr algn="r" fontAlgn="ctr"/>
                      <a:r>
                        <a:rPr lang="en-US" sz="1400" b="1">
                          <a:effectLst/>
                        </a:rPr>
                        <a:t>class</a:t>
                      </a:r>
                    </a:p>
                  </a:txBody>
                  <a:tcPr marL="67965" marR="67965" marT="33983" marB="33983" anchor="ctr">
                    <a:lnL>
                      <a:noFill/>
                    </a:lnL>
                    <a:lnR>
                      <a:noFill/>
                    </a:lnR>
                    <a:lnT>
                      <a:noFill/>
                    </a:lnT>
                    <a:lnB>
                      <a:noFill/>
                    </a:lnB>
                  </a:tcPr>
                </a:tc>
                <a:extLst>
                  <a:ext uri="{0D108BD9-81ED-4DB2-BD59-A6C34878D82A}">
                    <a16:rowId xmlns:a16="http://schemas.microsoft.com/office/drawing/2014/main" val="2404096374"/>
                  </a:ext>
                </a:extLst>
              </a:tr>
              <a:tr h="428845">
                <a:tc>
                  <a:txBody>
                    <a:bodyPr/>
                    <a:lstStyle/>
                    <a:p>
                      <a:pPr algn="r" fontAlgn="ctr"/>
                      <a:r>
                        <a:rPr lang="en-US" sz="1400" b="1">
                          <a:effectLst/>
                        </a:rPr>
                        <a:t>0</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medium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high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dirty="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medium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bankruptcy</a:t>
                      </a:r>
                    </a:p>
                  </a:txBody>
                  <a:tcPr marL="67965" marR="67965" marT="33983" marB="33983" anchor="ctr">
                    <a:lnL>
                      <a:noFill/>
                    </a:lnL>
                    <a:lnR>
                      <a:noFill/>
                    </a:lnR>
                    <a:lnT>
                      <a:noFill/>
                    </a:lnT>
                    <a:lnB>
                      <a:noFill/>
                    </a:lnB>
                    <a:solidFill>
                      <a:srgbClr val="F5F5F5"/>
                    </a:solidFill>
                  </a:tcPr>
                </a:tc>
                <a:extLst>
                  <a:ext uri="{0D108BD9-81ED-4DB2-BD59-A6C34878D82A}">
                    <a16:rowId xmlns:a16="http://schemas.microsoft.com/office/drawing/2014/main" val="4040104758"/>
                  </a:ext>
                </a:extLst>
              </a:tr>
              <a:tr h="294201">
                <a:tc>
                  <a:txBody>
                    <a:bodyPr/>
                    <a:lstStyle/>
                    <a:p>
                      <a:pPr algn="r" fontAlgn="ctr"/>
                      <a:r>
                        <a:rPr lang="en-US" sz="1400" b="1">
                          <a:effectLst/>
                        </a:rPr>
                        <a:t>1</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high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high risk</a:t>
                      </a:r>
                    </a:p>
                  </a:txBody>
                  <a:tcPr marL="67965" marR="67965" marT="33983" marB="33983" anchor="ctr">
                    <a:lnL>
                      <a:noFill/>
                    </a:lnL>
                    <a:lnR>
                      <a:noFill/>
                    </a:lnR>
                    <a:lnT>
                      <a:noFill/>
                    </a:lnT>
                    <a:lnB>
                      <a:noFill/>
                    </a:lnB>
                  </a:tcPr>
                </a:tc>
                <a:tc>
                  <a:txBody>
                    <a:bodyPr/>
                    <a:lstStyle/>
                    <a:p>
                      <a:pPr algn="r" fontAlgn="ctr"/>
                      <a:r>
                        <a:rPr lang="en-US" sz="1400">
                          <a:effectLst/>
                        </a:rPr>
                        <a:t>bankruptcy</a:t>
                      </a:r>
                    </a:p>
                  </a:txBody>
                  <a:tcPr marL="67965" marR="67965" marT="33983" marB="33983" anchor="ctr">
                    <a:lnL>
                      <a:noFill/>
                    </a:lnL>
                    <a:lnR>
                      <a:noFill/>
                    </a:lnR>
                    <a:lnT>
                      <a:noFill/>
                    </a:lnT>
                    <a:lnB>
                      <a:noFill/>
                    </a:lnB>
                  </a:tcPr>
                </a:tc>
                <a:extLst>
                  <a:ext uri="{0D108BD9-81ED-4DB2-BD59-A6C34878D82A}">
                    <a16:rowId xmlns:a16="http://schemas.microsoft.com/office/drawing/2014/main" val="4043266739"/>
                  </a:ext>
                </a:extLst>
              </a:tr>
              <a:tr h="294201">
                <a:tc>
                  <a:txBody>
                    <a:bodyPr/>
                    <a:lstStyle/>
                    <a:p>
                      <a:pPr algn="r" fontAlgn="ctr"/>
                      <a:r>
                        <a:rPr lang="en-US" sz="1400" b="1">
                          <a:effectLst/>
                        </a:rPr>
                        <a:t>2</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high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high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bankruptcy</a:t>
                      </a:r>
                    </a:p>
                  </a:txBody>
                  <a:tcPr marL="67965" marR="67965" marT="33983" marB="33983" anchor="ctr">
                    <a:lnL>
                      <a:noFill/>
                    </a:lnL>
                    <a:lnR>
                      <a:noFill/>
                    </a:lnR>
                    <a:lnT>
                      <a:noFill/>
                    </a:lnT>
                    <a:lnB>
                      <a:noFill/>
                    </a:lnB>
                    <a:solidFill>
                      <a:srgbClr val="F5F5F5"/>
                    </a:solidFill>
                  </a:tcPr>
                </a:tc>
                <a:extLst>
                  <a:ext uri="{0D108BD9-81ED-4DB2-BD59-A6C34878D82A}">
                    <a16:rowId xmlns:a16="http://schemas.microsoft.com/office/drawing/2014/main" val="1692677922"/>
                  </a:ext>
                </a:extLst>
              </a:tr>
              <a:tr h="428845">
                <a:tc>
                  <a:txBody>
                    <a:bodyPr/>
                    <a:lstStyle/>
                    <a:p>
                      <a:pPr algn="r" fontAlgn="ctr"/>
                      <a:r>
                        <a:rPr lang="en-US" sz="1400" b="1">
                          <a:effectLst/>
                        </a:rPr>
                        <a:t>3</a:t>
                      </a:r>
                    </a:p>
                  </a:txBody>
                  <a:tcPr marL="67965" marR="67965" marT="33983" marB="33983" anchor="ctr">
                    <a:lnL>
                      <a:noFill/>
                    </a:lnL>
                    <a:lnR>
                      <a:noFill/>
                    </a:lnR>
                    <a:lnT>
                      <a:noFill/>
                    </a:lnT>
                    <a:lnB>
                      <a:noFill/>
                    </a:lnB>
                  </a:tcPr>
                </a:tc>
                <a:tc>
                  <a:txBody>
                    <a:bodyPr/>
                    <a:lstStyle/>
                    <a:p>
                      <a:pPr algn="r" fontAlgn="ctr"/>
                      <a:r>
                        <a:rPr lang="en-US" sz="1400">
                          <a:effectLst/>
                        </a:rPr>
                        <a:t>medium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medium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high risk</a:t>
                      </a:r>
                    </a:p>
                  </a:txBody>
                  <a:tcPr marL="67965" marR="67965" marT="33983" marB="33983" anchor="ctr">
                    <a:lnL>
                      <a:noFill/>
                    </a:lnL>
                    <a:lnR>
                      <a:noFill/>
                    </a:lnR>
                    <a:lnT>
                      <a:noFill/>
                    </a:lnT>
                    <a:lnB>
                      <a:noFill/>
                    </a:lnB>
                  </a:tcPr>
                </a:tc>
                <a:tc>
                  <a:txBody>
                    <a:bodyPr/>
                    <a:lstStyle/>
                    <a:p>
                      <a:pPr algn="r" fontAlgn="ctr"/>
                      <a:r>
                        <a:rPr lang="en-US" sz="1400">
                          <a:effectLst/>
                        </a:rPr>
                        <a:t>bankruptcy</a:t>
                      </a:r>
                    </a:p>
                  </a:txBody>
                  <a:tcPr marL="67965" marR="67965" marT="33983" marB="33983" anchor="ctr">
                    <a:lnL>
                      <a:noFill/>
                    </a:lnL>
                    <a:lnR>
                      <a:noFill/>
                    </a:lnR>
                    <a:lnT>
                      <a:noFill/>
                    </a:lnT>
                    <a:lnB>
                      <a:noFill/>
                    </a:lnB>
                  </a:tcPr>
                </a:tc>
                <a:extLst>
                  <a:ext uri="{0D108BD9-81ED-4DB2-BD59-A6C34878D82A}">
                    <a16:rowId xmlns:a16="http://schemas.microsoft.com/office/drawing/2014/main" val="2812539733"/>
                  </a:ext>
                </a:extLst>
              </a:tr>
              <a:tr h="294201">
                <a:tc>
                  <a:txBody>
                    <a:bodyPr/>
                    <a:lstStyle/>
                    <a:p>
                      <a:pPr algn="r" fontAlgn="ctr"/>
                      <a:r>
                        <a:rPr lang="en-US" sz="1400" b="1">
                          <a:effectLst/>
                        </a:rPr>
                        <a:t>4</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high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high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high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bankruptcy</a:t>
                      </a:r>
                    </a:p>
                  </a:txBody>
                  <a:tcPr marL="67965" marR="67965" marT="33983" marB="33983" anchor="ctr">
                    <a:lnL>
                      <a:noFill/>
                    </a:lnL>
                    <a:lnR>
                      <a:noFill/>
                    </a:lnR>
                    <a:lnT>
                      <a:noFill/>
                    </a:lnT>
                    <a:lnB>
                      <a:noFill/>
                    </a:lnB>
                    <a:solidFill>
                      <a:srgbClr val="F5F5F5"/>
                    </a:solidFill>
                  </a:tcPr>
                </a:tc>
                <a:extLst>
                  <a:ext uri="{0D108BD9-81ED-4DB2-BD59-A6C34878D82A}">
                    <a16:rowId xmlns:a16="http://schemas.microsoft.com/office/drawing/2014/main" val="1820109766"/>
                  </a:ext>
                </a:extLst>
              </a:tr>
              <a:tr h="428845">
                <a:tc>
                  <a:txBody>
                    <a:bodyPr/>
                    <a:lstStyle/>
                    <a:p>
                      <a:pPr algn="r" fontAlgn="ctr"/>
                      <a:r>
                        <a:rPr lang="en-US" sz="1400" b="1">
                          <a:effectLst/>
                        </a:rPr>
                        <a:t>5</a:t>
                      </a:r>
                    </a:p>
                  </a:txBody>
                  <a:tcPr marL="67965" marR="67965" marT="33983" marB="33983" anchor="ctr">
                    <a:lnL>
                      <a:noFill/>
                    </a:lnL>
                    <a:lnR>
                      <a:noFill/>
                    </a:lnR>
                    <a:lnT>
                      <a:noFill/>
                    </a:lnT>
                    <a:lnB>
                      <a:noFill/>
                    </a:lnB>
                  </a:tcPr>
                </a:tc>
                <a:tc>
                  <a:txBody>
                    <a:bodyPr/>
                    <a:lstStyle/>
                    <a:p>
                      <a:pPr algn="r" fontAlgn="ctr"/>
                      <a:r>
                        <a:rPr lang="en-US" sz="1400">
                          <a:effectLst/>
                        </a:rPr>
                        <a:t>high risk</a:t>
                      </a:r>
                    </a:p>
                  </a:txBody>
                  <a:tcPr marL="67965" marR="67965" marT="33983" marB="33983" anchor="ctr">
                    <a:lnL>
                      <a:noFill/>
                    </a:lnL>
                    <a:lnR>
                      <a:noFill/>
                    </a:lnR>
                    <a:lnT>
                      <a:noFill/>
                    </a:lnT>
                    <a:lnB>
                      <a:noFill/>
                    </a:lnB>
                  </a:tcPr>
                </a:tc>
                <a:tc>
                  <a:txBody>
                    <a:bodyPr/>
                    <a:lstStyle/>
                    <a:p>
                      <a:pPr algn="r" fontAlgn="ctr"/>
                      <a:r>
                        <a:rPr lang="en-US" sz="1400" dirty="0">
                          <a:effectLst/>
                        </a:rPr>
                        <a:t>high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medium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medium risk</a:t>
                      </a:r>
                    </a:p>
                  </a:txBody>
                  <a:tcPr marL="67965" marR="67965" marT="33983" marB="33983" anchor="ctr">
                    <a:lnL>
                      <a:noFill/>
                    </a:lnL>
                    <a:lnR>
                      <a:noFill/>
                    </a:lnR>
                    <a:lnT>
                      <a:noFill/>
                    </a:lnT>
                    <a:lnB>
                      <a:noFill/>
                    </a:lnB>
                  </a:tcPr>
                </a:tc>
                <a:tc>
                  <a:txBody>
                    <a:bodyPr/>
                    <a:lstStyle/>
                    <a:p>
                      <a:pPr algn="r" fontAlgn="ctr"/>
                      <a:r>
                        <a:rPr lang="en-US" sz="1400">
                          <a:effectLst/>
                        </a:rPr>
                        <a:t>bankruptcy</a:t>
                      </a:r>
                    </a:p>
                  </a:txBody>
                  <a:tcPr marL="67965" marR="67965" marT="33983" marB="33983" anchor="ctr">
                    <a:lnL>
                      <a:noFill/>
                    </a:lnL>
                    <a:lnR>
                      <a:noFill/>
                    </a:lnR>
                    <a:lnT>
                      <a:noFill/>
                    </a:lnT>
                    <a:lnB>
                      <a:noFill/>
                    </a:lnB>
                  </a:tcPr>
                </a:tc>
                <a:extLst>
                  <a:ext uri="{0D108BD9-81ED-4DB2-BD59-A6C34878D82A}">
                    <a16:rowId xmlns:a16="http://schemas.microsoft.com/office/drawing/2014/main" val="2330915445"/>
                  </a:ext>
                </a:extLst>
              </a:tr>
              <a:tr h="294201">
                <a:tc>
                  <a:txBody>
                    <a:bodyPr/>
                    <a:lstStyle/>
                    <a:p>
                      <a:pPr algn="r" fontAlgn="ctr"/>
                      <a:r>
                        <a:rPr lang="en-US" sz="1400" b="1">
                          <a:effectLst/>
                        </a:rPr>
                        <a:t>6</a:t>
                      </a:r>
                    </a:p>
                  </a:txBody>
                  <a:tcPr marL="67965" marR="67965" marT="33983" marB="33983" anchor="ctr">
                    <a:lnL>
                      <a:noFill/>
                    </a:lnL>
                    <a:lnR>
                      <a:noFill/>
                    </a:lnR>
                    <a:lnT>
                      <a:noFill/>
                    </a:lnT>
                    <a:lnB>
                      <a:noFill/>
                    </a:lnB>
                  </a:tcPr>
                </a:tc>
                <a:tc>
                  <a:txBody>
                    <a:bodyPr/>
                    <a:lstStyle/>
                    <a:p>
                      <a:pPr algn="r" fontAlgn="ctr"/>
                      <a:r>
                        <a:rPr lang="en-US" sz="1400">
                          <a:effectLst/>
                        </a:rPr>
                        <a:t>high risk</a:t>
                      </a:r>
                    </a:p>
                  </a:txBody>
                  <a:tcPr marL="67965" marR="67965" marT="33983" marB="33983" anchor="ctr">
                    <a:lnL>
                      <a:noFill/>
                    </a:lnL>
                    <a:lnR>
                      <a:noFill/>
                    </a:lnR>
                    <a:lnT>
                      <a:noFill/>
                    </a:lnT>
                    <a:lnB>
                      <a:noFill/>
                    </a:lnB>
                  </a:tcPr>
                </a:tc>
                <a:tc>
                  <a:txBody>
                    <a:bodyPr/>
                    <a:lstStyle/>
                    <a:p>
                      <a:pPr algn="r" fontAlgn="ctr"/>
                      <a:r>
                        <a:rPr lang="en-US" sz="1400" dirty="0">
                          <a:effectLst/>
                        </a:rPr>
                        <a:t>high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dirty="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bankruptcy</a:t>
                      </a:r>
                    </a:p>
                  </a:txBody>
                  <a:tcPr marL="67965" marR="67965" marT="33983" marB="33983" anchor="ctr">
                    <a:lnL>
                      <a:noFill/>
                    </a:lnL>
                    <a:lnR>
                      <a:noFill/>
                    </a:lnR>
                    <a:lnT>
                      <a:noFill/>
                    </a:lnT>
                    <a:lnB>
                      <a:noFill/>
                    </a:lnB>
                  </a:tcPr>
                </a:tc>
                <a:extLst>
                  <a:ext uri="{0D108BD9-81ED-4DB2-BD59-A6C34878D82A}">
                    <a16:rowId xmlns:a16="http://schemas.microsoft.com/office/drawing/2014/main" val="3290632393"/>
                  </a:ext>
                </a:extLst>
              </a:tr>
              <a:tr h="428845">
                <a:tc>
                  <a:txBody>
                    <a:bodyPr/>
                    <a:lstStyle/>
                    <a:p>
                      <a:pPr algn="r" fontAlgn="ctr"/>
                      <a:r>
                        <a:rPr lang="en-US" sz="1400" b="1">
                          <a:effectLst/>
                        </a:rPr>
                        <a:t>7</a:t>
                      </a:r>
                    </a:p>
                  </a:txBody>
                  <a:tcPr marL="67965" marR="67965" marT="33983" marB="33983" anchor="ctr">
                    <a:lnL>
                      <a:noFill/>
                    </a:lnL>
                    <a:lnR>
                      <a:noFill/>
                    </a:lnR>
                    <a:lnT>
                      <a:noFill/>
                    </a:lnT>
                    <a:lnB>
                      <a:noFill/>
                    </a:lnB>
                  </a:tcPr>
                </a:tc>
                <a:tc>
                  <a:txBody>
                    <a:bodyPr/>
                    <a:lstStyle/>
                    <a:p>
                      <a:pPr algn="r" fontAlgn="ctr"/>
                      <a:r>
                        <a:rPr lang="en-US" sz="1400">
                          <a:effectLst/>
                        </a:rPr>
                        <a:t>high risk</a:t>
                      </a:r>
                    </a:p>
                  </a:txBody>
                  <a:tcPr marL="67965" marR="67965" marT="33983" marB="33983" anchor="ctr">
                    <a:lnL>
                      <a:noFill/>
                    </a:lnL>
                    <a:lnR>
                      <a:noFill/>
                    </a:lnR>
                    <a:lnT>
                      <a:noFill/>
                    </a:lnT>
                    <a:lnB>
                      <a:noFill/>
                    </a:lnB>
                  </a:tcPr>
                </a:tc>
                <a:tc>
                  <a:txBody>
                    <a:bodyPr/>
                    <a:lstStyle/>
                    <a:p>
                      <a:pPr algn="r" fontAlgn="ctr"/>
                      <a:r>
                        <a:rPr lang="en-US" sz="1400" dirty="0">
                          <a:effectLst/>
                        </a:rPr>
                        <a:t>high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medium risk</a:t>
                      </a:r>
                    </a:p>
                  </a:txBody>
                  <a:tcPr marL="67965" marR="67965" marT="33983" marB="33983" anchor="ctr">
                    <a:lnL>
                      <a:noFill/>
                    </a:lnL>
                    <a:lnR>
                      <a:noFill/>
                    </a:lnR>
                    <a:lnT>
                      <a:noFill/>
                    </a:lnT>
                    <a:lnB>
                      <a:noFill/>
                    </a:lnB>
                  </a:tcPr>
                </a:tc>
                <a:tc>
                  <a:txBody>
                    <a:bodyPr/>
                    <a:lstStyle/>
                    <a:p>
                      <a:pPr algn="r" fontAlgn="ctr"/>
                      <a:r>
                        <a:rPr lang="en-US" sz="1400">
                          <a:effectLst/>
                        </a:rPr>
                        <a:t>bankruptcy</a:t>
                      </a:r>
                    </a:p>
                  </a:txBody>
                  <a:tcPr marL="67965" marR="67965" marT="33983" marB="33983" anchor="ctr">
                    <a:lnL>
                      <a:noFill/>
                    </a:lnL>
                    <a:lnR>
                      <a:noFill/>
                    </a:lnR>
                    <a:lnT>
                      <a:noFill/>
                    </a:lnT>
                    <a:lnB>
                      <a:noFill/>
                    </a:lnB>
                  </a:tcPr>
                </a:tc>
                <a:extLst>
                  <a:ext uri="{0D108BD9-81ED-4DB2-BD59-A6C34878D82A}">
                    <a16:rowId xmlns:a16="http://schemas.microsoft.com/office/drawing/2014/main" val="2195234511"/>
                  </a:ext>
                </a:extLst>
              </a:tr>
              <a:tr h="428845">
                <a:tc>
                  <a:txBody>
                    <a:bodyPr/>
                    <a:lstStyle/>
                    <a:p>
                      <a:pPr algn="r" fontAlgn="ctr"/>
                      <a:r>
                        <a:rPr lang="en-US" sz="1400" b="1">
                          <a:effectLst/>
                        </a:rPr>
                        <a:t>8</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high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high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medium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dirty="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low risk</a:t>
                      </a:r>
                    </a:p>
                  </a:txBody>
                  <a:tcPr marL="67965" marR="67965" marT="33983" marB="33983" anchor="ctr">
                    <a:lnL>
                      <a:noFill/>
                    </a:lnL>
                    <a:lnR>
                      <a:noFill/>
                    </a:lnR>
                    <a:lnT>
                      <a:noFill/>
                    </a:lnT>
                    <a:lnB>
                      <a:noFill/>
                    </a:lnB>
                    <a:solidFill>
                      <a:srgbClr val="F5F5F5"/>
                    </a:solidFill>
                  </a:tcPr>
                </a:tc>
                <a:tc>
                  <a:txBody>
                    <a:bodyPr/>
                    <a:lstStyle/>
                    <a:p>
                      <a:pPr algn="r" fontAlgn="ctr"/>
                      <a:r>
                        <a:rPr lang="en-US" sz="1400">
                          <a:effectLst/>
                        </a:rPr>
                        <a:t>bankruptcy</a:t>
                      </a:r>
                    </a:p>
                  </a:txBody>
                  <a:tcPr marL="67965" marR="67965" marT="33983" marB="33983" anchor="ctr">
                    <a:lnL>
                      <a:noFill/>
                    </a:lnL>
                    <a:lnR>
                      <a:noFill/>
                    </a:lnR>
                    <a:lnT>
                      <a:noFill/>
                    </a:lnT>
                    <a:lnB>
                      <a:noFill/>
                    </a:lnB>
                    <a:solidFill>
                      <a:srgbClr val="F5F5F5"/>
                    </a:solidFill>
                  </a:tcPr>
                </a:tc>
                <a:extLst>
                  <a:ext uri="{0D108BD9-81ED-4DB2-BD59-A6C34878D82A}">
                    <a16:rowId xmlns:a16="http://schemas.microsoft.com/office/drawing/2014/main" val="1345779869"/>
                  </a:ext>
                </a:extLst>
              </a:tr>
              <a:tr h="428845">
                <a:tc>
                  <a:txBody>
                    <a:bodyPr/>
                    <a:lstStyle/>
                    <a:p>
                      <a:pPr algn="r" fontAlgn="ctr"/>
                      <a:r>
                        <a:rPr lang="en-US" sz="1400" b="1">
                          <a:effectLst/>
                        </a:rPr>
                        <a:t>9</a:t>
                      </a:r>
                    </a:p>
                  </a:txBody>
                  <a:tcPr marL="67965" marR="67965" marT="33983" marB="33983" anchor="ctr">
                    <a:lnL>
                      <a:noFill/>
                    </a:lnL>
                    <a:lnR>
                      <a:noFill/>
                    </a:lnR>
                    <a:lnT>
                      <a:noFill/>
                    </a:lnT>
                    <a:lnB>
                      <a:noFill/>
                    </a:lnB>
                  </a:tcPr>
                </a:tc>
                <a:tc>
                  <a:txBody>
                    <a:bodyPr/>
                    <a:lstStyle/>
                    <a:p>
                      <a:pPr algn="r" fontAlgn="ctr"/>
                      <a:r>
                        <a:rPr lang="en-US" sz="1400">
                          <a:effectLst/>
                        </a:rPr>
                        <a:t>high risk</a:t>
                      </a:r>
                    </a:p>
                  </a:txBody>
                  <a:tcPr marL="67965" marR="67965" marT="33983" marB="33983" anchor="ctr">
                    <a:lnL>
                      <a:noFill/>
                    </a:lnL>
                    <a:lnR>
                      <a:noFill/>
                    </a:lnR>
                    <a:lnT>
                      <a:noFill/>
                    </a:lnT>
                    <a:lnB>
                      <a:noFill/>
                    </a:lnB>
                  </a:tcPr>
                </a:tc>
                <a:tc>
                  <a:txBody>
                    <a:bodyPr/>
                    <a:lstStyle/>
                    <a:p>
                      <a:pPr algn="r" fontAlgn="ctr"/>
                      <a:r>
                        <a:rPr lang="en-US" sz="1400">
                          <a:effectLst/>
                        </a:rPr>
                        <a:t>high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a:effectLst/>
                        </a:rPr>
                        <a:t>medium risk</a:t>
                      </a:r>
                    </a:p>
                  </a:txBody>
                  <a:tcPr marL="67965" marR="67965" marT="33983" marB="33983" anchor="ctr">
                    <a:lnL>
                      <a:noFill/>
                    </a:lnL>
                    <a:lnR>
                      <a:noFill/>
                    </a:lnR>
                    <a:lnT>
                      <a:noFill/>
                    </a:lnT>
                    <a:lnB>
                      <a:noFill/>
                    </a:lnB>
                  </a:tcPr>
                </a:tc>
                <a:tc>
                  <a:txBody>
                    <a:bodyPr/>
                    <a:lstStyle/>
                    <a:p>
                      <a:pPr algn="r" fontAlgn="ctr"/>
                      <a:r>
                        <a:rPr lang="en-US" sz="1400">
                          <a:effectLst/>
                        </a:rPr>
                        <a:t>low risk</a:t>
                      </a:r>
                    </a:p>
                  </a:txBody>
                  <a:tcPr marL="67965" marR="67965" marT="33983" marB="33983" anchor="ctr">
                    <a:lnL>
                      <a:noFill/>
                    </a:lnL>
                    <a:lnR>
                      <a:noFill/>
                    </a:lnR>
                    <a:lnT>
                      <a:noFill/>
                    </a:lnT>
                    <a:lnB>
                      <a:noFill/>
                    </a:lnB>
                  </a:tcPr>
                </a:tc>
                <a:tc>
                  <a:txBody>
                    <a:bodyPr/>
                    <a:lstStyle/>
                    <a:p>
                      <a:pPr algn="r" fontAlgn="ctr"/>
                      <a:r>
                        <a:rPr lang="en-US" sz="1400" dirty="0">
                          <a:effectLst/>
                        </a:rPr>
                        <a:t>high risk</a:t>
                      </a:r>
                    </a:p>
                  </a:txBody>
                  <a:tcPr marL="67965" marR="67965" marT="33983" marB="33983" anchor="ctr">
                    <a:lnL>
                      <a:noFill/>
                    </a:lnL>
                    <a:lnR>
                      <a:noFill/>
                    </a:lnR>
                    <a:lnT>
                      <a:noFill/>
                    </a:lnT>
                    <a:lnB>
                      <a:noFill/>
                    </a:lnB>
                  </a:tcPr>
                </a:tc>
                <a:tc>
                  <a:txBody>
                    <a:bodyPr/>
                    <a:lstStyle/>
                    <a:p>
                      <a:pPr algn="r" fontAlgn="ctr"/>
                      <a:r>
                        <a:rPr lang="en-US" sz="1400" dirty="0">
                          <a:effectLst/>
                        </a:rPr>
                        <a:t>Bankruptcy</a:t>
                      </a:r>
                    </a:p>
                  </a:txBody>
                  <a:tcPr marL="67965" marR="67965" marT="33983" marB="33983" anchor="ctr">
                    <a:lnL>
                      <a:noFill/>
                    </a:lnL>
                    <a:lnR>
                      <a:noFill/>
                    </a:lnR>
                    <a:lnT>
                      <a:noFill/>
                    </a:lnT>
                    <a:lnB>
                      <a:noFill/>
                    </a:lnB>
                  </a:tcPr>
                </a:tc>
                <a:extLst>
                  <a:ext uri="{0D108BD9-81ED-4DB2-BD59-A6C34878D82A}">
                    <a16:rowId xmlns:a16="http://schemas.microsoft.com/office/drawing/2014/main" val="209358739"/>
                  </a:ext>
                </a:extLst>
              </a:tr>
            </a:tbl>
          </a:graphicData>
        </a:graphic>
      </p:graphicFrame>
    </p:spTree>
    <p:extLst>
      <p:ext uri="{BB962C8B-B14F-4D97-AF65-F5344CB8AC3E}">
        <p14:creationId xmlns:p14="http://schemas.microsoft.com/office/powerpoint/2010/main" val="48604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031A-58B2-4698-A899-F286F1A0D83D}"/>
              </a:ext>
            </a:extLst>
          </p:cNvPr>
          <p:cNvSpPr>
            <a:spLocks noGrp="1"/>
          </p:cNvSpPr>
          <p:nvPr>
            <p:ph type="title"/>
          </p:nvPr>
        </p:nvSpPr>
        <p:spPr/>
        <p:txBody>
          <a:bodyPr/>
          <a:lstStyle/>
          <a:p>
            <a:r>
              <a:rPr lang="en-US" dirty="0"/>
              <a:t>EDA (Exploratory Data Analysis) of the Bankruptcy Prevention Data.</a:t>
            </a:r>
          </a:p>
        </p:txBody>
      </p:sp>
      <p:sp>
        <p:nvSpPr>
          <p:cNvPr id="3" name="Text Placeholder 2">
            <a:extLst>
              <a:ext uri="{FF2B5EF4-FFF2-40B4-BE49-F238E27FC236}">
                <a16:creationId xmlns:a16="http://schemas.microsoft.com/office/drawing/2014/main" id="{6AC79C72-80B0-4345-906E-A79F83736C8A}"/>
              </a:ext>
            </a:extLst>
          </p:cNvPr>
          <p:cNvSpPr>
            <a:spLocks noGrp="1"/>
          </p:cNvSpPr>
          <p:nvPr>
            <p:ph type="body" idx="1"/>
          </p:nvPr>
        </p:nvSpPr>
        <p:spPr>
          <a:xfrm>
            <a:off x="1417983" y="2130500"/>
            <a:ext cx="9694418" cy="4243797"/>
          </a:xfrm>
        </p:spPr>
        <p:txBody>
          <a:bodyPr/>
          <a:lstStyle/>
          <a:p>
            <a:r>
              <a:rPr lang="en-US" sz="1800" dirty="0"/>
              <a:t>Find 250 rows and 7 columns in a datasets.</a:t>
            </a:r>
          </a:p>
          <a:p>
            <a:r>
              <a:rPr lang="en-US" sz="1800" dirty="0"/>
              <a:t>Checking Missing Values and there is no missing values in a datasets.</a:t>
            </a:r>
          </a:p>
          <a:p>
            <a:r>
              <a:rPr lang="en-US" sz="1800" dirty="0"/>
              <a:t>Checking duplicates and observe 147 duplicates in a datasets.</a:t>
            </a:r>
          </a:p>
          <a:p>
            <a:r>
              <a:rPr lang="en-US" sz="1800" dirty="0"/>
              <a:t>Observe in each features  there are a three unique value in datasets that is low risk, medium risk, and High risk.</a:t>
            </a:r>
          </a:p>
          <a:p>
            <a:r>
              <a:rPr lang="en-US" sz="1800" dirty="0"/>
              <a:t>In Industrial _risk,89 high risk, 81 medium risk, 80 low risk,</a:t>
            </a:r>
          </a:p>
          <a:p>
            <a:r>
              <a:rPr lang="en-US" sz="1800" dirty="0"/>
              <a:t>In Management _risk,119 high risk, 69 medium risk, 62 low risk,</a:t>
            </a:r>
          </a:p>
          <a:p>
            <a:r>
              <a:rPr lang="en-US" sz="1800" dirty="0"/>
              <a:t>In Financial _flexibility, 119 high risk, 74 medium risk, 57 low risk,</a:t>
            </a:r>
          </a:p>
          <a:p>
            <a:r>
              <a:rPr lang="en-US" sz="1800" dirty="0"/>
              <a:t>Credibility , 94 high risk, 79 medium risk, 77 low risk,</a:t>
            </a:r>
          </a:p>
          <a:p>
            <a:r>
              <a:rPr lang="en-US" sz="1800" dirty="0"/>
              <a:t>Competitiveness,103 high risk, 91 medium risk ,56 low risk,</a:t>
            </a:r>
          </a:p>
          <a:p>
            <a:r>
              <a:rPr lang="en-US" sz="1800" dirty="0"/>
              <a:t>Operating _risk , 114 high risk , 79 medium risk, 57 low risk,</a:t>
            </a:r>
          </a:p>
          <a:p>
            <a:r>
              <a:rPr lang="en-US" sz="1800" dirty="0"/>
              <a:t>Class is a dependent features classify into two categorical  values bankruptcy 107 , Non bankruptcy 143 ,</a:t>
            </a:r>
          </a:p>
          <a:p>
            <a:endParaRPr lang="en-US" sz="1800" dirty="0"/>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81258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7EEF-6501-47A3-A2F4-63F0CD561F45}"/>
              </a:ext>
            </a:extLst>
          </p:cNvPr>
          <p:cNvSpPr>
            <a:spLocks noGrp="1"/>
          </p:cNvSpPr>
          <p:nvPr>
            <p:ph type="title"/>
          </p:nvPr>
        </p:nvSpPr>
        <p:spPr/>
        <p:txBody>
          <a:bodyPr/>
          <a:lstStyle/>
          <a:p>
            <a:r>
              <a:rPr lang="en-US" sz="3600" dirty="0"/>
              <a:t>Visualization </a:t>
            </a:r>
            <a:br>
              <a:rPr lang="en-US" sz="3600" dirty="0"/>
            </a:br>
            <a:endParaRPr lang="en-US" sz="3600" dirty="0"/>
          </a:p>
        </p:txBody>
      </p:sp>
      <p:sp>
        <p:nvSpPr>
          <p:cNvPr id="3" name="Text Placeholder 2">
            <a:extLst>
              <a:ext uri="{FF2B5EF4-FFF2-40B4-BE49-F238E27FC236}">
                <a16:creationId xmlns:a16="http://schemas.microsoft.com/office/drawing/2014/main" id="{F30A8FE2-4961-47C5-98BE-31949D17AD1D}"/>
              </a:ext>
            </a:extLst>
          </p:cNvPr>
          <p:cNvSpPr>
            <a:spLocks noGrp="1"/>
          </p:cNvSpPr>
          <p:nvPr>
            <p:ph type="body" idx="1"/>
          </p:nvPr>
        </p:nvSpPr>
        <p:spPr>
          <a:xfrm>
            <a:off x="967409" y="1537251"/>
            <a:ext cx="10363200" cy="5221357"/>
          </a:xfrm>
        </p:spPr>
        <p:txBody>
          <a:bodyPr/>
          <a:lstStyle/>
          <a:p>
            <a:r>
              <a:rPr lang="en-US" sz="2000" b="1" dirty="0"/>
              <a:t>Risk  factors for each features Analysis : </a:t>
            </a:r>
          </a:p>
          <a:p>
            <a:r>
              <a:rPr lang="en-US" sz="2000" b="1" dirty="0"/>
              <a:t>Count plot</a:t>
            </a:r>
          </a:p>
          <a:p>
            <a:pPr marL="194729" indent="0" fontAlgn="ctr">
              <a:buNone/>
            </a:pPr>
            <a:r>
              <a:rPr lang="en-US" sz="2000" dirty="0"/>
              <a:t>After plotting  Count plot we can observe that industrial _risk , management _risk, and operating_ risk having more High risk and in remaining features count of High risk is low, Financial _Flexibility, Credibility, Competitiveness  in that features low risk is High compare to others features,</a:t>
            </a:r>
          </a:p>
          <a:p>
            <a:pPr marL="194729" indent="0" fontAlgn="ctr">
              <a:buNone/>
            </a:pPr>
            <a:r>
              <a:rPr lang="en-US" sz="2000" b="1" dirty="0"/>
              <a:t>Bar plot for class </a:t>
            </a:r>
          </a:p>
          <a:p>
            <a:pPr marL="194729" indent="0" fontAlgn="ctr">
              <a:buNone/>
            </a:pPr>
            <a:r>
              <a:rPr lang="en-US" sz="2000" dirty="0"/>
              <a:t>Conclusion of Bar plot is that High value of Non Bankruptcy that is  143</a:t>
            </a:r>
          </a:p>
          <a:p>
            <a:pPr marL="194729" indent="0" fontAlgn="ctr">
              <a:buNone/>
            </a:pPr>
            <a:r>
              <a:rPr lang="en-US" sz="2000" dirty="0"/>
              <a:t>And Bankruptcy is 107, class features is our target features non-bankruptcy has more counts.</a:t>
            </a:r>
          </a:p>
          <a:p>
            <a:pPr marL="194729" indent="0" fontAlgn="ctr">
              <a:buNone/>
            </a:pPr>
            <a:endParaRPr lang="en-US" sz="2000" dirty="0"/>
          </a:p>
          <a:p>
            <a:pPr fontAlgn="ctr"/>
            <a:r>
              <a:rPr lang="en-US" sz="2000" b="1" dirty="0"/>
              <a:t>Pie Chart for Class Features : Conclusion</a:t>
            </a:r>
          </a:p>
          <a:p>
            <a:pPr marL="194729" indent="0" fontAlgn="ctr">
              <a:buNone/>
            </a:pPr>
            <a:r>
              <a:rPr lang="en-US" sz="2000" dirty="0"/>
              <a:t>In this pie plot it showing bankruptcy and non-bankruptcy class features Inference is,</a:t>
            </a:r>
          </a:p>
          <a:p>
            <a:pPr marL="194729" indent="0" fontAlgn="ctr">
              <a:buNone/>
            </a:pPr>
            <a:r>
              <a:rPr lang="en-US" sz="2000" dirty="0"/>
              <a:t> bankruptcy occurrences are more High compare </a:t>
            </a:r>
            <a:r>
              <a:rPr lang="en-US" sz="2000"/>
              <a:t>to  Non Bankruptcy </a:t>
            </a:r>
            <a:r>
              <a:rPr lang="en-US" sz="2000" dirty="0"/>
              <a:t>(57.20%)</a:t>
            </a:r>
          </a:p>
          <a:p>
            <a:pPr marL="194729" indent="0" fontAlgn="ctr">
              <a:buNone/>
            </a:pPr>
            <a:r>
              <a:rPr lang="en-US" sz="2000" dirty="0"/>
              <a:t>And non-bankruptcy(42.80%) is low compare to Non Bankruptcy.</a:t>
            </a:r>
          </a:p>
          <a:p>
            <a:pPr marL="194729" indent="0" fontAlgn="ctr">
              <a:buNone/>
            </a:pPr>
            <a:endParaRPr lang="en-US" sz="2000" dirty="0"/>
          </a:p>
          <a:p>
            <a:pPr fontAlgn="ctr"/>
            <a:endParaRPr lang="en-US" sz="2000" b="1" dirty="0"/>
          </a:p>
          <a:p>
            <a:pPr marL="194729" indent="0" fontAlgn="ctr">
              <a:buNone/>
            </a:pPr>
            <a:endParaRPr lang="en-US" sz="2000" dirty="0"/>
          </a:p>
          <a:p>
            <a:pPr marL="194729" indent="0" fontAlgn="ctr">
              <a:buNone/>
            </a:pPr>
            <a:endParaRPr lang="en-US" sz="2000" dirty="0"/>
          </a:p>
          <a:p>
            <a:pPr marL="194729" indent="0" fontAlgn="ctr">
              <a:buNone/>
            </a:pPr>
            <a:endParaRPr lang="en-US" dirty="0"/>
          </a:p>
          <a:p>
            <a:pPr marL="194729" indent="0">
              <a:buNone/>
            </a:pPr>
            <a:endParaRPr lang="en-US" sz="2000" dirty="0"/>
          </a:p>
          <a:p>
            <a:pPr marL="194729" indent="0">
              <a:buNone/>
            </a:pPr>
            <a:endParaRPr lang="en-US" sz="2000" dirty="0"/>
          </a:p>
        </p:txBody>
      </p:sp>
    </p:spTree>
    <p:extLst>
      <p:ext uri="{BB962C8B-B14F-4D97-AF65-F5344CB8AC3E}">
        <p14:creationId xmlns:p14="http://schemas.microsoft.com/office/powerpoint/2010/main" val="276271713"/>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1610</Words>
  <Application>Microsoft Office PowerPoint</Application>
  <PresentationFormat>Widescreen</PresentationFormat>
  <Paragraphs>286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Maven Pro</vt:lpstr>
      <vt:lpstr>Nunito</vt:lpstr>
      <vt:lpstr>Roboto</vt:lpstr>
      <vt:lpstr>Times New Roman</vt:lpstr>
      <vt:lpstr>Momentum</vt:lpstr>
      <vt:lpstr>Machine Learning Project </vt:lpstr>
      <vt:lpstr>PowerPoint Presentation</vt:lpstr>
      <vt:lpstr>PowerPoint Presentation</vt:lpstr>
      <vt:lpstr>Datasets:</vt:lpstr>
      <vt:lpstr>PowerPoint Presentation</vt:lpstr>
      <vt:lpstr>PowerPoint Presentation</vt:lpstr>
      <vt:lpstr>PowerPoint Presentation</vt:lpstr>
      <vt:lpstr>EDA (Exploratory Data Analysis) of the Bankruptcy Prevention Data.</vt:lpstr>
      <vt:lpstr>Visualization  </vt:lpstr>
      <vt:lpstr>PowerPoint Presentation</vt:lpstr>
      <vt:lpstr>PowerPoint Presentation</vt:lpstr>
      <vt:lpstr>PowerPoint Presentation</vt:lpstr>
      <vt:lpstr>Model Validation</vt:lpstr>
      <vt:lpstr>Final Model:  Random Forest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DELL</dc:creator>
  <cp:lastModifiedBy>DELL</cp:lastModifiedBy>
  <cp:revision>27</cp:revision>
  <dcterms:created xsi:type="dcterms:W3CDTF">2024-02-19T17:47:59Z</dcterms:created>
  <dcterms:modified xsi:type="dcterms:W3CDTF">2024-02-23T04:12:25Z</dcterms:modified>
</cp:coreProperties>
</file>