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4" r:id="rId10"/>
    <p:sldId id="265" r:id="rId11"/>
    <p:sldId id="268" r:id="rId12"/>
    <p:sldId id="269" r:id="rId13"/>
    <p:sldId id="266" r:id="rId14"/>
    <p:sldId id="267"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85AD42C-ED4D-4A0E-9BEE-98518CB31389}"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564540-45B7-4A40-85BC-8C544B35A175}"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5AD42C-ED4D-4A0E-9BEE-98518CB31389}"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564540-45B7-4A40-85BC-8C544B35A175}"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5AD42C-ED4D-4A0E-9BEE-98518CB31389}"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564540-45B7-4A40-85BC-8C544B35A175}"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5AD42C-ED4D-4A0E-9BEE-98518CB31389}"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564540-45B7-4A40-85BC-8C544B35A175}"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5AD42C-ED4D-4A0E-9BEE-98518CB31389}"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564540-45B7-4A40-85BC-8C544B35A175}"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85AD42C-ED4D-4A0E-9BEE-98518CB31389}"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564540-45B7-4A40-85BC-8C544B35A175}"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85AD42C-ED4D-4A0E-9BEE-98518CB31389}" type="datetimeFigureOut">
              <a:rPr lang="en-IN" smtClean="0"/>
              <a:t>05-04-2024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C564540-45B7-4A40-85BC-8C544B35A175}"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85AD42C-ED4D-4A0E-9BEE-98518CB31389}" type="datetimeFigureOut">
              <a:rPr lang="en-IN" smtClean="0"/>
              <a:t>05-04-2024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C564540-45B7-4A40-85BC-8C544B35A175}"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5AD42C-ED4D-4A0E-9BEE-98518CB31389}" type="datetimeFigureOut">
              <a:rPr lang="en-IN" smtClean="0"/>
              <a:t>05-04-2024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C564540-45B7-4A40-85BC-8C544B35A175}"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5AD42C-ED4D-4A0E-9BEE-98518CB31389}"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564540-45B7-4A40-85BC-8C544B35A175}" type="slidenum">
              <a:rPr lang="en-IN" smtClean="0"/>
              <a:t>‹#›</a:t>
            </a:fld>
            <a:endParaRPr lang="en-IN"/>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85AD42C-ED4D-4A0E-9BEE-98518CB31389}" type="datetimeFigureOut">
              <a:rPr lang="en-IN" smtClean="0"/>
              <a:t>05-04-2024</a:t>
            </a:fld>
            <a:endParaRPr lang="en-IN"/>
          </a:p>
        </p:txBody>
      </p:sp>
      <p:sp>
        <p:nvSpPr>
          <p:cNvPr id="9" name="Slide Number Placeholder 8"/>
          <p:cNvSpPr>
            <a:spLocks noGrp="1"/>
          </p:cNvSpPr>
          <p:nvPr>
            <p:ph type="sldNum" sz="quarter" idx="11"/>
          </p:nvPr>
        </p:nvSpPr>
        <p:spPr/>
        <p:txBody>
          <a:bodyPr/>
          <a:lstStyle/>
          <a:p>
            <a:fld id="{1C564540-45B7-4A40-85BC-8C544B35A175}" type="slidenum">
              <a:rPr lang="en-IN" smtClean="0"/>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1C564540-45B7-4A40-85BC-8C544B35A175}" type="slidenum">
              <a:rPr lang="en-IN" smtClean="0"/>
              <a:t>‹#›</a:t>
            </a:fld>
            <a:endParaRPr lang="en-IN"/>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IN"/>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585AD42C-ED4D-4A0E-9BEE-98518CB31389}" type="datetimeFigureOut">
              <a:rPr lang="en-IN" smtClean="0"/>
              <a:t>05-04-2024</a:t>
            </a:fld>
            <a:endParaRPr lang="en-IN"/>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412776"/>
            <a:ext cx="7543800" cy="2593975"/>
          </a:xfrm>
        </p:spPr>
        <p:txBody>
          <a:bodyPr/>
          <a:lstStyle/>
          <a:p>
            <a:r>
              <a:rPr lang="en-IN" dirty="0"/>
              <a:t>Keylogger and Security </a:t>
            </a:r>
          </a:p>
        </p:txBody>
      </p:sp>
      <p:sp>
        <p:nvSpPr>
          <p:cNvPr id="3" name="Subtitle 2"/>
          <p:cNvSpPr>
            <a:spLocks noGrp="1"/>
          </p:cNvSpPr>
          <p:nvPr>
            <p:ph type="subTitle" idx="1"/>
          </p:nvPr>
        </p:nvSpPr>
        <p:spPr/>
        <p:txBody>
          <a:bodyPr>
            <a:normAutofit lnSpcReduction="10000"/>
          </a:bodyPr>
          <a:lstStyle/>
          <a:p>
            <a:r>
              <a:rPr lang="en-US" b="1" dirty="0">
                <a:solidFill>
                  <a:schemeClr val="accent1">
                    <a:lumMod val="75000"/>
                  </a:schemeClr>
                </a:solidFill>
                <a:latin typeface="Arial" pitchFamily="34" charset="0"/>
                <a:cs typeface="Arial" pitchFamily="34" charset="0"/>
              </a:rPr>
              <a:t>Presented By</a:t>
            </a:r>
            <a:r>
              <a:rPr lang="en-US" b="1" dirty="0" smtClean="0">
                <a:solidFill>
                  <a:schemeClr val="accent1">
                    <a:lumMod val="75000"/>
                  </a:schemeClr>
                </a:solidFill>
                <a:latin typeface="Arial" pitchFamily="34" charset="0"/>
                <a:cs typeface="Arial" pitchFamily="34" charset="0"/>
              </a:rPr>
              <a:t>:</a:t>
            </a:r>
          </a:p>
          <a:p>
            <a:r>
              <a:rPr lang="en-US" b="1" dirty="0" err="1" smtClean="0">
                <a:solidFill>
                  <a:schemeClr val="accent1">
                    <a:lumMod val="75000"/>
                  </a:schemeClr>
                </a:solidFill>
                <a:latin typeface="Arial" pitchFamily="34" charset="0"/>
                <a:cs typeface="Arial" pitchFamily="34" charset="0"/>
              </a:rPr>
              <a:t>K.Vaishnavi</a:t>
            </a:r>
            <a:r>
              <a:rPr lang="en-US" b="1" dirty="0" smtClean="0">
                <a:solidFill>
                  <a:schemeClr val="accent1">
                    <a:lumMod val="75000"/>
                  </a:schemeClr>
                </a:solidFill>
                <a:latin typeface="Arial" pitchFamily="34" charset="0"/>
                <a:cs typeface="Arial" pitchFamily="34" charset="0"/>
              </a:rPr>
              <a:t> – BE.CSE</a:t>
            </a:r>
            <a:endParaRPr lang="en-US" b="1" dirty="0">
              <a:solidFill>
                <a:schemeClr val="accent1">
                  <a:lumMod val="75000"/>
                </a:schemeClr>
              </a:solidFill>
              <a:latin typeface="Arial" pitchFamily="34" charset="0"/>
              <a:cs typeface="Arial" pitchFamily="34" charset="0"/>
            </a:endParaRPr>
          </a:p>
          <a:p>
            <a:r>
              <a:rPr lang="en-US" b="1" dirty="0" smtClean="0">
                <a:solidFill>
                  <a:schemeClr val="accent1">
                    <a:lumMod val="75000"/>
                  </a:schemeClr>
                </a:solidFill>
                <a:latin typeface="Arial" pitchFamily="34" charset="0"/>
                <a:cs typeface="Arial" pitchFamily="34" charset="0"/>
              </a:rPr>
              <a:t>Sri </a:t>
            </a:r>
            <a:r>
              <a:rPr lang="en-US" b="1" dirty="0" err="1" smtClean="0">
                <a:solidFill>
                  <a:schemeClr val="accent1">
                    <a:lumMod val="75000"/>
                  </a:schemeClr>
                </a:solidFill>
                <a:latin typeface="Arial" pitchFamily="34" charset="0"/>
                <a:cs typeface="Arial" pitchFamily="34" charset="0"/>
              </a:rPr>
              <a:t>Vidya</a:t>
            </a:r>
            <a:r>
              <a:rPr lang="en-US" b="1" dirty="0" smtClean="0">
                <a:solidFill>
                  <a:schemeClr val="accent1">
                    <a:lumMod val="75000"/>
                  </a:schemeClr>
                </a:solidFill>
                <a:latin typeface="Arial" pitchFamily="34" charset="0"/>
                <a:cs typeface="Arial" pitchFamily="34" charset="0"/>
              </a:rPr>
              <a:t> College Of Engineering And Technology </a:t>
            </a:r>
            <a:endParaRPr lang="en-US" b="1" dirty="0">
              <a:solidFill>
                <a:schemeClr val="accent1">
                  <a:lumMod val="75000"/>
                </a:schemeClr>
              </a:solidFill>
              <a:latin typeface="Arial" pitchFamily="34" charset="0"/>
              <a:cs typeface="Arial" pitchFamily="34" charset="0"/>
            </a:endParaRPr>
          </a:p>
          <a:p>
            <a:endParaRPr lang="en-IN" dirty="0"/>
          </a:p>
        </p:txBody>
      </p:sp>
      <p:sp>
        <p:nvSpPr>
          <p:cNvPr id="5" name="Rectangle 4"/>
          <p:cNvSpPr/>
          <p:nvPr/>
        </p:nvSpPr>
        <p:spPr>
          <a:xfrm>
            <a:off x="1835695" y="692696"/>
            <a:ext cx="5049459" cy="1477328"/>
          </a:xfrm>
          <a:prstGeom prst="rect">
            <a:avLst/>
          </a:prstGeom>
          <a:noFill/>
        </p:spPr>
        <p:txBody>
          <a:bodyPr wrap="none" lIns="91440" tIns="45720" rIns="91440" bIns="45720">
            <a:spAutoFit/>
          </a:bodyPr>
          <a:lstStyle/>
          <a:p>
            <a:pPr algn="ctr"/>
            <a:r>
              <a:rPr lang="en-US" sz="3600" b="1" dirty="0">
                <a:solidFill>
                  <a:schemeClr val="accent1">
                    <a:lumMod val="75000"/>
                  </a:schemeClr>
                </a:solidFill>
                <a:latin typeface="Arial"/>
                <a:cs typeface="Arial"/>
              </a:rPr>
              <a:t>CAPSTONE PROJECT</a:t>
            </a:r>
          </a:p>
          <a:p>
            <a:pPr algn="ct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3955431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32656"/>
            <a:ext cx="7620000" cy="1143000"/>
          </a:xfrm>
        </p:spPr>
        <p:txBody>
          <a:bodyPr/>
          <a:lstStyle/>
          <a:p>
            <a:r>
              <a:rPr lang="en-US" sz="4800" b="1" dirty="0">
                <a:solidFill>
                  <a:schemeClr val="accent1"/>
                </a:solidFill>
                <a:latin typeface="Arial"/>
                <a:ea typeface="+mj-lt"/>
                <a:cs typeface="Arial"/>
              </a:rPr>
              <a:t>Result</a:t>
            </a:r>
            <a:endParaRPr lang="en-IN" dirty="0"/>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858421"/>
            <a:ext cx="7620000" cy="4284158"/>
          </a:xfrm>
        </p:spPr>
      </p:pic>
    </p:spTree>
    <p:extLst>
      <p:ext uri="{BB962C8B-B14F-4D97-AF65-F5344CB8AC3E}">
        <p14:creationId xmlns:p14="http://schemas.microsoft.com/office/powerpoint/2010/main" val="913490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858421"/>
            <a:ext cx="7620000" cy="4284158"/>
          </a:xfrm>
        </p:spPr>
      </p:pic>
    </p:spTree>
    <p:extLst>
      <p:ext uri="{BB962C8B-B14F-4D97-AF65-F5344CB8AC3E}">
        <p14:creationId xmlns:p14="http://schemas.microsoft.com/office/powerpoint/2010/main" val="26060655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858421"/>
            <a:ext cx="7620000" cy="4284158"/>
          </a:xfrm>
        </p:spPr>
      </p:pic>
    </p:spTree>
    <p:extLst>
      <p:ext uri="{BB962C8B-B14F-4D97-AF65-F5344CB8AC3E}">
        <p14:creationId xmlns:p14="http://schemas.microsoft.com/office/powerpoint/2010/main" val="1371641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548680"/>
            <a:ext cx="7620000" cy="1143000"/>
          </a:xfrm>
        </p:spPr>
        <p:txBody>
          <a:bodyPr/>
          <a:lstStyle/>
          <a:p>
            <a:r>
              <a:rPr lang="en-US" sz="4800" b="1" dirty="0">
                <a:solidFill>
                  <a:schemeClr val="accent1"/>
                </a:solidFill>
                <a:latin typeface="Arial"/>
                <a:ea typeface="+mj-lt"/>
                <a:cs typeface="Arial"/>
              </a:rPr>
              <a:t>Conclusion</a:t>
            </a:r>
            <a:endParaRPr lang="en-IN" dirty="0"/>
          </a:p>
        </p:txBody>
      </p:sp>
      <p:sp>
        <p:nvSpPr>
          <p:cNvPr id="3" name="Content Placeholder 2"/>
          <p:cNvSpPr>
            <a:spLocks noGrp="1"/>
          </p:cNvSpPr>
          <p:nvPr>
            <p:ph idx="1"/>
          </p:nvPr>
        </p:nvSpPr>
        <p:spPr>
          <a:xfrm>
            <a:off x="467544" y="2060848"/>
            <a:ext cx="7620000" cy="3412976"/>
          </a:xfrm>
        </p:spPr>
        <p:txBody>
          <a:bodyPr/>
          <a:lstStyle/>
          <a:p>
            <a:pPr marL="114300" indent="0">
              <a:buNone/>
            </a:pPr>
            <a:r>
              <a:rPr lang="en-US" dirty="0"/>
              <a:t>In conclusion, while </a:t>
            </a:r>
            <a:r>
              <a:rPr lang="en-US" dirty="0" err="1"/>
              <a:t>keyloggers</a:t>
            </a:r>
            <a:r>
              <a:rPr lang="en-US" dirty="0"/>
              <a:t> represent a significant threat to cybersecurity, organizations can effectively mitigate this risk by adopting a holistic approach, implementing risk-based strategies, deploying technical controls, promoting user awareness, enforcing security policies, and continuously improving security defenses. By addressing the issue of </a:t>
            </a:r>
            <a:r>
              <a:rPr lang="en-US" dirty="0" err="1"/>
              <a:t>keyloggers</a:t>
            </a:r>
            <a:r>
              <a:rPr lang="en-US" dirty="0"/>
              <a:t> comprehensively, organizations can enhance security resilience and protect against the potential consequences of </a:t>
            </a:r>
            <a:r>
              <a:rPr lang="en-US" dirty="0" err="1"/>
              <a:t>keylogger</a:t>
            </a:r>
            <a:r>
              <a:rPr lang="en-US" dirty="0"/>
              <a:t> attacks.</a:t>
            </a:r>
            <a:endParaRPr lang="en-IN" dirty="0"/>
          </a:p>
        </p:txBody>
      </p:sp>
    </p:spTree>
    <p:extLst>
      <p:ext uri="{BB962C8B-B14F-4D97-AF65-F5344CB8AC3E}">
        <p14:creationId xmlns:p14="http://schemas.microsoft.com/office/powerpoint/2010/main" val="4502498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7620000" cy="868958"/>
          </a:xfrm>
        </p:spPr>
        <p:txBody>
          <a:bodyPr/>
          <a:lstStyle/>
          <a:p>
            <a:r>
              <a:rPr lang="en-US" sz="4800" b="1" dirty="0" smtClean="0">
                <a:solidFill>
                  <a:schemeClr val="accent1"/>
                </a:solidFill>
                <a:latin typeface="Arial"/>
                <a:cs typeface="Arial"/>
              </a:rPr>
              <a:t/>
            </a:r>
            <a:br>
              <a:rPr lang="en-US" sz="4800" b="1" dirty="0" smtClean="0">
                <a:solidFill>
                  <a:schemeClr val="accent1"/>
                </a:solidFill>
                <a:latin typeface="Arial"/>
                <a:cs typeface="Arial"/>
              </a:rPr>
            </a:br>
            <a:r>
              <a:rPr lang="en-US" sz="4800" b="1" dirty="0" smtClean="0">
                <a:solidFill>
                  <a:schemeClr val="accent1"/>
                </a:solidFill>
                <a:latin typeface="Arial"/>
                <a:cs typeface="Arial"/>
              </a:rPr>
              <a:t>Future </a:t>
            </a:r>
            <a:r>
              <a:rPr lang="en-US" sz="4800" b="1" dirty="0">
                <a:solidFill>
                  <a:schemeClr val="accent1"/>
                </a:solidFill>
                <a:latin typeface="Arial"/>
                <a:cs typeface="Arial"/>
              </a:rPr>
              <a:t>scope</a:t>
            </a:r>
            <a:br>
              <a:rPr lang="en-US" sz="4800" b="1" dirty="0">
                <a:solidFill>
                  <a:schemeClr val="accent1"/>
                </a:solidFill>
                <a:latin typeface="Arial"/>
                <a:cs typeface="Arial"/>
              </a:rPr>
            </a:br>
            <a:endParaRPr lang="en-IN" dirty="0"/>
          </a:p>
        </p:txBody>
      </p:sp>
      <p:sp>
        <p:nvSpPr>
          <p:cNvPr id="3" name="Content Placeholder 2"/>
          <p:cNvSpPr>
            <a:spLocks noGrp="1"/>
          </p:cNvSpPr>
          <p:nvPr>
            <p:ph idx="1"/>
          </p:nvPr>
        </p:nvSpPr>
        <p:spPr>
          <a:xfrm>
            <a:off x="467544" y="1124744"/>
            <a:ext cx="7620000" cy="5400600"/>
          </a:xfrm>
        </p:spPr>
        <p:txBody>
          <a:bodyPr/>
          <a:lstStyle/>
          <a:p>
            <a:pPr marL="114300" indent="0">
              <a:buNone/>
            </a:pPr>
            <a:r>
              <a:rPr lang="en-US" dirty="0"/>
              <a:t>The future scope of </a:t>
            </a:r>
            <a:r>
              <a:rPr lang="en-US" dirty="0" err="1"/>
              <a:t>keylogger</a:t>
            </a:r>
            <a:r>
              <a:rPr lang="en-US" dirty="0"/>
              <a:t> and security entails leveraging advanced technologies, proactive security strategies, and collaboration to address emerging threats and bolster cybersecurity resilience. By embracing these advancements and best practices, organizations can effectively mitigate </a:t>
            </a:r>
            <a:r>
              <a:rPr lang="en-US" dirty="0" err="1"/>
              <a:t>keylogger</a:t>
            </a:r>
            <a:r>
              <a:rPr lang="en-US" dirty="0"/>
              <a:t> threats and protect against evolving cybersecurity risks</a:t>
            </a:r>
            <a:r>
              <a:rPr lang="en-US" dirty="0" smtClean="0"/>
              <a:t>.</a:t>
            </a:r>
          </a:p>
          <a:p>
            <a:pPr>
              <a:buFont typeface="Wingdings" panose="05000000000000000000" pitchFamily="2" charset="2"/>
              <a:buChar char="q"/>
            </a:pPr>
            <a:r>
              <a:rPr lang="en-IN" b="1" dirty="0" smtClean="0"/>
              <a:t>Advanced </a:t>
            </a:r>
            <a:r>
              <a:rPr lang="en-IN" b="1" dirty="0"/>
              <a:t>Detection </a:t>
            </a:r>
            <a:r>
              <a:rPr lang="en-IN" b="1" dirty="0" smtClean="0"/>
              <a:t>Techniques</a:t>
            </a:r>
          </a:p>
          <a:p>
            <a:pPr>
              <a:buFont typeface="Wingdings" panose="05000000000000000000" pitchFamily="2" charset="2"/>
              <a:buChar char="q"/>
            </a:pPr>
            <a:r>
              <a:rPr lang="en-IN" b="1" dirty="0" err="1"/>
              <a:t>Behavioral</a:t>
            </a:r>
            <a:r>
              <a:rPr lang="en-IN" b="1" dirty="0"/>
              <a:t> </a:t>
            </a:r>
            <a:r>
              <a:rPr lang="en-IN" b="1" dirty="0" smtClean="0"/>
              <a:t>Biometrics</a:t>
            </a:r>
          </a:p>
          <a:p>
            <a:pPr>
              <a:buFont typeface="Wingdings" panose="05000000000000000000" pitchFamily="2" charset="2"/>
              <a:buChar char="q"/>
            </a:pPr>
            <a:r>
              <a:rPr lang="en-IN" b="1" dirty="0"/>
              <a:t>Secure Hardware </a:t>
            </a:r>
            <a:r>
              <a:rPr lang="en-IN" b="1" dirty="0" smtClean="0"/>
              <a:t>Solutions</a:t>
            </a:r>
          </a:p>
          <a:p>
            <a:pPr>
              <a:buFont typeface="Wingdings" panose="05000000000000000000" pitchFamily="2" charset="2"/>
              <a:buChar char="q"/>
            </a:pPr>
            <a:r>
              <a:rPr lang="en-IN" b="1" dirty="0"/>
              <a:t>Zero-Trust Security </a:t>
            </a:r>
            <a:r>
              <a:rPr lang="en-IN" b="1" dirty="0" smtClean="0"/>
              <a:t>Frameworks</a:t>
            </a:r>
          </a:p>
          <a:p>
            <a:pPr>
              <a:buFont typeface="Wingdings" panose="05000000000000000000" pitchFamily="2" charset="2"/>
              <a:buChar char="q"/>
            </a:pPr>
            <a:r>
              <a:rPr lang="en-IN" b="1" dirty="0" err="1"/>
              <a:t>Blockchain</a:t>
            </a:r>
            <a:r>
              <a:rPr lang="en-IN" b="1" dirty="0"/>
              <a:t> </a:t>
            </a:r>
            <a:r>
              <a:rPr lang="en-IN" b="1" dirty="0" smtClean="0"/>
              <a:t>Technology</a:t>
            </a:r>
          </a:p>
          <a:p>
            <a:pPr>
              <a:buFont typeface="Wingdings" panose="05000000000000000000" pitchFamily="2" charset="2"/>
              <a:buChar char="q"/>
            </a:pPr>
            <a:r>
              <a:rPr lang="en-IN" b="1" dirty="0"/>
              <a:t>Quantum-Safe </a:t>
            </a:r>
            <a:r>
              <a:rPr lang="en-IN" b="1" dirty="0" smtClean="0"/>
              <a:t>Cryptography</a:t>
            </a:r>
          </a:p>
          <a:p>
            <a:pPr>
              <a:buFont typeface="Wingdings" panose="05000000000000000000" pitchFamily="2" charset="2"/>
              <a:buChar char="q"/>
            </a:pPr>
            <a:r>
              <a:rPr lang="en-IN" b="1"/>
              <a:t>Threat Intelligence Sharing</a:t>
            </a:r>
            <a:endParaRPr lang="en-IN" dirty="0"/>
          </a:p>
        </p:txBody>
      </p:sp>
    </p:spTree>
    <p:extLst>
      <p:ext uri="{BB962C8B-B14F-4D97-AF65-F5344CB8AC3E}">
        <p14:creationId xmlns:p14="http://schemas.microsoft.com/office/powerpoint/2010/main" val="29184380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dirty="0">
                <a:solidFill>
                  <a:schemeClr val="accent1"/>
                </a:solidFill>
                <a:latin typeface="Arial"/>
                <a:ea typeface="+mj-lt"/>
                <a:cs typeface="Arial"/>
              </a:rPr>
              <a:t>References</a:t>
            </a:r>
            <a:endParaRPr lang="en-IN" dirty="0"/>
          </a:p>
        </p:txBody>
      </p:sp>
      <p:sp>
        <p:nvSpPr>
          <p:cNvPr id="3" name="Content Placeholder 2"/>
          <p:cNvSpPr>
            <a:spLocks noGrp="1"/>
          </p:cNvSpPr>
          <p:nvPr>
            <p:ph idx="1"/>
          </p:nvPr>
        </p:nvSpPr>
        <p:spPr/>
        <p:txBody>
          <a:bodyPr/>
          <a:lstStyle/>
          <a:p>
            <a:r>
              <a:rPr lang="en-US" dirty="0" err="1"/>
              <a:t>Keyloggers</a:t>
            </a:r>
            <a:r>
              <a:rPr lang="en-US" dirty="0"/>
              <a:t>: How they work and how to detect them" by Check Point Research</a:t>
            </a:r>
          </a:p>
          <a:p>
            <a:r>
              <a:rPr lang="en-US" dirty="0"/>
              <a:t>"The evolution of </a:t>
            </a:r>
            <a:r>
              <a:rPr lang="en-US" dirty="0" err="1"/>
              <a:t>keyloggers</a:t>
            </a:r>
            <a:r>
              <a:rPr lang="en-US" dirty="0"/>
              <a:t> and their threats to organizations" by </a:t>
            </a:r>
            <a:r>
              <a:rPr lang="en-US" dirty="0" err="1"/>
              <a:t>Secureworks</a:t>
            </a:r>
            <a:endParaRPr lang="en-US" dirty="0"/>
          </a:p>
          <a:p>
            <a:r>
              <a:rPr lang="en-US" dirty="0"/>
              <a:t>"</a:t>
            </a:r>
            <a:r>
              <a:rPr lang="en-US" dirty="0" err="1"/>
              <a:t>Keyloggers</a:t>
            </a:r>
            <a:r>
              <a:rPr lang="en-US" dirty="0"/>
              <a:t>: A comprehensive guide" by Malwarebytes Labs</a:t>
            </a:r>
          </a:p>
          <a:p>
            <a:r>
              <a:rPr lang="en-US" dirty="0"/>
              <a:t>"Understanding </a:t>
            </a:r>
            <a:r>
              <a:rPr lang="en-US" dirty="0" err="1"/>
              <a:t>Keyloggers</a:t>
            </a:r>
            <a:r>
              <a:rPr lang="en-US" dirty="0"/>
              <a:t> and How to Defend Against Them" by Cisco Umbrella</a:t>
            </a:r>
          </a:p>
          <a:p>
            <a:endParaRPr lang="en-IN" dirty="0"/>
          </a:p>
        </p:txBody>
      </p:sp>
    </p:spTree>
    <p:extLst>
      <p:ext uri="{BB962C8B-B14F-4D97-AF65-F5344CB8AC3E}">
        <p14:creationId xmlns:p14="http://schemas.microsoft.com/office/powerpoint/2010/main" val="40370570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780928"/>
            <a:ext cx="7620000" cy="1143000"/>
          </a:xfrm>
        </p:spPr>
        <p:txBody>
          <a:bodyPr/>
          <a:lstStyle/>
          <a:p>
            <a:pPr algn="ctr"/>
            <a:r>
              <a:rPr lang="en-US" b="1" dirty="0">
                <a:solidFill>
                  <a:schemeClr val="bg2">
                    <a:lumMod val="50000"/>
                  </a:schemeClr>
                </a:solidFill>
                <a:latin typeface="Arial" panose="020B0604020202020204" pitchFamily="34" charset="0"/>
                <a:cs typeface="Arial" panose="020B0604020202020204" pitchFamily="34" charset="0"/>
              </a:rPr>
              <a:t>THANK YOU</a:t>
            </a:r>
            <a:endParaRPr lang="en-IN" dirty="0">
              <a:solidFill>
                <a:schemeClr val="bg2">
                  <a:lumMod val="50000"/>
                </a:schemeClr>
              </a:solidFill>
            </a:endParaRPr>
          </a:p>
        </p:txBody>
      </p:sp>
    </p:spTree>
    <p:extLst>
      <p:ext uri="{BB962C8B-B14F-4D97-AF65-F5344CB8AC3E}">
        <p14:creationId xmlns:p14="http://schemas.microsoft.com/office/powerpoint/2010/main" val="1293708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76672"/>
            <a:ext cx="7620000" cy="1143000"/>
          </a:xfrm>
        </p:spPr>
        <p:txBody>
          <a:bodyPr/>
          <a:lstStyle/>
          <a:p>
            <a:r>
              <a:rPr lang="en-US" b="1" dirty="0">
                <a:solidFill>
                  <a:schemeClr val="bg2">
                    <a:lumMod val="50000"/>
                  </a:schemeClr>
                </a:solidFill>
                <a:latin typeface="Times New Roman" panose="02020603050405020304" pitchFamily="18" charset="0"/>
                <a:cs typeface="Times New Roman" panose="02020603050405020304" pitchFamily="18" charset="0"/>
              </a:rPr>
              <a:t>OUTLINE</a:t>
            </a:r>
            <a:endParaRPr lang="en-IN"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95536" y="1916832"/>
            <a:ext cx="7620000" cy="4061048"/>
          </a:xfrm>
        </p:spPr>
        <p:txBody>
          <a:bodyPr/>
          <a:lstStyle/>
          <a:p>
            <a:pPr marL="305435" indent="-305435"/>
            <a:r>
              <a:rPr lang="en-US" sz="2400" b="1" dirty="0">
                <a:latin typeface="Arial"/>
                <a:ea typeface="+mn-lt"/>
                <a:cs typeface="Arial"/>
              </a:rPr>
              <a:t>Problem Statement </a:t>
            </a:r>
            <a:endParaRPr lang="en-US" sz="2400" dirty="0">
              <a:latin typeface="Arial"/>
              <a:ea typeface="+mn-lt"/>
              <a:cs typeface="Arial"/>
            </a:endParaRPr>
          </a:p>
          <a:p>
            <a:pPr marL="305435" indent="-305435"/>
            <a:r>
              <a:rPr lang="en-US" sz="2400" b="1" dirty="0" smtClean="0">
                <a:latin typeface="Arial"/>
                <a:ea typeface="+mn-lt"/>
                <a:cs typeface="Arial"/>
              </a:rPr>
              <a:t>Proposed </a:t>
            </a:r>
            <a:r>
              <a:rPr lang="en-US" sz="2400" b="1" dirty="0">
                <a:latin typeface="Arial"/>
                <a:ea typeface="+mn-lt"/>
                <a:cs typeface="Arial"/>
              </a:rPr>
              <a:t>System/Solution</a:t>
            </a:r>
            <a:endParaRPr lang="en-US" dirty="0">
              <a:latin typeface="Arial"/>
              <a:cs typeface="Arial"/>
            </a:endParaRPr>
          </a:p>
          <a:p>
            <a:pPr marL="305435" indent="-305435"/>
            <a:r>
              <a:rPr lang="en-US" sz="2400" b="1" dirty="0">
                <a:latin typeface="Arial"/>
                <a:ea typeface="+mn-lt"/>
                <a:cs typeface="Calibri"/>
              </a:rPr>
              <a:t>System </a:t>
            </a:r>
            <a:r>
              <a:rPr lang="en-US" sz="2400" b="1" dirty="0">
                <a:latin typeface="Arial"/>
                <a:ea typeface="+mn-lt"/>
                <a:cs typeface="+mn-lt"/>
              </a:rPr>
              <a:t>Development </a:t>
            </a:r>
            <a:r>
              <a:rPr lang="en-US" sz="2400" b="1" dirty="0" smtClean="0">
                <a:latin typeface="Arial"/>
                <a:ea typeface="+mn-lt"/>
                <a:cs typeface="+mn-lt"/>
              </a:rPr>
              <a:t>Approach</a:t>
            </a:r>
            <a:endParaRPr lang="en-US" dirty="0">
              <a:latin typeface="Arial"/>
              <a:ea typeface="+mn-lt"/>
              <a:cs typeface="+mn-lt"/>
            </a:endParaRPr>
          </a:p>
          <a:p>
            <a:pPr marL="305435" indent="-305435"/>
            <a:r>
              <a:rPr lang="en-US" sz="2400" b="1" dirty="0" smtClean="0">
                <a:latin typeface="Arial"/>
                <a:ea typeface="+mn-lt"/>
                <a:cs typeface="+mn-lt"/>
              </a:rPr>
              <a:t>Algorithm</a:t>
            </a:r>
          </a:p>
          <a:p>
            <a:pPr marL="305435" indent="-305435"/>
            <a:r>
              <a:rPr lang="en-US" sz="2400" b="1" dirty="0" smtClean="0">
                <a:latin typeface="Arial"/>
                <a:ea typeface="+mn-lt"/>
                <a:cs typeface="+mn-lt"/>
              </a:rPr>
              <a:t>Deployment</a:t>
            </a:r>
            <a:r>
              <a:rPr lang="en-US" sz="2400" b="1" dirty="0">
                <a:latin typeface="Arial"/>
                <a:ea typeface="+mn-lt"/>
                <a:cs typeface="+mn-lt"/>
              </a:rPr>
              <a:t>  </a:t>
            </a:r>
            <a:endParaRPr lang="en-US" dirty="0">
              <a:latin typeface="Arial"/>
              <a:cs typeface="Calibri"/>
            </a:endParaRPr>
          </a:p>
          <a:p>
            <a:pPr marL="305435" indent="-305435"/>
            <a:r>
              <a:rPr lang="en-US" sz="2400" b="1" dirty="0" smtClean="0">
                <a:latin typeface="Arial"/>
                <a:ea typeface="+mn-lt"/>
                <a:cs typeface="Arial"/>
              </a:rPr>
              <a:t>Result</a:t>
            </a:r>
            <a:endParaRPr lang="en-US" sz="2400" b="1" dirty="0">
              <a:latin typeface="Arial"/>
              <a:ea typeface="+mn-lt"/>
              <a:cs typeface="Arial"/>
            </a:endParaRPr>
          </a:p>
          <a:p>
            <a:pPr marL="305435" indent="-305435"/>
            <a:r>
              <a:rPr lang="en-US" sz="2400" b="1" dirty="0">
                <a:latin typeface="Arial"/>
                <a:ea typeface="+mn-lt"/>
                <a:cs typeface="Arial"/>
              </a:rPr>
              <a:t>Conclusion</a:t>
            </a:r>
            <a:endParaRPr lang="en-US" dirty="0">
              <a:latin typeface="Arial"/>
              <a:cs typeface="Arial"/>
            </a:endParaRPr>
          </a:p>
          <a:p>
            <a:pPr marL="305435" indent="-305435"/>
            <a:r>
              <a:rPr lang="en-US" sz="2400" b="1" dirty="0">
                <a:latin typeface="Arial"/>
                <a:ea typeface="+mn-lt"/>
                <a:cs typeface="Arial"/>
              </a:rPr>
              <a:t>Future Scope</a:t>
            </a:r>
          </a:p>
          <a:p>
            <a:pPr marL="305435" indent="-305435"/>
            <a:r>
              <a:rPr lang="en-US" sz="2400" b="1" dirty="0">
                <a:latin typeface="Arial"/>
                <a:ea typeface="+mn-lt"/>
                <a:cs typeface="Arial"/>
              </a:rPr>
              <a:t>References</a:t>
            </a:r>
            <a:endParaRPr lang="en-US" dirty="0">
              <a:latin typeface="Arial"/>
              <a:cs typeface="Arial"/>
            </a:endParaRPr>
          </a:p>
          <a:p>
            <a:endParaRPr lang="en-IN" dirty="0"/>
          </a:p>
        </p:txBody>
      </p:sp>
    </p:spTree>
    <p:extLst>
      <p:ext uri="{BB962C8B-B14F-4D97-AF65-F5344CB8AC3E}">
        <p14:creationId xmlns:p14="http://schemas.microsoft.com/office/powerpoint/2010/main" val="4231669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476672"/>
            <a:ext cx="7620000" cy="1143000"/>
          </a:xfrm>
        </p:spPr>
        <p:txBody>
          <a:bodyPr/>
          <a:lstStyle/>
          <a:p>
            <a:r>
              <a:rPr lang="en-US" sz="4800" b="1" dirty="0">
                <a:solidFill>
                  <a:schemeClr val="accent1"/>
                </a:solidFill>
                <a:latin typeface="Arial" panose="020B0604020202020204" pitchFamily="34" charset="0"/>
                <a:cs typeface="Arial" panose="020B0604020202020204" pitchFamily="34" charset="0"/>
              </a:rPr>
              <a:t>Problem Statement</a:t>
            </a:r>
            <a:endParaRPr lang="en-IN" dirty="0"/>
          </a:p>
        </p:txBody>
      </p:sp>
      <p:sp>
        <p:nvSpPr>
          <p:cNvPr id="3" name="Content Placeholder 2"/>
          <p:cNvSpPr>
            <a:spLocks noGrp="1"/>
          </p:cNvSpPr>
          <p:nvPr>
            <p:ph idx="1"/>
          </p:nvPr>
        </p:nvSpPr>
        <p:spPr>
          <a:xfrm>
            <a:off x="395536" y="2132856"/>
            <a:ext cx="7620000" cy="3196952"/>
          </a:xfrm>
        </p:spPr>
        <p:txBody>
          <a:bodyPr/>
          <a:lstStyle/>
          <a:p>
            <a:pPr marL="114300" indent="0">
              <a:buNone/>
            </a:pPr>
            <a:r>
              <a:rPr lang="en-US" dirty="0"/>
              <a:t>In today's digital age, where cybersecurity threats loom large, one of the significant concerns is the proliferation of </a:t>
            </a:r>
            <a:r>
              <a:rPr lang="en-US" dirty="0" err="1"/>
              <a:t>keyloggers</a:t>
            </a:r>
            <a:r>
              <a:rPr lang="en-US" dirty="0"/>
              <a:t>, stealthy software tools designed to monitor and record keystrokes on a user's computer without their knowledge. </a:t>
            </a:r>
            <a:r>
              <a:rPr lang="en-US" dirty="0" err="1"/>
              <a:t>Keyloggers</a:t>
            </a:r>
            <a:r>
              <a:rPr lang="en-US" dirty="0"/>
              <a:t> pose a severe threat to individuals and organizations as they can capture sensitive information such as passwords, credit card details, and other personal data, leading to identity theft, financial loss, and privacy breaches.</a:t>
            </a:r>
          </a:p>
          <a:p>
            <a:endParaRPr lang="en-IN" dirty="0"/>
          </a:p>
        </p:txBody>
      </p:sp>
    </p:spTree>
    <p:extLst>
      <p:ext uri="{BB962C8B-B14F-4D97-AF65-F5344CB8AC3E}">
        <p14:creationId xmlns:p14="http://schemas.microsoft.com/office/powerpoint/2010/main" val="3254636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dirty="0">
                <a:solidFill>
                  <a:schemeClr val="accent1"/>
                </a:solidFill>
                <a:latin typeface="Arial" panose="020B0604020202020204" pitchFamily="34" charset="0"/>
                <a:cs typeface="Arial" panose="020B0604020202020204" pitchFamily="34" charset="0"/>
              </a:rPr>
              <a:t>Proposed Solution</a:t>
            </a:r>
            <a:endParaRPr lang="en-IN" dirty="0"/>
          </a:p>
        </p:txBody>
      </p:sp>
      <p:sp>
        <p:nvSpPr>
          <p:cNvPr id="3" name="Content Placeholder 2"/>
          <p:cNvSpPr>
            <a:spLocks noGrp="1"/>
          </p:cNvSpPr>
          <p:nvPr>
            <p:ph idx="1"/>
          </p:nvPr>
        </p:nvSpPr>
        <p:spPr/>
        <p:txBody>
          <a:bodyPr>
            <a:normAutofit/>
          </a:bodyPr>
          <a:lstStyle/>
          <a:p>
            <a:pPr marL="114300" indent="0">
              <a:buNone/>
            </a:pPr>
            <a:r>
              <a:rPr lang="en-US" sz="1800" dirty="0"/>
              <a:t>A proposed solution to mitigate the threat of </a:t>
            </a:r>
            <a:r>
              <a:rPr lang="en-US" sz="1800" dirty="0" err="1"/>
              <a:t>keyloggers</a:t>
            </a:r>
            <a:r>
              <a:rPr lang="en-US" sz="1800" dirty="0"/>
              <a:t> involves a combination of technological measures, user education, and proactive security practices</a:t>
            </a:r>
            <a:r>
              <a:rPr lang="en-US" sz="1800" dirty="0" smtClean="0"/>
              <a:t>.</a:t>
            </a:r>
          </a:p>
          <a:p>
            <a:r>
              <a:rPr lang="en-US" sz="1800" b="1" dirty="0"/>
              <a:t>Endpoint Security Solutions:</a:t>
            </a:r>
            <a:r>
              <a:rPr lang="en-US" sz="1800" dirty="0"/>
              <a:t> Deploy advanced endpoint security solutions that include features specifically designed to detect and block </a:t>
            </a:r>
            <a:r>
              <a:rPr lang="en-US" sz="1800" dirty="0" err="1"/>
              <a:t>keyloggers</a:t>
            </a:r>
            <a:r>
              <a:rPr lang="en-US" sz="1800" dirty="0"/>
              <a:t>. These solutions should offer real-time scanning, behavior-based detection, and heuristic analysis capabilities to identify and mitigate both known and unknown </a:t>
            </a:r>
            <a:r>
              <a:rPr lang="en-US" sz="1800" dirty="0" err="1"/>
              <a:t>keylogger</a:t>
            </a:r>
            <a:r>
              <a:rPr lang="en-US" sz="1800" dirty="0"/>
              <a:t> threats.</a:t>
            </a:r>
          </a:p>
          <a:p>
            <a:r>
              <a:rPr lang="en-US" sz="1800" b="1" dirty="0"/>
              <a:t>Anti-Malware Software:</a:t>
            </a:r>
            <a:r>
              <a:rPr lang="en-US" sz="1800" dirty="0"/>
              <a:t> Utilize reputable anti-malware software that includes </a:t>
            </a:r>
            <a:r>
              <a:rPr lang="en-US" sz="1800" dirty="0" err="1"/>
              <a:t>keylogger</a:t>
            </a:r>
            <a:r>
              <a:rPr lang="en-US" sz="1800" dirty="0"/>
              <a:t> detection and removal capabilities. Regularly update and scan systems to ensure they are protected against the latest threats.</a:t>
            </a:r>
          </a:p>
          <a:p>
            <a:r>
              <a:rPr lang="en-US" sz="1800" b="1" dirty="0"/>
              <a:t>Firewall Protection:</a:t>
            </a:r>
            <a:r>
              <a:rPr lang="en-US" sz="1800" dirty="0"/>
              <a:t> Implement robust firewall protection to monitor and control inbound and outbound network traffic. Configure firewalls to block suspicious connections and prevent unauthorized data transmission, which can help thwart </a:t>
            </a:r>
            <a:r>
              <a:rPr lang="en-US" sz="1800" dirty="0" err="1"/>
              <a:t>keyloggers</a:t>
            </a:r>
            <a:r>
              <a:rPr lang="en-US" sz="1800" dirty="0"/>
              <a:t> attempting to send captured data to remote servers.</a:t>
            </a:r>
          </a:p>
          <a:p>
            <a:pPr marL="114300" indent="0">
              <a:buNone/>
            </a:pPr>
            <a:endParaRPr lang="en-IN" sz="1800" dirty="0"/>
          </a:p>
        </p:txBody>
      </p:sp>
    </p:spTree>
    <p:extLst>
      <p:ext uri="{BB962C8B-B14F-4D97-AF65-F5344CB8AC3E}">
        <p14:creationId xmlns:p14="http://schemas.microsoft.com/office/powerpoint/2010/main" val="376934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476672"/>
            <a:ext cx="7620000" cy="5904656"/>
          </a:xfrm>
        </p:spPr>
        <p:txBody>
          <a:bodyPr>
            <a:normAutofit fontScale="92500" lnSpcReduction="10000"/>
          </a:bodyPr>
          <a:lstStyle/>
          <a:p>
            <a:r>
              <a:rPr lang="en-US" b="1" dirty="0"/>
              <a:t>Encryption:</a:t>
            </a:r>
            <a:r>
              <a:rPr lang="en-US" dirty="0"/>
              <a:t> Encrypt sensitive data both at rest and in transit using strong encryption algorithms. This ensures that even if </a:t>
            </a:r>
            <a:r>
              <a:rPr lang="en-US" dirty="0" err="1"/>
              <a:t>keyloggers</a:t>
            </a:r>
            <a:r>
              <a:rPr lang="en-US" dirty="0"/>
              <a:t> capture sensitive information, it remains unreadable to unauthorized parties.</a:t>
            </a:r>
          </a:p>
          <a:p>
            <a:r>
              <a:rPr lang="en-US" b="1" dirty="0"/>
              <a:t>Multi-factor Authentication (MFA):</a:t>
            </a:r>
            <a:r>
              <a:rPr lang="en-US" dirty="0"/>
              <a:t> Implement multi-factor authentication for accessing sensitive accounts and systems. MFA adds an extra layer of security by requiring users to provide multiple forms of verification, such as passwords, biometrics, or one-time codes, which can help prevent unauthorized access even if passwords are compromised through </a:t>
            </a:r>
            <a:r>
              <a:rPr lang="en-US" dirty="0" err="1"/>
              <a:t>keyloggers</a:t>
            </a:r>
            <a:r>
              <a:rPr lang="en-US" dirty="0"/>
              <a:t>.</a:t>
            </a:r>
          </a:p>
          <a:p>
            <a:r>
              <a:rPr lang="en-US" b="1" dirty="0"/>
              <a:t>User Education and Awareness:</a:t>
            </a:r>
            <a:r>
              <a:rPr lang="en-US" dirty="0"/>
              <a:t> Educate users about the risks of </a:t>
            </a:r>
            <a:r>
              <a:rPr lang="en-US" dirty="0" err="1"/>
              <a:t>keyloggers</a:t>
            </a:r>
            <a:r>
              <a:rPr lang="en-US" dirty="0"/>
              <a:t> and provide guidance on how to recognize and avoid potential threats. Teach users to be cautious when clicking on links, downloading files, or entering sensitive information, especially on unfamiliar websites or emails.</a:t>
            </a:r>
          </a:p>
          <a:p>
            <a:r>
              <a:rPr lang="en-US" b="1" dirty="0"/>
              <a:t>Regular Software Updates and Patch Management:</a:t>
            </a:r>
            <a:r>
              <a:rPr lang="en-US" dirty="0"/>
              <a:t> Keep operating systems, software applications, and security solutions up-to-date with the latest patches and updates. Vulnerabilities in software can be exploited by </a:t>
            </a:r>
            <a:r>
              <a:rPr lang="en-US" dirty="0" err="1"/>
              <a:t>keyloggers</a:t>
            </a:r>
            <a:r>
              <a:rPr lang="en-US" dirty="0"/>
              <a:t> to gain unauthorized access, so timely patching is essential to mitigate these risks.</a:t>
            </a:r>
          </a:p>
          <a:p>
            <a:endParaRPr lang="en-IN" dirty="0"/>
          </a:p>
        </p:txBody>
      </p:sp>
    </p:spTree>
    <p:extLst>
      <p:ext uri="{BB962C8B-B14F-4D97-AF65-F5344CB8AC3E}">
        <p14:creationId xmlns:p14="http://schemas.microsoft.com/office/powerpoint/2010/main" val="644275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332656"/>
            <a:ext cx="7620000" cy="6048672"/>
          </a:xfrm>
        </p:spPr>
        <p:txBody>
          <a:bodyPr>
            <a:normAutofit fontScale="92500"/>
          </a:bodyPr>
          <a:lstStyle/>
          <a:p>
            <a:r>
              <a:rPr lang="en-US" b="1" dirty="0"/>
              <a:t>Secure Browsing Practices:</a:t>
            </a:r>
            <a:r>
              <a:rPr lang="en-US" dirty="0"/>
              <a:t> Encourage users to practice safe browsing habits, such as using secure connections (HTTPS), avoiding suspicious websites, and verifying the authenticity of websites before entering sensitive information. Consider using browser extensions or tools that provide additional security features, such as script blockers and ad blockers, to further enhance protection against </a:t>
            </a:r>
            <a:r>
              <a:rPr lang="en-US" dirty="0" err="1"/>
              <a:t>keyloggers</a:t>
            </a:r>
            <a:r>
              <a:rPr lang="en-US" dirty="0"/>
              <a:t> and other threats.</a:t>
            </a:r>
          </a:p>
          <a:p>
            <a:r>
              <a:rPr lang="en-US" b="1" dirty="0"/>
              <a:t>Proactive Monitoring and Incident Response:</a:t>
            </a:r>
            <a:r>
              <a:rPr lang="en-US" dirty="0"/>
              <a:t> Implement proactive monitoring and incident response measures to detect and respond to </a:t>
            </a:r>
            <a:r>
              <a:rPr lang="en-US" dirty="0" err="1"/>
              <a:t>keylogger</a:t>
            </a:r>
            <a:r>
              <a:rPr lang="en-US" dirty="0"/>
              <a:t>-related incidents in a timely manner. This includes monitoring system logs, network traffic, and behavior patterns for signs of suspicious activity, as well as having a predefined incident response plan in place to address and mitigate security incidents effectively.</a:t>
            </a:r>
          </a:p>
          <a:p>
            <a:r>
              <a:rPr lang="en-US" b="1" dirty="0"/>
              <a:t>Regular Security Audits and Assessments:</a:t>
            </a:r>
            <a:r>
              <a:rPr lang="en-US" dirty="0"/>
              <a:t> Conduct regular security audits and assessments to identify and address potential vulnerabilities and weaknesses in systems, networks, and security measures. This helps ensure that security controls remain effective in mitigating the evolving threat landscape, including </a:t>
            </a:r>
            <a:r>
              <a:rPr lang="en-US" dirty="0" err="1"/>
              <a:t>keyloggers</a:t>
            </a:r>
            <a:r>
              <a:rPr lang="en-US" dirty="0"/>
              <a:t>.</a:t>
            </a:r>
          </a:p>
          <a:p>
            <a:endParaRPr lang="en-IN" dirty="0"/>
          </a:p>
        </p:txBody>
      </p:sp>
    </p:spTree>
    <p:extLst>
      <p:ext uri="{BB962C8B-B14F-4D97-AF65-F5344CB8AC3E}">
        <p14:creationId xmlns:p14="http://schemas.microsoft.com/office/powerpoint/2010/main" val="3088413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dirty="0">
                <a:solidFill>
                  <a:schemeClr val="accent1"/>
                </a:solidFill>
                <a:latin typeface="Arial"/>
                <a:ea typeface="+mj-lt"/>
                <a:cs typeface="Arial"/>
              </a:rPr>
              <a:t>System  Approach</a:t>
            </a:r>
            <a:endParaRPr lang="en-IN" dirty="0"/>
          </a:p>
        </p:txBody>
      </p:sp>
      <p:sp>
        <p:nvSpPr>
          <p:cNvPr id="3" name="Content Placeholder 2"/>
          <p:cNvSpPr>
            <a:spLocks noGrp="1"/>
          </p:cNvSpPr>
          <p:nvPr>
            <p:ph idx="1"/>
          </p:nvPr>
        </p:nvSpPr>
        <p:spPr>
          <a:xfrm>
            <a:off x="467544" y="2060848"/>
            <a:ext cx="7620000" cy="3052936"/>
          </a:xfrm>
        </p:spPr>
        <p:txBody>
          <a:bodyPr/>
          <a:lstStyle/>
          <a:p>
            <a:pPr marL="114300" indent="0">
              <a:buNone/>
            </a:pPr>
            <a:r>
              <a:rPr lang="en-US" dirty="0"/>
              <a:t>T</a:t>
            </a:r>
            <a:r>
              <a:rPr lang="en-US" dirty="0" smtClean="0"/>
              <a:t>he </a:t>
            </a:r>
            <a:r>
              <a:rPr lang="en-US" dirty="0"/>
              <a:t>system approach to address the issue of mitigating </a:t>
            </a:r>
            <a:r>
              <a:rPr lang="en-US" dirty="0" err="1"/>
              <a:t>keylogger</a:t>
            </a:r>
            <a:r>
              <a:rPr lang="en-US" dirty="0"/>
              <a:t> threats involves understanding the problem within the context of interconnected components and considering holistic solutions</a:t>
            </a:r>
            <a:r>
              <a:rPr lang="en-US" dirty="0" smtClean="0"/>
              <a:t>.</a:t>
            </a:r>
          </a:p>
          <a:p>
            <a:pPr>
              <a:buFont typeface="Wingdings" panose="05000000000000000000" pitchFamily="2" charset="2"/>
              <a:buChar char="Ø"/>
            </a:pPr>
            <a:r>
              <a:rPr lang="en-IN" b="1" dirty="0"/>
              <a:t>Systems </a:t>
            </a:r>
            <a:r>
              <a:rPr lang="en-IN" b="1" dirty="0" smtClean="0"/>
              <a:t>Thinking Approach</a:t>
            </a:r>
            <a:endParaRPr lang="en-IN" dirty="0" smtClean="0"/>
          </a:p>
          <a:p>
            <a:pPr>
              <a:buFont typeface="Wingdings" panose="05000000000000000000" pitchFamily="2" charset="2"/>
              <a:buChar char="Ø"/>
            </a:pPr>
            <a:r>
              <a:rPr lang="en-IN" b="1" dirty="0"/>
              <a:t>Risk-Based </a:t>
            </a:r>
            <a:r>
              <a:rPr lang="en-IN" b="1" dirty="0" smtClean="0"/>
              <a:t>Approach</a:t>
            </a:r>
          </a:p>
          <a:p>
            <a:pPr>
              <a:buFont typeface="Wingdings" panose="05000000000000000000" pitchFamily="2" charset="2"/>
              <a:buChar char="Ø"/>
            </a:pPr>
            <a:r>
              <a:rPr lang="en-IN" b="1" dirty="0"/>
              <a:t>Systems Engineering Approach</a:t>
            </a:r>
            <a:endParaRPr lang="en-IN" b="1" dirty="0" smtClean="0"/>
          </a:p>
        </p:txBody>
      </p:sp>
    </p:spTree>
    <p:extLst>
      <p:ext uri="{BB962C8B-B14F-4D97-AF65-F5344CB8AC3E}">
        <p14:creationId xmlns:p14="http://schemas.microsoft.com/office/powerpoint/2010/main" val="2442461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dirty="0" smtClean="0">
                <a:solidFill>
                  <a:schemeClr val="accent1"/>
                </a:solidFill>
                <a:latin typeface="Arial"/>
                <a:ea typeface="+mj-lt"/>
                <a:cs typeface="Arial"/>
              </a:rPr>
              <a:t>Algorithm</a:t>
            </a:r>
            <a:endParaRPr lang="en-IN" dirty="0"/>
          </a:p>
        </p:txBody>
      </p:sp>
      <p:sp>
        <p:nvSpPr>
          <p:cNvPr id="3" name="Content Placeholder 2"/>
          <p:cNvSpPr>
            <a:spLocks noGrp="1"/>
          </p:cNvSpPr>
          <p:nvPr>
            <p:ph idx="1"/>
          </p:nvPr>
        </p:nvSpPr>
        <p:spPr/>
        <p:txBody>
          <a:bodyPr>
            <a:normAutofit/>
          </a:bodyPr>
          <a:lstStyle/>
          <a:p>
            <a:r>
              <a:rPr lang="en-US" sz="2300" b="1" dirty="0"/>
              <a:t>Detection:</a:t>
            </a:r>
            <a:r>
              <a:rPr lang="en-US" sz="2300" dirty="0"/>
              <a:t> Develop algorithms to identify </a:t>
            </a:r>
            <a:r>
              <a:rPr lang="en-US" sz="2300" dirty="0" err="1"/>
              <a:t>keylogger</a:t>
            </a:r>
            <a:r>
              <a:rPr lang="en-US" sz="2300" dirty="0"/>
              <a:t> signatures, detect abnormal behavior indicative of </a:t>
            </a:r>
            <a:r>
              <a:rPr lang="en-US" sz="2300" dirty="0" err="1"/>
              <a:t>keyloggers</a:t>
            </a:r>
            <a:r>
              <a:rPr lang="en-US" sz="2300" dirty="0"/>
              <a:t>, and recognize deviations from normal user behavior.</a:t>
            </a:r>
          </a:p>
          <a:p>
            <a:r>
              <a:rPr lang="en-US" sz="2300" b="1" dirty="0"/>
              <a:t>Prevention:</a:t>
            </a:r>
            <a:r>
              <a:rPr lang="en-US" sz="2300" dirty="0"/>
              <a:t> Implement endpoint security solutions, access controls, application whitelisting, and sandboxing techniques to prevent </a:t>
            </a:r>
            <a:r>
              <a:rPr lang="en-US" sz="2300" dirty="0" err="1"/>
              <a:t>keyloggers</a:t>
            </a:r>
            <a:r>
              <a:rPr lang="en-US" sz="2300" dirty="0"/>
              <a:t> from compromising systems.</a:t>
            </a:r>
          </a:p>
          <a:p>
            <a:r>
              <a:rPr lang="en-US" sz="2300" b="1" dirty="0"/>
              <a:t>Response:</a:t>
            </a:r>
            <a:r>
              <a:rPr lang="en-US" sz="2300" dirty="0"/>
              <a:t> Establish incident response algorithms to quickly detect and respond to </a:t>
            </a:r>
            <a:r>
              <a:rPr lang="en-US" sz="2300" dirty="0" err="1"/>
              <a:t>keylogger</a:t>
            </a:r>
            <a:r>
              <a:rPr lang="en-US" sz="2300" dirty="0"/>
              <a:t> incidents, including isolating affected systems, removing </a:t>
            </a:r>
            <a:r>
              <a:rPr lang="en-US" sz="2300" dirty="0" err="1"/>
              <a:t>keyloggers</a:t>
            </a:r>
            <a:r>
              <a:rPr lang="en-US" sz="2300" dirty="0"/>
              <a:t>, and restoring system integrity.</a:t>
            </a:r>
          </a:p>
          <a:p>
            <a:endParaRPr lang="en-IN" dirty="0"/>
          </a:p>
        </p:txBody>
      </p:sp>
    </p:spTree>
    <p:extLst>
      <p:ext uri="{BB962C8B-B14F-4D97-AF65-F5344CB8AC3E}">
        <p14:creationId xmlns:p14="http://schemas.microsoft.com/office/powerpoint/2010/main" val="505932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dirty="0">
                <a:solidFill>
                  <a:schemeClr val="accent1"/>
                </a:solidFill>
                <a:latin typeface="Arial"/>
                <a:ea typeface="+mj-lt"/>
                <a:cs typeface="Arial"/>
              </a:rPr>
              <a:t>Deployment</a:t>
            </a:r>
            <a:endParaRPr lang="en-IN" dirty="0"/>
          </a:p>
        </p:txBody>
      </p:sp>
      <p:sp>
        <p:nvSpPr>
          <p:cNvPr id="3" name="Content Placeholder 2"/>
          <p:cNvSpPr>
            <a:spLocks noGrp="1"/>
          </p:cNvSpPr>
          <p:nvPr>
            <p:ph idx="1"/>
          </p:nvPr>
        </p:nvSpPr>
        <p:spPr/>
        <p:txBody>
          <a:bodyPr>
            <a:normAutofit lnSpcReduction="10000"/>
          </a:bodyPr>
          <a:lstStyle/>
          <a:p>
            <a:r>
              <a:rPr lang="en-US" sz="2000" b="1" dirty="0" smtClean="0"/>
              <a:t>Endpoint </a:t>
            </a:r>
            <a:r>
              <a:rPr lang="en-US" sz="2000" b="1" dirty="0"/>
              <a:t>Security Solutions:</a:t>
            </a:r>
            <a:r>
              <a:rPr lang="en-US" sz="2000" dirty="0"/>
              <a:t> Deploy antivirus software, anti-malware tools, and endpoint detection and response systems across all devices.</a:t>
            </a:r>
          </a:p>
          <a:p>
            <a:r>
              <a:rPr lang="en-US" sz="2000" b="1" dirty="0"/>
              <a:t>Network Monitoring and Intrusion Detection:</a:t>
            </a:r>
            <a:r>
              <a:rPr lang="en-US" sz="2000" dirty="0"/>
              <a:t> Implement network monitoring and intrusion detection systems to detect and contain </a:t>
            </a:r>
            <a:r>
              <a:rPr lang="en-US" sz="2000" dirty="0" err="1"/>
              <a:t>keylogger</a:t>
            </a:r>
            <a:r>
              <a:rPr lang="en-US" sz="2000" dirty="0"/>
              <a:t>-related network traffic.</a:t>
            </a:r>
          </a:p>
          <a:p>
            <a:r>
              <a:rPr lang="en-US" sz="2000" b="1" dirty="0"/>
              <a:t>User Awareness Training:</a:t>
            </a:r>
            <a:r>
              <a:rPr lang="en-US" sz="2000" dirty="0"/>
              <a:t> Conduct regular training sessions to educate employees about </a:t>
            </a:r>
            <a:r>
              <a:rPr lang="en-US" sz="2000" dirty="0" err="1"/>
              <a:t>keylogger</a:t>
            </a:r>
            <a:r>
              <a:rPr lang="en-US" sz="2000" dirty="0"/>
              <a:t> risks and promote good cybersecurity practices.</a:t>
            </a:r>
          </a:p>
          <a:p>
            <a:r>
              <a:rPr lang="en-US" sz="2000" b="1" dirty="0"/>
              <a:t>Policy Enforcement:</a:t>
            </a:r>
            <a:r>
              <a:rPr lang="en-US" sz="2000" dirty="0"/>
              <a:t> Establish and enforce security policies governing device usage, access control, password management, and software installation.</a:t>
            </a:r>
          </a:p>
          <a:p>
            <a:r>
              <a:rPr lang="en-US" sz="2000" b="1" dirty="0"/>
              <a:t>Continuous Monitoring and Improvement:</a:t>
            </a:r>
            <a:r>
              <a:rPr lang="en-US" sz="2000" dirty="0"/>
              <a:t> Implement continuous monitoring mechanisms and regularly update security controls and strategies to adapt to evolving threats.</a:t>
            </a:r>
          </a:p>
          <a:p>
            <a:endParaRPr lang="en-IN" dirty="0"/>
          </a:p>
        </p:txBody>
      </p:sp>
    </p:spTree>
    <p:extLst>
      <p:ext uri="{BB962C8B-B14F-4D97-AF65-F5344CB8AC3E}">
        <p14:creationId xmlns:p14="http://schemas.microsoft.com/office/powerpoint/2010/main" val="9223787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Couture">
      <a:dk1>
        <a:sysClr val="windowText" lastClr="000000"/>
      </a:dk1>
      <a:lt1>
        <a:sysClr val="window" lastClr="FFFFFF"/>
      </a:lt1>
      <a:dk2>
        <a:srgbClr val="37302A"/>
      </a:dk2>
      <a:lt2>
        <a:srgbClr val="D0CCB9"/>
      </a:lt2>
      <a:accent1>
        <a:srgbClr val="9E8E5C"/>
      </a:accent1>
      <a:accent2>
        <a:srgbClr val="A09781"/>
      </a:accent2>
      <a:accent3>
        <a:srgbClr val="85776D"/>
      </a:accent3>
      <a:accent4>
        <a:srgbClr val="AEAFA9"/>
      </a:accent4>
      <a:accent5>
        <a:srgbClr val="8D878B"/>
      </a:accent5>
      <a:accent6>
        <a:srgbClr val="6B6149"/>
      </a:accent6>
      <a:hlink>
        <a:srgbClr val="B6A272"/>
      </a:hlink>
      <a:folHlink>
        <a:srgbClr val="8A784F"/>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169</TotalTime>
  <Words>1022</Words>
  <Application>Microsoft Office PowerPoint</Application>
  <PresentationFormat>On-screen Show (4:3)</PresentationFormat>
  <Paragraphs>62</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Adjacency</vt:lpstr>
      <vt:lpstr>Keylogger and Security </vt:lpstr>
      <vt:lpstr>OUTLINE</vt:lpstr>
      <vt:lpstr>Problem Statement</vt:lpstr>
      <vt:lpstr>Proposed Solution</vt:lpstr>
      <vt:lpstr>PowerPoint Presentation</vt:lpstr>
      <vt:lpstr>PowerPoint Presentation</vt:lpstr>
      <vt:lpstr>System  Approach</vt:lpstr>
      <vt:lpstr>Algorithm</vt:lpstr>
      <vt:lpstr>Deployment</vt:lpstr>
      <vt:lpstr>Result</vt:lpstr>
      <vt:lpstr>PowerPoint Presentation</vt:lpstr>
      <vt:lpstr>PowerPoint Presentation</vt:lpstr>
      <vt:lpstr>Conclusion</vt:lpstr>
      <vt:lpstr> Future scope </vt:lpstr>
      <vt:lpstr>References</vt:lpstr>
      <vt:lpstr>THANK YOU</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ismail - [2010]</dc:creator>
  <cp:lastModifiedBy>ismail - [2010]</cp:lastModifiedBy>
  <cp:revision>10</cp:revision>
  <dcterms:created xsi:type="dcterms:W3CDTF">2024-04-05T04:13:59Z</dcterms:created>
  <dcterms:modified xsi:type="dcterms:W3CDTF">2024-04-05T09:08:56Z</dcterms:modified>
</cp:coreProperties>
</file>