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2" r:id="rId5"/>
    <p:sldId id="273" r:id="rId6"/>
    <p:sldId id="281" r:id="rId7"/>
    <p:sldId id="274" r:id="rId8"/>
    <p:sldId id="262" r:id="rId9"/>
    <p:sldId id="270" r:id="rId10"/>
    <p:sldId id="275" r:id="rId11"/>
    <p:sldId id="278" r:id="rId12"/>
    <p:sldId id="277" r:id="rId13"/>
    <p:sldId id="279" r:id="rId14"/>
    <p:sldId id="283" r:id="rId15"/>
    <p:sldId id="263" r:id="rId16"/>
    <p:sldId id="276" r:id="rId17"/>
    <p:sldId id="280" r:id="rId18"/>
    <p:sldId id="282" r:id="rId19"/>
    <p:sldId id="266"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7F1D-C466-4365-BC0A-77C619C493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BF372-8FCA-481F-B57C-C87E76EB1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5C5CE-52EE-46E4-A45D-1C202BE65F24}"/>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12173A89-82DC-42E6-BC72-1838A50C1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65114-B62C-429F-82A8-64A1604DC1B1}"/>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281083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3A77-0704-4086-BF4C-A79696FC2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69440-48FA-4E0F-B770-BEC0A61E0F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58404-85F8-491A-8F1E-10C1EEFB363B}"/>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68909230-5CAE-4509-B355-44523EBF0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F9E8B-DED6-47AB-B228-D73FB489227E}"/>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242757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0A20C-4BEB-4195-8C43-E5D76FAAC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2F8777-FD0F-49C6-9E4C-CCC03360B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CCA85-4D04-4EF4-832D-2A641C584AC5}"/>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7FEA1B30-1FE9-47CB-A920-A73624474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8016A-7B00-4979-8714-10E1F4EF6221}"/>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330638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32A8-1FBE-4663-9B85-31DB5834D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88B5E-B93C-4C08-A1E1-3813CFF58A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1485A-B835-47C5-A4C2-1C0798E84B6B}"/>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C8B1915D-7A63-4D96-AE40-B5F5431A1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DECD1-6639-4E66-9066-1B6F31C97833}"/>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183848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BB58-146A-412E-B53F-A41F0D6A3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ADEC62-9420-4D7E-9198-843D2412C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4C6DD8-E14A-4907-8DD1-38D84B5AD179}"/>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576DFBF2-1A28-4022-ABB1-B9E5321B6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D1975-2D90-4BD5-97F2-C4DE42EC318B}"/>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182874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A5B9-7F18-4B94-8BEA-B937B0A8A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B4BC4-857C-4481-87F7-BA74087502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AF3569-F13E-47C4-9F9D-63AC645BBC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6158DE-BF76-4B41-969E-448530F624F5}"/>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6" name="Footer Placeholder 5">
            <a:extLst>
              <a:ext uri="{FF2B5EF4-FFF2-40B4-BE49-F238E27FC236}">
                <a16:creationId xmlns:a16="http://schemas.microsoft.com/office/drawing/2014/main" id="{EBB0C16F-F25A-48FE-8A4E-612043A0B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621DA-E05B-42CD-8731-32CC80E8DCDA}"/>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11220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F5A4-5D56-403E-BF11-4763636438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794664-0883-4EBE-8498-A3E51B6E3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6CC76A-2790-4259-8A1E-A035AE56DE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94594-CFA3-44C4-B78A-DC31F39E7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43EDEB-9294-4FCB-AE88-EF447463A0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C1CE63-8051-4A87-A15E-FDD24351AB9B}"/>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8" name="Footer Placeholder 7">
            <a:extLst>
              <a:ext uri="{FF2B5EF4-FFF2-40B4-BE49-F238E27FC236}">
                <a16:creationId xmlns:a16="http://schemas.microsoft.com/office/drawing/2014/main" id="{94A6622E-7256-45E3-ABF7-C4177D60F6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A68EC6-6E6A-4D35-925F-FB61E4AEC4A0}"/>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407732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3801-DBDD-4F5D-B7AF-18D5F2061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162258-3453-4E4D-AFED-1478806DE642}"/>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4" name="Footer Placeholder 3">
            <a:extLst>
              <a:ext uri="{FF2B5EF4-FFF2-40B4-BE49-F238E27FC236}">
                <a16:creationId xmlns:a16="http://schemas.microsoft.com/office/drawing/2014/main" id="{6D3A1BCA-1C90-4A83-B02C-0D10E3021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47B4F-247E-42E7-A942-A3DC2265B8CD}"/>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204013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21DB6-F629-4A0B-9E36-AD6B7DF14462}"/>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3" name="Footer Placeholder 2">
            <a:extLst>
              <a:ext uri="{FF2B5EF4-FFF2-40B4-BE49-F238E27FC236}">
                <a16:creationId xmlns:a16="http://schemas.microsoft.com/office/drawing/2014/main" id="{7AC620D8-DA71-475B-A82B-038CCB5B4C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062582-AE78-4430-9B36-92544311DB60}"/>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294000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BBF6-2FFA-4E21-A909-D84D24DFF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8490B-C3B9-4F73-9DDC-D48DA3ED8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CF04C-F4F2-4ED1-AA1A-BE8D87BF8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898637-4E42-4D8A-AA28-26BEF6EBA6DC}"/>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6" name="Footer Placeholder 5">
            <a:extLst>
              <a:ext uri="{FF2B5EF4-FFF2-40B4-BE49-F238E27FC236}">
                <a16:creationId xmlns:a16="http://schemas.microsoft.com/office/drawing/2014/main" id="{1B55A216-AEA0-455C-9FE9-58A4C02CA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A922D-F448-4BFB-BBCC-F5802DDC2A89}"/>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89178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7481-7461-4451-ABCC-2D3C671C0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D0F53E-7C1E-47BF-B729-52CBBC3A6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39BBAB-DD2F-4129-998A-31E3F7522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0AC7B-7FE2-49C9-A4FF-2833A7A140E7}"/>
              </a:ext>
            </a:extLst>
          </p:cNvPr>
          <p:cNvSpPr>
            <a:spLocks noGrp="1"/>
          </p:cNvSpPr>
          <p:nvPr>
            <p:ph type="dt" sz="half" idx="10"/>
          </p:nvPr>
        </p:nvSpPr>
        <p:spPr/>
        <p:txBody>
          <a:bodyPr/>
          <a:lstStyle/>
          <a:p>
            <a:fld id="{356B719E-7D6A-45B9-BFF5-26C2DBBE22FB}" type="datetimeFigureOut">
              <a:rPr lang="en-US" smtClean="0"/>
              <a:t>3/9/2023</a:t>
            </a:fld>
            <a:endParaRPr lang="en-US"/>
          </a:p>
        </p:txBody>
      </p:sp>
      <p:sp>
        <p:nvSpPr>
          <p:cNvPr id="6" name="Footer Placeholder 5">
            <a:extLst>
              <a:ext uri="{FF2B5EF4-FFF2-40B4-BE49-F238E27FC236}">
                <a16:creationId xmlns:a16="http://schemas.microsoft.com/office/drawing/2014/main" id="{8E19F177-F87D-49A4-B04F-C6ACD4E30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2C9D1-3C34-43F1-948A-EDFF79FEDEC4}"/>
              </a:ext>
            </a:extLst>
          </p:cNvPr>
          <p:cNvSpPr>
            <a:spLocks noGrp="1"/>
          </p:cNvSpPr>
          <p:nvPr>
            <p:ph type="sldNum" sz="quarter" idx="12"/>
          </p:nvPr>
        </p:nvSpPr>
        <p:spPr/>
        <p:txBody>
          <a:bodyPr/>
          <a:lstStyle/>
          <a:p>
            <a:fld id="{74A53F5A-ECE9-4AB8-A83A-831A7D07F2C6}" type="slidenum">
              <a:rPr lang="en-US" smtClean="0"/>
              <a:t>‹#›</a:t>
            </a:fld>
            <a:endParaRPr lang="en-US"/>
          </a:p>
        </p:txBody>
      </p:sp>
    </p:spTree>
    <p:extLst>
      <p:ext uri="{BB962C8B-B14F-4D97-AF65-F5344CB8AC3E}">
        <p14:creationId xmlns:p14="http://schemas.microsoft.com/office/powerpoint/2010/main" val="310602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12900-2ECF-4A13-B981-6E20BE01B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D6B5A-B4AD-425A-A4C2-84D21F91B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103-9235-4F21-A35C-CAA46A03B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B719E-7D6A-45B9-BFF5-26C2DBBE22FB}" type="datetimeFigureOut">
              <a:rPr lang="en-US" smtClean="0"/>
              <a:t>3/9/2023</a:t>
            </a:fld>
            <a:endParaRPr lang="en-US"/>
          </a:p>
        </p:txBody>
      </p:sp>
      <p:sp>
        <p:nvSpPr>
          <p:cNvPr id="5" name="Footer Placeholder 4">
            <a:extLst>
              <a:ext uri="{FF2B5EF4-FFF2-40B4-BE49-F238E27FC236}">
                <a16:creationId xmlns:a16="http://schemas.microsoft.com/office/drawing/2014/main" id="{E61BB4EE-CEA6-4A87-B39C-9EEEDCFE2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5927E-B96A-4E69-AC44-6F7F6CEC7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53F5A-ECE9-4AB8-A83A-831A7D07F2C6}" type="slidenum">
              <a:rPr lang="en-US" smtClean="0"/>
              <a:t>‹#›</a:t>
            </a:fld>
            <a:endParaRPr lang="en-US"/>
          </a:p>
        </p:txBody>
      </p:sp>
    </p:spTree>
    <p:extLst>
      <p:ext uri="{BB962C8B-B14F-4D97-AF65-F5344CB8AC3E}">
        <p14:creationId xmlns:p14="http://schemas.microsoft.com/office/powerpoint/2010/main" val="4105172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dx.doi.org/10.3389/fgene.2018.00515" TargetMode="External"/><Relationship Id="rId2" Type="http://schemas.openxmlformats.org/officeDocument/2006/relationships/hyperlink" Target="https://www.who.int/health-topics/diabet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0446-AE30-4571-9A69-81EBB9F99E3E}"/>
              </a:ext>
            </a:extLst>
          </p:cNvPr>
          <p:cNvSpPr>
            <a:spLocks noGrp="1"/>
          </p:cNvSpPr>
          <p:nvPr>
            <p:ph type="ctrTitle"/>
          </p:nvPr>
        </p:nvSpPr>
        <p:spPr>
          <a:xfrm>
            <a:off x="1524000" y="539498"/>
            <a:ext cx="9144000" cy="836542"/>
          </a:xfrm>
        </p:spPr>
        <p:txBody>
          <a:bodyPr>
            <a:normAutofit/>
          </a:bodyPr>
          <a:lstStyle/>
          <a:p>
            <a:r>
              <a:rPr lang="en-US" sz="3600" b="1" dirty="0">
                <a:latin typeface="+mn-lt"/>
                <a:cs typeface="Times New Roman" panose="02020603050405020304" pitchFamily="18" charset="0"/>
              </a:rPr>
              <a:t>Diabetes Prediction using Machine Learning</a:t>
            </a:r>
          </a:p>
        </p:txBody>
      </p:sp>
      <p:sp>
        <p:nvSpPr>
          <p:cNvPr id="3" name="Subtitle 2">
            <a:extLst>
              <a:ext uri="{FF2B5EF4-FFF2-40B4-BE49-F238E27FC236}">
                <a16:creationId xmlns:a16="http://schemas.microsoft.com/office/drawing/2014/main" id="{6EBDE2A3-01D5-46F1-A2BF-2E14DF9F79AB}"/>
              </a:ext>
            </a:extLst>
          </p:cNvPr>
          <p:cNvSpPr>
            <a:spLocks noGrp="1"/>
          </p:cNvSpPr>
          <p:nvPr>
            <p:ph type="subTitle" idx="1"/>
          </p:nvPr>
        </p:nvSpPr>
        <p:spPr>
          <a:xfrm>
            <a:off x="411480" y="1709928"/>
            <a:ext cx="10972800" cy="4974336"/>
          </a:xfrm>
        </p:spPr>
        <p:txBody>
          <a:bodyPr>
            <a:normAutofit fontScale="70000" lnSpcReduction="20000"/>
          </a:bodyPr>
          <a:lstStyle/>
          <a:p>
            <a:r>
              <a:rPr lang="en-US" sz="2800" b="1" dirty="0">
                <a:cs typeface="Times New Roman" panose="02020603050405020304" pitchFamily="18" charset="0"/>
              </a:rPr>
              <a:t>Project By:                                                                                                                     Guide:</a:t>
            </a:r>
          </a:p>
          <a:p>
            <a:pPr algn="l"/>
            <a:r>
              <a:rPr lang="en-US" sz="2800" dirty="0">
                <a:cs typeface="Times New Roman" panose="02020603050405020304" pitchFamily="18" charset="0"/>
              </a:rPr>
              <a:t>                  Amol </a:t>
            </a:r>
            <a:r>
              <a:rPr lang="en-US" sz="2800" dirty="0" err="1">
                <a:cs typeface="Times New Roman" panose="02020603050405020304" pitchFamily="18" charset="0"/>
              </a:rPr>
              <a:t>Sudokar</a:t>
            </a:r>
            <a:r>
              <a:rPr lang="en-US" sz="2800" dirty="0">
                <a:cs typeface="Times New Roman" panose="02020603050405020304" pitchFamily="18" charset="0"/>
              </a:rPr>
              <a:t>                                                                                                         Dr. D. G. </a:t>
            </a:r>
            <a:r>
              <a:rPr lang="en-US" sz="2800" dirty="0" err="1">
                <a:cs typeface="Times New Roman" panose="02020603050405020304" pitchFamily="18" charset="0"/>
              </a:rPr>
              <a:t>Harkut</a:t>
            </a:r>
            <a:r>
              <a:rPr lang="en-US" sz="2800" dirty="0">
                <a:cs typeface="Times New Roman" panose="02020603050405020304" pitchFamily="18" charset="0"/>
              </a:rPr>
              <a:t> </a:t>
            </a:r>
          </a:p>
          <a:p>
            <a:pPr algn="l"/>
            <a:r>
              <a:rPr lang="en-US" sz="2800" dirty="0">
                <a:cs typeface="Times New Roman" panose="02020603050405020304" pitchFamily="18" charset="0"/>
              </a:rPr>
              <a:t>                 Vaishnavi Khare</a:t>
            </a:r>
          </a:p>
          <a:p>
            <a:pPr algn="l"/>
            <a:r>
              <a:rPr lang="en-US" sz="2800" dirty="0">
                <a:cs typeface="Times New Roman" panose="02020603050405020304" pitchFamily="18" charset="0"/>
              </a:rPr>
              <a:t>                 Trupti </a:t>
            </a:r>
            <a:r>
              <a:rPr lang="en-US" sz="2800" dirty="0" err="1">
                <a:cs typeface="Times New Roman" panose="02020603050405020304" pitchFamily="18" charset="0"/>
              </a:rPr>
              <a:t>Ambuskar</a:t>
            </a:r>
            <a:endParaRPr lang="en-US" sz="2800" dirty="0">
              <a:cs typeface="Times New Roman" panose="02020603050405020304" pitchFamily="18" charset="0"/>
            </a:endParaRPr>
          </a:p>
          <a:p>
            <a:pPr algn="l"/>
            <a:r>
              <a:rPr lang="en-US" sz="2800" dirty="0">
                <a:cs typeface="Times New Roman" panose="02020603050405020304" pitchFamily="18" charset="0"/>
              </a:rPr>
              <a:t>                  Aniket </a:t>
            </a:r>
            <a:r>
              <a:rPr lang="en-US" sz="2800" dirty="0" err="1">
                <a:cs typeface="Times New Roman" panose="02020603050405020304" pitchFamily="18" charset="0"/>
              </a:rPr>
              <a:t>Dudhe</a:t>
            </a:r>
            <a:endParaRPr lang="en-US" sz="2800" dirty="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Department of Computer Science and Engineering</a:t>
            </a:r>
          </a:p>
          <a:p>
            <a:pPr algn="just"/>
            <a:r>
              <a:rPr lang="en-US" sz="3100" dirty="0">
                <a:latin typeface="Times New Roman" panose="02020603050405020304" pitchFamily="18" charset="0"/>
                <a:cs typeface="Times New Roman" panose="02020603050405020304" pitchFamily="18" charset="0"/>
              </a:rPr>
              <a:t>                                     Prof Ram </a:t>
            </a:r>
            <a:r>
              <a:rPr lang="en-US" sz="3100" dirty="0" err="1">
                <a:latin typeface="Times New Roman" panose="02020603050405020304" pitchFamily="18" charset="0"/>
                <a:cs typeface="Times New Roman" panose="02020603050405020304" pitchFamily="18" charset="0"/>
              </a:rPr>
              <a:t>Meghe</a:t>
            </a:r>
            <a:r>
              <a:rPr lang="en-US" sz="3100" dirty="0">
                <a:latin typeface="Times New Roman" panose="02020603050405020304" pitchFamily="18" charset="0"/>
                <a:cs typeface="Times New Roman" panose="02020603050405020304" pitchFamily="18" charset="0"/>
              </a:rPr>
              <a:t> college of Engineering and Management</a:t>
            </a:r>
          </a:p>
          <a:p>
            <a:pPr algn="just"/>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Badnera</a:t>
            </a:r>
            <a:r>
              <a:rPr lang="en-US" sz="3100" dirty="0">
                <a:latin typeface="Times New Roman" panose="02020603050405020304" pitchFamily="18" charset="0"/>
                <a:cs typeface="Times New Roman" panose="02020603050405020304" pitchFamily="18" charset="0"/>
              </a:rPr>
              <a:t>- Amravati, India.</a:t>
            </a:r>
          </a:p>
          <a:p>
            <a:pPr algn="just"/>
            <a:r>
              <a:rPr lang="en-US" sz="3100" dirty="0">
                <a:latin typeface="Times New Roman" panose="02020603050405020304" pitchFamily="18" charset="0"/>
                <a:cs typeface="Times New Roman" panose="02020603050405020304" pitchFamily="18" charset="0"/>
              </a:rPr>
              <a:t>                                                                      2022-2023</a:t>
            </a:r>
            <a:endParaRPr lang="en-IN" sz="31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descr="Prof. Ram Meghe Institute of Technology and Research, Amravati Courses &amp;  Fees 2022">
            <a:extLst>
              <a:ext uri="{FF2B5EF4-FFF2-40B4-BE49-F238E27FC236}">
                <a16:creationId xmlns:a16="http://schemas.microsoft.com/office/drawing/2014/main" id="{D2F6807C-68F1-4958-8920-7F012021B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280" y="2610035"/>
            <a:ext cx="2944368" cy="206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8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50F-1144-C443-EEA1-F9A7310E3E36}"/>
              </a:ext>
            </a:extLst>
          </p:cNvPr>
          <p:cNvSpPr>
            <a:spLocks noGrp="1"/>
          </p:cNvSpPr>
          <p:nvPr>
            <p:ph type="title"/>
          </p:nvPr>
        </p:nvSpPr>
        <p:spPr>
          <a:xfrm>
            <a:off x="932154" y="497150"/>
            <a:ext cx="10421645" cy="719091"/>
          </a:xfrm>
        </p:spPr>
        <p:txBody>
          <a:bodyPr>
            <a:normAutofit/>
          </a:bodyPr>
          <a:lstStyle/>
          <a:p>
            <a:r>
              <a:rPr lang="en-US" sz="3600" b="1" dirty="0">
                <a:latin typeface="+mn-lt"/>
              </a:rPr>
              <a:t>                                Proposed Ideas</a:t>
            </a:r>
            <a:endParaRPr lang="en-IN" sz="3600" b="1" dirty="0">
              <a:latin typeface="+mn-lt"/>
            </a:endParaRPr>
          </a:p>
        </p:txBody>
      </p:sp>
      <p:sp>
        <p:nvSpPr>
          <p:cNvPr id="3" name="Content Placeholder 2">
            <a:extLst>
              <a:ext uri="{FF2B5EF4-FFF2-40B4-BE49-F238E27FC236}">
                <a16:creationId xmlns:a16="http://schemas.microsoft.com/office/drawing/2014/main" id="{4C87F80C-13AC-A961-6C17-1C16CFFF7139}"/>
              </a:ext>
            </a:extLst>
          </p:cNvPr>
          <p:cNvSpPr>
            <a:spLocks noGrp="1"/>
          </p:cNvSpPr>
          <p:nvPr>
            <p:ph idx="1"/>
          </p:nvPr>
        </p:nvSpPr>
        <p:spPr>
          <a:xfrm>
            <a:off x="523783" y="1305018"/>
            <a:ext cx="11105965" cy="5353234"/>
          </a:xfrm>
        </p:spPr>
        <p:txBody>
          <a:bodyPr>
            <a:normAutofit/>
          </a:bodyPr>
          <a:lstStyle/>
          <a:p>
            <a:pPr algn="just">
              <a:buFont typeface="Wingdings" panose="05000000000000000000" pitchFamily="2" charset="2"/>
              <a:buChar char="Ø"/>
            </a:pPr>
            <a:r>
              <a:rPr lang="en-US" sz="2200" b="1" dirty="0"/>
              <a:t>Dataset collection :- </a:t>
            </a:r>
            <a:r>
              <a:rPr lang="en-US" sz="2200" dirty="0"/>
              <a:t>It includes collection of understanding data to study the hidden patterns and trends which helps to predict and evaluating the results. Dataset carries number of rows (i.e. total number of data) and number of columns (i.e. total number of attributes). </a:t>
            </a:r>
          </a:p>
          <a:p>
            <a:pPr algn="just">
              <a:buFont typeface="Wingdings" panose="05000000000000000000" pitchFamily="2" charset="2"/>
              <a:buChar char="Ø"/>
            </a:pPr>
            <a:r>
              <a:rPr lang="en-US" sz="2200" b="1" dirty="0"/>
              <a:t>Data Pre-processing : - </a:t>
            </a:r>
            <a:r>
              <a:rPr lang="en-US" sz="2200" dirty="0"/>
              <a:t>This phase of model handles inconsistent data in order to get a more accurate and precise result like in this dataset is inconsistent so we dropped the feature. This dataset doesn't content missing values. So we imputed missing value for few selected attributes.</a:t>
            </a:r>
          </a:p>
          <a:p>
            <a:pPr algn="just">
              <a:buFont typeface="Wingdings" panose="05000000000000000000" pitchFamily="2" charset="2"/>
              <a:buChar char="Ø"/>
            </a:pPr>
            <a:r>
              <a:rPr lang="en-US" sz="2200" b="1" dirty="0"/>
              <a:t>Missing Value Identification : - </a:t>
            </a:r>
            <a:r>
              <a:rPr lang="en-US" sz="2200" dirty="0"/>
              <a:t>Using the pandas library and SK-learn, we got the missing values in datasets. we replace this missing value with the corresponding mean value i.e. zero.</a:t>
            </a:r>
          </a:p>
          <a:p>
            <a:pPr algn="just">
              <a:buFont typeface="Wingdings" panose="05000000000000000000" pitchFamily="2" charset="2"/>
              <a:buChar char="Ø"/>
            </a:pPr>
            <a:r>
              <a:rPr lang="en-US" sz="2200" b="1" dirty="0"/>
              <a:t>Scaling and normalization :- </a:t>
            </a:r>
            <a:r>
              <a:rPr lang="en-US" sz="2200" dirty="0"/>
              <a:t>We performed features scaling by normalizing the data from 0 to 1 range, which boosted the algorithms calculations speed.</a:t>
            </a:r>
          </a:p>
          <a:p>
            <a:pPr algn="just">
              <a:buFont typeface="Wingdings" panose="05000000000000000000" pitchFamily="2" charset="2"/>
              <a:buChar char="Ø"/>
            </a:pPr>
            <a:r>
              <a:rPr lang="en-US" sz="2200" b="1" dirty="0"/>
              <a:t>Feature Selection :- </a:t>
            </a:r>
            <a:r>
              <a:rPr lang="en-US" sz="2200" dirty="0"/>
              <a:t>Pearson’s correlation method is popular method to find most relevant attributes/features. The coefficient value remains in a range between -1 and 1. The value above 0.5 and below -0.5 indicates a notable correlation, and the zero value means no correlation.</a:t>
            </a:r>
          </a:p>
          <a:p>
            <a:pPr algn="just"/>
            <a:endParaRPr lang="en-IN" dirty="0"/>
          </a:p>
        </p:txBody>
      </p:sp>
    </p:spTree>
    <p:extLst>
      <p:ext uri="{BB962C8B-B14F-4D97-AF65-F5344CB8AC3E}">
        <p14:creationId xmlns:p14="http://schemas.microsoft.com/office/powerpoint/2010/main" val="313063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A9CA-7A3D-17EF-5702-4777A569A5F6}"/>
              </a:ext>
            </a:extLst>
          </p:cNvPr>
          <p:cNvSpPr>
            <a:spLocks noGrp="1"/>
          </p:cNvSpPr>
          <p:nvPr>
            <p:ph type="title"/>
          </p:nvPr>
        </p:nvSpPr>
        <p:spPr>
          <a:xfrm>
            <a:off x="763480" y="365126"/>
            <a:ext cx="10590320" cy="886626"/>
          </a:xfrm>
        </p:spPr>
        <p:txBody>
          <a:bodyPr>
            <a:normAutofit/>
          </a:bodyPr>
          <a:lstStyle/>
          <a:p>
            <a:r>
              <a:rPr lang="en-IN" sz="3600" b="1" dirty="0">
                <a:latin typeface="+mn-lt"/>
              </a:rPr>
              <a:t>                                 Proposed System</a:t>
            </a:r>
          </a:p>
        </p:txBody>
      </p:sp>
      <p:pic>
        <p:nvPicPr>
          <p:cNvPr id="5" name="Content Placeholder 4">
            <a:extLst>
              <a:ext uri="{FF2B5EF4-FFF2-40B4-BE49-F238E27FC236}">
                <a16:creationId xmlns:a16="http://schemas.microsoft.com/office/drawing/2014/main" id="{9A67A830-7ED7-FE08-71F6-299F12AFE803}"/>
              </a:ext>
            </a:extLst>
          </p:cNvPr>
          <p:cNvPicPr>
            <a:picLocks noGrp="1" noChangeAspect="1"/>
          </p:cNvPicPr>
          <p:nvPr>
            <p:ph idx="1"/>
          </p:nvPr>
        </p:nvPicPr>
        <p:blipFill rotWithShape="1">
          <a:blip r:embed="rId2"/>
          <a:srcRect l="9297" t="11090" r="6582" b="13217"/>
          <a:stretch/>
        </p:blipFill>
        <p:spPr>
          <a:xfrm>
            <a:off x="508987" y="1251752"/>
            <a:ext cx="10919533" cy="5344359"/>
          </a:xfrm>
        </p:spPr>
      </p:pic>
    </p:spTree>
    <p:extLst>
      <p:ext uri="{BB962C8B-B14F-4D97-AF65-F5344CB8AC3E}">
        <p14:creationId xmlns:p14="http://schemas.microsoft.com/office/powerpoint/2010/main" val="212419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5E6-AD51-79E3-3185-C7C6CEA61654}"/>
              </a:ext>
            </a:extLst>
          </p:cNvPr>
          <p:cNvSpPr>
            <a:spLocks noGrp="1"/>
          </p:cNvSpPr>
          <p:nvPr>
            <p:ph type="title"/>
          </p:nvPr>
        </p:nvSpPr>
        <p:spPr>
          <a:xfrm>
            <a:off x="976544" y="365126"/>
            <a:ext cx="10377256" cy="673561"/>
          </a:xfrm>
        </p:spPr>
        <p:txBody>
          <a:bodyPr>
            <a:normAutofit/>
          </a:bodyPr>
          <a:lstStyle/>
          <a:p>
            <a:r>
              <a:rPr lang="en-US" sz="3600" b="1" dirty="0">
                <a:latin typeface="+mn-lt"/>
              </a:rPr>
              <a:t>                                       Algorithms</a:t>
            </a:r>
            <a:endParaRPr lang="en-IN" sz="3600" b="1" dirty="0">
              <a:latin typeface="+mn-lt"/>
            </a:endParaRPr>
          </a:p>
        </p:txBody>
      </p:sp>
      <p:sp>
        <p:nvSpPr>
          <p:cNvPr id="3" name="Content Placeholder 2">
            <a:extLst>
              <a:ext uri="{FF2B5EF4-FFF2-40B4-BE49-F238E27FC236}">
                <a16:creationId xmlns:a16="http://schemas.microsoft.com/office/drawing/2014/main" id="{1735382E-9BB3-DA9F-0C77-2F98D8D72E0E}"/>
              </a:ext>
            </a:extLst>
          </p:cNvPr>
          <p:cNvSpPr>
            <a:spLocks noGrp="1"/>
          </p:cNvSpPr>
          <p:nvPr>
            <p:ph idx="1"/>
          </p:nvPr>
        </p:nvSpPr>
        <p:spPr>
          <a:xfrm>
            <a:off x="838200" y="1038687"/>
            <a:ext cx="10515600" cy="5610687"/>
          </a:xfrm>
        </p:spPr>
        <p:txBody>
          <a:bodyPr>
            <a:normAutofit/>
          </a:bodyPr>
          <a:lstStyle/>
          <a:p>
            <a:pPr marL="457200" indent="-457200" algn="just">
              <a:buFont typeface="+mj-lt"/>
              <a:buAutoNum type="arabicPeriod"/>
            </a:pPr>
            <a:r>
              <a:rPr lang="en-US" sz="2200" b="1" dirty="0"/>
              <a:t>Logistic Regression :-  </a:t>
            </a:r>
            <a:r>
              <a:rPr lang="en-US" sz="2200" dirty="0"/>
              <a:t>It is machine learning technic used when dependent variables are able to categorize. It used probabilistic estimations which helps in understanding the relationship between the dependent and one or more independent variable.</a:t>
            </a:r>
          </a:p>
          <a:p>
            <a:pPr marL="457200" indent="-457200" algn="just">
              <a:buFont typeface="+mj-lt"/>
              <a:buAutoNum type="arabicPeriod"/>
            </a:pPr>
            <a:r>
              <a:rPr lang="en-US" sz="2200" b="1" dirty="0"/>
              <a:t>K-nearest neighbors(KNN) :- </a:t>
            </a:r>
            <a:r>
              <a:rPr lang="en-US" sz="2200" dirty="0"/>
              <a:t>It uses feature similarity to predict the values of new data points which further means that the new data point will be assigned a value based on how closely it matches the points in the training sets. </a:t>
            </a:r>
          </a:p>
          <a:p>
            <a:pPr marL="457200" indent="-457200" algn="just">
              <a:buFont typeface="+mj-lt"/>
              <a:buAutoNum type="arabicPeriod"/>
            </a:pPr>
            <a:r>
              <a:rPr lang="en-US" sz="2200" b="1" dirty="0"/>
              <a:t>Support Vector Machine(SVM) :- </a:t>
            </a:r>
            <a:r>
              <a:rPr lang="en-US" sz="2200" dirty="0"/>
              <a:t>SVM are set of supervised learning methods used for classification, regression and outliers detection. In SVM we have to identify the right hyper plane to classify the data correctly. </a:t>
            </a:r>
          </a:p>
          <a:p>
            <a:pPr marL="457200" indent="-457200" algn="just">
              <a:buFont typeface="+mj-lt"/>
              <a:buAutoNum type="arabicPeriod"/>
            </a:pPr>
            <a:r>
              <a:rPr lang="en-US" sz="2200" b="1" dirty="0"/>
              <a:t>Decision Tree :- </a:t>
            </a:r>
            <a:r>
              <a:rPr lang="en-US" sz="2200" dirty="0"/>
              <a:t>Decision tree is non parametric classifier in supervised learning . In this method all the details are represented in the form of tree, where leaves are corresponds to the class labels and attributes are corresponds to internal node of the tree. We have used Gini Index for splitting the nodes.</a:t>
            </a:r>
          </a:p>
          <a:p>
            <a:pPr marL="457200" indent="-457200" algn="just">
              <a:buFont typeface="+mj-lt"/>
              <a:buAutoNum type="arabicPeriod"/>
            </a:pPr>
            <a:r>
              <a:rPr lang="en-US" sz="2200" b="1" dirty="0"/>
              <a:t>Random forest :-  </a:t>
            </a:r>
            <a:r>
              <a:rPr lang="en-US" sz="2200" dirty="0"/>
              <a:t>Random forest is the popular supervised learning technique. It is a process of combing multiple classifiers to solve complex problem and to improve performance of the model.</a:t>
            </a:r>
          </a:p>
          <a:p>
            <a:pPr marL="457200" indent="-457200" algn="just">
              <a:buFont typeface="+mj-lt"/>
              <a:buAutoNum type="arabicPeriod"/>
            </a:pPr>
            <a:endParaRPr lang="en-US" sz="2200" b="1" dirty="0"/>
          </a:p>
          <a:p>
            <a:pPr marL="457200" indent="-457200">
              <a:buFont typeface="+mj-lt"/>
              <a:buAutoNum type="arabicPeriod"/>
            </a:pPr>
            <a:endParaRPr lang="en-IN" sz="2200" dirty="0"/>
          </a:p>
        </p:txBody>
      </p:sp>
    </p:spTree>
    <p:extLst>
      <p:ext uri="{BB962C8B-B14F-4D97-AF65-F5344CB8AC3E}">
        <p14:creationId xmlns:p14="http://schemas.microsoft.com/office/powerpoint/2010/main" val="282077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C30E-0306-F994-EEF7-C1189D324424}"/>
              </a:ext>
            </a:extLst>
          </p:cNvPr>
          <p:cNvSpPr>
            <a:spLocks noGrp="1"/>
          </p:cNvSpPr>
          <p:nvPr>
            <p:ph type="title"/>
          </p:nvPr>
        </p:nvSpPr>
        <p:spPr>
          <a:xfrm>
            <a:off x="838200" y="365126"/>
            <a:ext cx="10515600" cy="664684"/>
          </a:xfrm>
        </p:spPr>
        <p:txBody>
          <a:bodyPr>
            <a:normAutofit/>
          </a:bodyPr>
          <a:lstStyle/>
          <a:p>
            <a:r>
              <a:rPr lang="en-IN" sz="3600" b="1" dirty="0">
                <a:latin typeface="+mn-lt"/>
              </a:rPr>
              <a:t>                        Random Forest Algorithm</a:t>
            </a:r>
          </a:p>
        </p:txBody>
      </p:sp>
      <p:sp>
        <p:nvSpPr>
          <p:cNvPr id="3" name="Content Placeholder 2">
            <a:extLst>
              <a:ext uri="{FF2B5EF4-FFF2-40B4-BE49-F238E27FC236}">
                <a16:creationId xmlns:a16="http://schemas.microsoft.com/office/drawing/2014/main" id="{D9BF9BCD-BF2E-C315-1D4C-EFE00B5C41CE}"/>
              </a:ext>
            </a:extLst>
          </p:cNvPr>
          <p:cNvSpPr>
            <a:spLocks noGrp="1"/>
          </p:cNvSpPr>
          <p:nvPr>
            <p:ph idx="1"/>
          </p:nvPr>
        </p:nvSpPr>
        <p:spPr>
          <a:xfrm>
            <a:off x="838200" y="1154097"/>
            <a:ext cx="10260369" cy="5022866"/>
          </a:xfrm>
        </p:spPr>
        <p:txBody>
          <a:bodyPr>
            <a:normAutofit lnSpcReduction="10000"/>
          </a:bodyPr>
          <a:lstStyle/>
          <a:p>
            <a:pPr algn="just">
              <a:buFont typeface="Wingdings" panose="05000000000000000000" pitchFamily="2" charset="2"/>
              <a:buChar char="Ø"/>
            </a:pPr>
            <a:r>
              <a:rPr lang="en-IN" sz="2200" dirty="0"/>
              <a:t>Random forest algorithm used for both classification and regression problems in ML.</a:t>
            </a:r>
          </a:p>
          <a:p>
            <a:pPr algn="just">
              <a:buFont typeface="Wingdings" panose="05000000000000000000" pitchFamily="2" charset="2"/>
              <a:buChar char="Ø"/>
            </a:pPr>
            <a:r>
              <a:rPr lang="en-US" sz="2200" b="0" i="0" dirty="0">
                <a:solidFill>
                  <a:srgbClr val="000000"/>
                </a:solidFill>
                <a:effectLst/>
              </a:rPr>
              <a:t>It predicts output with high accuracy, even for the large dataset it runs efficiently.</a:t>
            </a:r>
            <a:endParaRPr lang="en-IN" sz="2200" dirty="0"/>
          </a:p>
          <a:p>
            <a:pPr algn="just">
              <a:buFont typeface="Wingdings" panose="05000000000000000000" pitchFamily="2" charset="2"/>
              <a:buChar char="Ø"/>
            </a:pPr>
            <a:r>
              <a:rPr lang="en-IN" sz="2200" dirty="0"/>
              <a:t>Random forest is a classifier that contains number of decision trees on various subsets of the given dataset and takes average to improve the predictive accuracy of that datasets.</a:t>
            </a:r>
          </a:p>
          <a:p>
            <a:pPr algn="just">
              <a:buFont typeface="Wingdings" panose="05000000000000000000" pitchFamily="2" charset="2"/>
              <a:buChar char="Ø"/>
            </a:pPr>
            <a:r>
              <a:rPr lang="en-IN" sz="2200" dirty="0"/>
              <a:t>The greater number of trees in the forest leads to higher accuracy and prevents the problem of overfitting.</a:t>
            </a:r>
          </a:p>
          <a:p>
            <a:pPr marL="0" indent="0" algn="just">
              <a:buNone/>
            </a:pPr>
            <a:endParaRPr lang="en-IN" sz="2200" dirty="0"/>
          </a:p>
          <a:p>
            <a:pPr marL="0" indent="0" algn="just">
              <a:buNone/>
            </a:pPr>
            <a:r>
              <a:rPr lang="en-IN" sz="2200" b="1" dirty="0"/>
              <a:t>Why we use random forest algorithm: </a:t>
            </a:r>
          </a:p>
          <a:p>
            <a:pPr algn="just">
              <a:buFont typeface="Wingdings" panose="05000000000000000000" pitchFamily="2" charset="2"/>
              <a:buChar char="Ø"/>
            </a:pPr>
            <a:r>
              <a:rPr lang="en-US" sz="2200" dirty="0"/>
              <a:t>This algorithm takes less training time as compared to other algorithms.</a:t>
            </a:r>
          </a:p>
          <a:p>
            <a:pPr algn="just">
              <a:buFont typeface="Wingdings" panose="05000000000000000000" pitchFamily="2" charset="2"/>
              <a:buChar char="Ø"/>
            </a:pPr>
            <a:r>
              <a:rPr lang="en-US" sz="2200" dirty="0"/>
              <a:t>This algorithms predicts output with high accuracy, even for the large dataset it runs efficiently.</a:t>
            </a:r>
          </a:p>
          <a:p>
            <a:pPr algn="just">
              <a:buFont typeface="Wingdings" panose="05000000000000000000" pitchFamily="2" charset="2"/>
              <a:buChar char="Ø"/>
            </a:pPr>
            <a:r>
              <a:rPr lang="en-US" sz="2200" dirty="0"/>
              <a:t>It can also maintain accuracy when a large proportion of data is missing. </a:t>
            </a:r>
          </a:p>
          <a:p>
            <a:pPr algn="just">
              <a:buFont typeface="Wingdings" panose="05000000000000000000" pitchFamily="2" charset="2"/>
              <a:buChar char="Ø"/>
            </a:pPr>
            <a:endParaRPr lang="en-IN" sz="2200" dirty="0"/>
          </a:p>
          <a:p>
            <a:pPr algn="just">
              <a:buFont typeface="Wingdings" panose="05000000000000000000" pitchFamily="2" charset="2"/>
              <a:buChar char="Ø"/>
            </a:pPr>
            <a:endParaRPr lang="en-IN" sz="2200" dirty="0"/>
          </a:p>
        </p:txBody>
      </p:sp>
      <p:sp>
        <p:nvSpPr>
          <p:cNvPr id="4" name="AutoShape 2">
            <a:extLst>
              <a:ext uri="{FF2B5EF4-FFF2-40B4-BE49-F238E27FC236}">
                <a16:creationId xmlns:a16="http://schemas.microsoft.com/office/drawing/2014/main" id="{4B4C4744-FB9B-B024-9805-A6AC03950671}"/>
              </a:ext>
            </a:extLst>
          </p:cNvPr>
          <p:cNvSpPr>
            <a:spLocks noChangeAspect="1" noChangeArrowheads="1"/>
          </p:cNvSpPr>
          <p:nvPr/>
        </p:nvSpPr>
        <p:spPr bwMode="auto">
          <a:xfrm>
            <a:off x="5943600" y="3276600"/>
            <a:ext cx="297402"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61712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D5C51-A58F-829A-0995-E3264843B382}"/>
              </a:ext>
            </a:extLst>
          </p:cNvPr>
          <p:cNvSpPr>
            <a:spLocks noGrp="1"/>
          </p:cNvSpPr>
          <p:nvPr>
            <p:ph idx="4294967295"/>
          </p:nvPr>
        </p:nvSpPr>
        <p:spPr>
          <a:xfrm>
            <a:off x="514905" y="603682"/>
            <a:ext cx="10999434" cy="5573281"/>
          </a:xfrm>
        </p:spPr>
        <p:txBody>
          <a:bodyPr/>
          <a:lstStyle/>
          <a:p>
            <a:pPr algn="just">
              <a:buFont typeface="Wingdings" panose="05000000000000000000" pitchFamily="2" charset="2"/>
              <a:buChar char="Ø"/>
            </a:pPr>
            <a:r>
              <a:rPr lang="en-US" sz="2200" dirty="0"/>
              <a:t>In random forest algorithm combines a multiple trees to predict the class of dataset, it is possible that some decision trees may predict the correct output, while others may not.</a:t>
            </a:r>
          </a:p>
          <a:p>
            <a:pPr algn="just">
              <a:buFont typeface="Wingdings" panose="05000000000000000000" pitchFamily="2" charset="2"/>
              <a:buChar char="Ø"/>
            </a:pPr>
            <a:r>
              <a:rPr lang="en-US" sz="2200" dirty="0"/>
              <a:t>But together, all the trees predict the correct output. Therefore, below are two assumptions for better random forest classifier :</a:t>
            </a:r>
          </a:p>
          <a:p>
            <a:pPr lvl="1" algn="just"/>
            <a:r>
              <a:rPr lang="en-US" sz="2200" dirty="0"/>
              <a:t> There should be some actual values in the feature variables of the dataset so that classifier can predict accurate results rather than a guessed result.</a:t>
            </a:r>
          </a:p>
          <a:p>
            <a:pPr lvl="1" algn="just"/>
            <a:r>
              <a:rPr lang="en-US" sz="2200" dirty="0"/>
              <a:t>The predictions from each tree must have very low correlations.</a:t>
            </a:r>
          </a:p>
          <a:p>
            <a:endParaRPr lang="en-IN" dirty="0"/>
          </a:p>
        </p:txBody>
      </p:sp>
      <p:pic>
        <p:nvPicPr>
          <p:cNvPr id="4" name="Picture 3">
            <a:extLst>
              <a:ext uri="{FF2B5EF4-FFF2-40B4-BE49-F238E27FC236}">
                <a16:creationId xmlns:a16="http://schemas.microsoft.com/office/drawing/2014/main" id="{0E245381-B557-56B2-D3E8-FEF8FFC761CA}"/>
              </a:ext>
            </a:extLst>
          </p:cNvPr>
          <p:cNvPicPr>
            <a:picLocks noChangeAspect="1"/>
          </p:cNvPicPr>
          <p:nvPr/>
        </p:nvPicPr>
        <p:blipFill rotWithShape="1">
          <a:blip r:embed="rId2"/>
          <a:srcRect l="10400" t="18253" r="32990" b="18253"/>
          <a:stretch/>
        </p:blipFill>
        <p:spPr>
          <a:xfrm>
            <a:off x="677661" y="3338003"/>
            <a:ext cx="11076374" cy="3178207"/>
          </a:xfrm>
          <a:prstGeom prst="rect">
            <a:avLst/>
          </a:prstGeom>
        </p:spPr>
      </p:pic>
    </p:spTree>
    <p:extLst>
      <p:ext uri="{BB962C8B-B14F-4D97-AF65-F5344CB8AC3E}">
        <p14:creationId xmlns:p14="http://schemas.microsoft.com/office/powerpoint/2010/main" val="40347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162FE-7853-4A84-B4D6-3BE806DFDC79}"/>
              </a:ext>
            </a:extLst>
          </p:cNvPr>
          <p:cNvSpPr>
            <a:spLocks noGrp="1"/>
          </p:cNvSpPr>
          <p:nvPr>
            <p:ph type="title"/>
          </p:nvPr>
        </p:nvSpPr>
        <p:spPr>
          <a:xfrm>
            <a:off x="838200" y="186431"/>
            <a:ext cx="10515600" cy="683581"/>
          </a:xfrm>
        </p:spPr>
        <p:txBody>
          <a:bodyPr>
            <a:normAutofit/>
          </a:bodyPr>
          <a:lstStyle/>
          <a:p>
            <a:r>
              <a:rPr lang="en-US" sz="3600" b="1" dirty="0">
                <a:latin typeface="+mn-lt"/>
                <a:cs typeface="Times New Roman" panose="02020603050405020304" pitchFamily="18" charset="0"/>
              </a:rPr>
              <a:t>              Machine Learning Diabetes Prediction</a:t>
            </a:r>
          </a:p>
        </p:txBody>
      </p:sp>
      <p:sp>
        <p:nvSpPr>
          <p:cNvPr id="5" name="Content Placeholder 4">
            <a:extLst>
              <a:ext uri="{FF2B5EF4-FFF2-40B4-BE49-F238E27FC236}">
                <a16:creationId xmlns:a16="http://schemas.microsoft.com/office/drawing/2014/main" id="{CDED0847-CAEE-44E1-B075-7E5BE241877B}"/>
              </a:ext>
            </a:extLst>
          </p:cNvPr>
          <p:cNvSpPr>
            <a:spLocks noGrp="1"/>
          </p:cNvSpPr>
          <p:nvPr>
            <p:ph sz="half" idx="1"/>
          </p:nvPr>
        </p:nvSpPr>
        <p:spPr/>
        <p:txBody>
          <a:bodyPr/>
          <a:lstStyle/>
          <a:p>
            <a:endParaRPr lang="en-US"/>
          </a:p>
        </p:txBody>
      </p:sp>
      <p:pic>
        <p:nvPicPr>
          <p:cNvPr id="7" name="Content Placeholder 6">
            <a:extLst>
              <a:ext uri="{FF2B5EF4-FFF2-40B4-BE49-F238E27FC236}">
                <a16:creationId xmlns:a16="http://schemas.microsoft.com/office/drawing/2014/main" id="{BCB1BE90-4078-4D67-BC83-51EE9EEB0156}"/>
              </a:ext>
            </a:extLst>
          </p:cNvPr>
          <p:cNvPicPr>
            <a:picLocks noGrp="1" noChangeAspect="1"/>
          </p:cNvPicPr>
          <p:nvPr>
            <p:ph sz="half" idx="2"/>
          </p:nvPr>
        </p:nvPicPr>
        <p:blipFill rotWithShape="1">
          <a:blip r:embed="rId2"/>
          <a:srcRect l="38678" t="12926" r="2042" b="6053"/>
          <a:stretch/>
        </p:blipFill>
        <p:spPr>
          <a:xfrm>
            <a:off x="346229" y="870012"/>
            <a:ext cx="11643430" cy="5921405"/>
          </a:xfrm>
          <a:prstGeom prst="rect">
            <a:avLst/>
          </a:prstGeom>
        </p:spPr>
      </p:pic>
    </p:spTree>
    <p:extLst>
      <p:ext uri="{BB962C8B-B14F-4D97-AF65-F5344CB8AC3E}">
        <p14:creationId xmlns:p14="http://schemas.microsoft.com/office/powerpoint/2010/main" val="2820560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9C83-6158-54A8-4DC7-87E7609FD125}"/>
              </a:ext>
            </a:extLst>
          </p:cNvPr>
          <p:cNvSpPr>
            <a:spLocks noGrp="1"/>
          </p:cNvSpPr>
          <p:nvPr>
            <p:ph type="title"/>
          </p:nvPr>
        </p:nvSpPr>
        <p:spPr>
          <a:xfrm>
            <a:off x="665826" y="338492"/>
            <a:ext cx="10164932" cy="1090813"/>
          </a:xfrm>
        </p:spPr>
        <p:txBody>
          <a:bodyPr>
            <a:normAutofit/>
          </a:bodyPr>
          <a:lstStyle/>
          <a:p>
            <a:r>
              <a:rPr lang="en-US" sz="3600" b="1" dirty="0">
                <a:latin typeface="+mn-lt"/>
              </a:rPr>
              <a:t>                   Hardware/Software Requirements</a:t>
            </a:r>
            <a:endParaRPr lang="en-IN" sz="3600" b="1" dirty="0">
              <a:latin typeface="+mn-lt"/>
            </a:endParaRPr>
          </a:p>
        </p:txBody>
      </p:sp>
      <p:sp>
        <p:nvSpPr>
          <p:cNvPr id="3" name="Content Placeholder 2">
            <a:extLst>
              <a:ext uri="{FF2B5EF4-FFF2-40B4-BE49-F238E27FC236}">
                <a16:creationId xmlns:a16="http://schemas.microsoft.com/office/drawing/2014/main" id="{2A00D869-D79F-3CF5-BDA3-4E70CADCBD6D}"/>
              </a:ext>
            </a:extLst>
          </p:cNvPr>
          <p:cNvSpPr>
            <a:spLocks noGrp="1"/>
          </p:cNvSpPr>
          <p:nvPr>
            <p:ph idx="1"/>
          </p:nvPr>
        </p:nvSpPr>
        <p:spPr>
          <a:xfrm>
            <a:off x="665825" y="1553593"/>
            <a:ext cx="10687975" cy="4965916"/>
          </a:xfrm>
        </p:spPr>
        <p:txBody>
          <a:bodyPr/>
          <a:lstStyle/>
          <a:p>
            <a:pPr>
              <a:buFont typeface="Wingdings" panose="05000000000000000000" pitchFamily="2" charset="2"/>
              <a:buChar char="Ø"/>
            </a:pPr>
            <a:r>
              <a:rPr lang="en-US" sz="2200" b="1" dirty="0"/>
              <a:t>Hardware requirements:-</a:t>
            </a:r>
            <a:r>
              <a:rPr lang="en-US" sz="2200" dirty="0"/>
              <a:t> </a:t>
            </a:r>
          </a:p>
          <a:p>
            <a:pPr>
              <a:buFont typeface="Wingdings" panose="05000000000000000000" pitchFamily="2" charset="2"/>
              <a:buChar char="§"/>
            </a:pPr>
            <a:r>
              <a:rPr lang="en-US" sz="2200" dirty="0"/>
              <a:t>Processor core i5</a:t>
            </a:r>
          </a:p>
          <a:p>
            <a:pPr>
              <a:buFont typeface="Wingdings" panose="05000000000000000000" pitchFamily="2" charset="2"/>
              <a:buChar char="§"/>
            </a:pPr>
            <a:r>
              <a:rPr lang="en-US" sz="2200" dirty="0"/>
              <a:t>Ram 8GB</a:t>
            </a:r>
          </a:p>
          <a:p>
            <a:pPr>
              <a:buFont typeface="Wingdings" panose="05000000000000000000" pitchFamily="2" charset="2"/>
              <a:buChar char="Ø"/>
            </a:pPr>
            <a:r>
              <a:rPr lang="en-US" sz="2200" b="1" dirty="0"/>
              <a:t>Software requirements:- </a:t>
            </a:r>
          </a:p>
          <a:p>
            <a:pPr>
              <a:buFont typeface="Wingdings" panose="05000000000000000000" pitchFamily="2" charset="2"/>
              <a:buChar char="§"/>
            </a:pPr>
            <a:r>
              <a:rPr lang="en-US" sz="2200" dirty="0"/>
              <a:t>Operating system:- Windows 10</a:t>
            </a:r>
          </a:p>
          <a:p>
            <a:pPr>
              <a:buFont typeface="Wingdings" panose="05000000000000000000" pitchFamily="2" charset="2"/>
              <a:buChar char="§"/>
            </a:pPr>
            <a:r>
              <a:rPr lang="en-US" sz="2200" dirty="0"/>
              <a:t>Language:- Python programming language (for backend)</a:t>
            </a:r>
          </a:p>
          <a:p>
            <a:pPr>
              <a:buFont typeface="Wingdings" panose="05000000000000000000" pitchFamily="2" charset="2"/>
              <a:buChar char="§"/>
            </a:pPr>
            <a:r>
              <a:rPr lang="en-US" sz="2200" dirty="0"/>
              <a:t>HTML/CSS (for frontend)</a:t>
            </a:r>
          </a:p>
          <a:p>
            <a:pPr>
              <a:buFont typeface="Wingdings" panose="05000000000000000000" pitchFamily="2" charset="2"/>
              <a:buChar char="§"/>
            </a:pPr>
            <a:r>
              <a:rPr lang="en-US" sz="2200" dirty="0"/>
              <a:t>IDE Platform-Visual Studio</a:t>
            </a:r>
          </a:p>
          <a:p>
            <a:pPr>
              <a:buFont typeface="Wingdings" panose="05000000000000000000" pitchFamily="2" charset="2"/>
              <a:buChar char="§"/>
            </a:pPr>
            <a:r>
              <a:rPr lang="en-US" sz="2200" dirty="0"/>
              <a:t>Libraries</a:t>
            </a:r>
            <a:r>
              <a:rPr lang="en-IN" sz="2200" dirty="0"/>
              <a:t>- NumPy, pandas, Matplotlib, sklearn, seaborn</a:t>
            </a:r>
            <a:endParaRPr lang="en-US" sz="2200" dirty="0"/>
          </a:p>
        </p:txBody>
      </p:sp>
    </p:spTree>
    <p:extLst>
      <p:ext uri="{BB962C8B-B14F-4D97-AF65-F5344CB8AC3E}">
        <p14:creationId xmlns:p14="http://schemas.microsoft.com/office/powerpoint/2010/main" val="52116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65C2-72A5-C5EB-43AF-E4C93D79CD7C}"/>
              </a:ext>
            </a:extLst>
          </p:cNvPr>
          <p:cNvSpPr>
            <a:spLocks noGrp="1"/>
          </p:cNvSpPr>
          <p:nvPr>
            <p:ph type="title"/>
          </p:nvPr>
        </p:nvSpPr>
        <p:spPr>
          <a:xfrm>
            <a:off x="838200" y="284085"/>
            <a:ext cx="10515600" cy="745725"/>
          </a:xfrm>
        </p:spPr>
        <p:txBody>
          <a:bodyPr>
            <a:normAutofit/>
          </a:bodyPr>
          <a:lstStyle/>
          <a:p>
            <a:r>
              <a:rPr lang="en-IN" sz="3600" b="1" dirty="0">
                <a:latin typeface="+mn-lt"/>
              </a:rPr>
              <a:t>                              Work done till now</a:t>
            </a:r>
          </a:p>
        </p:txBody>
      </p:sp>
      <p:sp>
        <p:nvSpPr>
          <p:cNvPr id="3" name="Content Placeholder 2">
            <a:extLst>
              <a:ext uri="{FF2B5EF4-FFF2-40B4-BE49-F238E27FC236}">
                <a16:creationId xmlns:a16="http://schemas.microsoft.com/office/drawing/2014/main" id="{35F5378E-3D11-8C37-BA0C-786EC843B58A}"/>
              </a:ext>
            </a:extLst>
          </p:cNvPr>
          <p:cNvSpPr>
            <a:spLocks noGrp="1"/>
          </p:cNvSpPr>
          <p:nvPr>
            <p:ph idx="1"/>
          </p:nvPr>
        </p:nvSpPr>
        <p:spPr>
          <a:xfrm>
            <a:off x="838200" y="1207363"/>
            <a:ext cx="10720526" cy="5291092"/>
          </a:xfrm>
        </p:spPr>
        <p:txBody>
          <a:bodyPr>
            <a:noAutofit/>
          </a:bodyPr>
          <a:lstStyle/>
          <a:p>
            <a:pPr marL="514350" indent="-514350" algn="just">
              <a:buFont typeface="+mj-lt"/>
              <a:buAutoNum type="arabicPeriod"/>
            </a:pPr>
            <a:r>
              <a:rPr lang="en-IN" sz="2200" b="0" i="0" dirty="0">
                <a:effectLst/>
              </a:rPr>
              <a:t>Importing Libraries :- </a:t>
            </a:r>
          </a:p>
          <a:p>
            <a:pPr lvl="1" algn="just">
              <a:buFont typeface="Wingdings" panose="05000000000000000000" pitchFamily="2" charset="2"/>
              <a:buChar char="§"/>
            </a:pPr>
            <a:r>
              <a:rPr lang="en-IN" sz="2200" b="1" i="0" dirty="0">
                <a:effectLst/>
              </a:rPr>
              <a:t>NumPy :- </a:t>
            </a:r>
            <a:r>
              <a:rPr lang="en-IN" sz="2200" b="0" i="0" dirty="0">
                <a:effectLst/>
              </a:rPr>
              <a:t>NumPy stands for numerical python. It is a python library used for working with arrays. </a:t>
            </a:r>
            <a:r>
              <a:rPr lang="en-IN" sz="2200" dirty="0"/>
              <a:t>I</a:t>
            </a:r>
            <a:r>
              <a:rPr lang="en-IN" sz="2200" b="0" i="0" dirty="0">
                <a:effectLst/>
              </a:rPr>
              <a:t>t has functions for working in domain of linear algebra and matrices.</a:t>
            </a:r>
          </a:p>
          <a:p>
            <a:pPr lvl="1" algn="just">
              <a:buFont typeface="Wingdings" panose="05000000000000000000" pitchFamily="2" charset="2"/>
              <a:buChar char="§"/>
            </a:pPr>
            <a:r>
              <a:rPr lang="en-IN" sz="2200" b="1" i="0" dirty="0">
                <a:effectLst/>
              </a:rPr>
              <a:t>Pandas :-</a:t>
            </a:r>
            <a:r>
              <a:rPr lang="en-IN" sz="2200" b="0" i="0" dirty="0">
                <a:effectLst/>
              </a:rPr>
              <a:t> Pandas is a python library used for working with dataset. </a:t>
            </a:r>
            <a:r>
              <a:rPr lang="en-IN" sz="2200" dirty="0"/>
              <a:t>I</a:t>
            </a:r>
            <a:r>
              <a:rPr lang="en-IN" sz="2200" b="0" i="0" dirty="0">
                <a:effectLst/>
              </a:rPr>
              <a:t>t has functions for analysing, cleaning , exploring and manipulating data. </a:t>
            </a:r>
            <a:endParaRPr lang="en-IN" sz="2200" dirty="0"/>
          </a:p>
          <a:p>
            <a:pPr lvl="1" algn="just">
              <a:buFont typeface="Wingdings" panose="05000000000000000000" pitchFamily="2" charset="2"/>
              <a:buChar char="§"/>
            </a:pPr>
            <a:r>
              <a:rPr lang="en-IN" sz="2200" b="1" i="0" dirty="0">
                <a:effectLst/>
              </a:rPr>
              <a:t>Matplotlib :- </a:t>
            </a:r>
            <a:r>
              <a:rPr lang="en-IN" sz="2200" i="0" dirty="0">
                <a:effectLst/>
              </a:rPr>
              <a:t>Matplotlib is a cross-platform, data visualization and graphical plotting library for python and its numerical extension NumPy.</a:t>
            </a:r>
          </a:p>
          <a:p>
            <a:pPr lvl="1" algn="just">
              <a:buFont typeface="Wingdings" panose="05000000000000000000" pitchFamily="2" charset="2"/>
              <a:buChar char="§"/>
            </a:pPr>
            <a:r>
              <a:rPr lang="en-IN" sz="2200" b="1" i="0" dirty="0" err="1">
                <a:effectLst/>
              </a:rPr>
              <a:t>Sklearn</a:t>
            </a:r>
            <a:r>
              <a:rPr lang="en-IN" sz="2200" b="1" i="0" dirty="0">
                <a:effectLst/>
              </a:rPr>
              <a:t> :- </a:t>
            </a:r>
            <a:r>
              <a:rPr lang="en-IN" sz="2200" i="0" dirty="0">
                <a:effectLst/>
              </a:rPr>
              <a:t>Scikit-learn is a key library for python programming language that is focused on machine learning tools including mathematical, statistical and general purpose algorithms that form basis for many machine learning technologies.</a:t>
            </a:r>
            <a:endParaRPr lang="en-IN" sz="2200" dirty="0"/>
          </a:p>
          <a:p>
            <a:pPr lvl="1" algn="just">
              <a:buFont typeface="Wingdings" panose="05000000000000000000" pitchFamily="2" charset="2"/>
              <a:buChar char="§"/>
            </a:pPr>
            <a:r>
              <a:rPr lang="en-IN" sz="2200" b="1" i="0" dirty="0">
                <a:effectLst/>
              </a:rPr>
              <a:t>Seaborn :- </a:t>
            </a:r>
            <a:r>
              <a:rPr lang="en-IN" sz="2200" dirty="0"/>
              <a:t>I</a:t>
            </a:r>
            <a:r>
              <a:rPr lang="en-IN" sz="2200" i="0" dirty="0">
                <a:effectLst/>
              </a:rPr>
              <a:t>t is python data visualization library based on matplotlib. It provides high level interface for drawing attractive and informative statistical graphics. </a:t>
            </a:r>
            <a:endParaRPr lang="en-IN" sz="2200" b="1" i="0" dirty="0">
              <a:effectLst/>
            </a:endParaRPr>
          </a:p>
          <a:p>
            <a:pPr marL="514350" indent="-514350" algn="just">
              <a:buFont typeface="+mj-lt"/>
              <a:buAutoNum type="arabicPeriod"/>
            </a:pPr>
            <a:r>
              <a:rPr lang="en-US" sz="2200" dirty="0"/>
              <a:t>W</a:t>
            </a:r>
            <a:r>
              <a:rPr lang="en-US" sz="2200" b="0" i="0" dirty="0">
                <a:effectLst/>
              </a:rPr>
              <a:t>e will be reading the dataset which is in the CSV format</a:t>
            </a:r>
          </a:p>
          <a:p>
            <a:pPr marL="0" indent="0" algn="just">
              <a:buNone/>
            </a:pPr>
            <a:r>
              <a:rPr lang="en-US" sz="2200" dirty="0"/>
              <a:t>        </a:t>
            </a:r>
            <a:r>
              <a:rPr lang="en-US" sz="2200" dirty="0" err="1"/>
              <a:t>dataframe</a:t>
            </a:r>
            <a:r>
              <a:rPr lang="en-US" sz="2200" dirty="0"/>
              <a:t>=</a:t>
            </a:r>
            <a:r>
              <a:rPr lang="en-US" sz="2200" dirty="0" err="1"/>
              <a:t>pd.read_csv</a:t>
            </a:r>
            <a:r>
              <a:rPr lang="en-US" sz="2200" dirty="0"/>
              <a:t>(‘</a:t>
            </a:r>
            <a:r>
              <a:rPr lang="en-US" sz="2200" dirty="0" err="1"/>
              <a:t>diabetes_prediction</a:t>
            </a:r>
            <a:r>
              <a:rPr lang="en-US" sz="2200" dirty="0"/>
              <a:t>/dataset.csv’)</a:t>
            </a:r>
          </a:p>
          <a:p>
            <a:pPr marL="0" indent="0">
              <a:buNone/>
            </a:pPr>
            <a:endParaRPr lang="en-US" sz="2200" dirty="0"/>
          </a:p>
          <a:p>
            <a:pPr marL="0" indent="0">
              <a:buNone/>
            </a:pPr>
            <a:endParaRPr lang="en-US" sz="1800" dirty="0">
              <a:solidFill>
                <a:srgbClr val="222222"/>
              </a:solidFill>
            </a:endParaRPr>
          </a:p>
          <a:p>
            <a:pPr marL="0" indent="0">
              <a:buNone/>
            </a:pPr>
            <a:r>
              <a:rPr lang="en-US" sz="1800" b="0" i="0" dirty="0">
                <a:solidFill>
                  <a:srgbClr val="222222"/>
                </a:solidFill>
                <a:effectLst/>
              </a:rPr>
              <a:t>           </a:t>
            </a:r>
          </a:p>
          <a:p>
            <a:pPr marL="514350" indent="-514350">
              <a:buFont typeface="+mj-lt"/>
              <a:buAutoNum type="arabicPeriod"/>
            </a:pPr>
            <a:endParaRPr lang="en-US" sz="1800" b="0" i="0" dirty="0">
              <a:solidFill>
                <a:srgbClr val="222222"/>
              </a:solidFill>
              <a:effectLst/>
            </a:endParaRPr>
          </a:p>
          <a:p>
            <a:pPr marL="514350" indent="-514350">
              <a:buFont typeface="+mj-lt"/>
              <a:buAutoNum type="arabicPeriod"/>
            </a:pPr>
            <a:endParaRPr lang="en-IN" sz="1800" b="0" i="0" dirty="0">
              <a:solidFill>
                <a:srgbClr val="222222"/>
              </a:solidFill>
              <a:effectLst/>
            </a:endParaRPr>
          </a:p>
          <a:p>
            <a:pPr marL="0" indent="0">
              <a:buNone/>
            </a:pPr>
            <a:r>
              <a:rPr lang="en-IN" sz="1800" dirty="0">
                <a:solidFill>
                  <a:srgbClr val="222222"/>
                </a:solidFill>
              </a:rPr>
              <a:t> </a:t>
            </a:r>
            <a:endParaRPr lang="en-IN" sz="1800" b="0" i="0" dirty="0">
              <a:solidFill>
                <a:srgbClr val="222222"/>
              </a:solidFill>
              <a:effectLst/>
            </a:endParaRPr>
          </a:p>
          <a:p>
            <a:endParaRPr lang="en-IN" sz="1800" dirty="0"/>
          </a:p>
        </p:txBody>
      </p:sp>
    </p:spTree>
    <p:extLst>
      <p:ext uri="{BB962C8B-B14F-4D97-AF65-F5344CB8AC3E}">
        <p14:creationId xmlns:p14="http://schemas.microsoft.com/office/powerpoint/2010/main" val="179261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D85E9-D067-014F-E16E-CB02390A86F7}"/>
              </a:ext>
            </a:extLst>
          </p:cNvPr>
          <p:cNvSpPr>
            <a:spLocks noGrp="1"/>
          </p:cNvSpPr>
          <p:nvPr>
            <p:ph idx="4294967295"/>
          </p:nvPr>
        </p:nvSpPr>
        <p:spPr>
          <a:xfrm>
            <a:off x="719090" y="852256"/>
            <a:ext cx="10555551" cy="5640620"/>
          </a:xfrm>
        </p:spPr>
        <p:txBody>
          <a:bodyPr>
            <a:normAutofit fontScale="25000" lnSpcReduction="20000"/>
          </a:bodyPr>
          <a:lstStyle/>
          <a:p>
            <a:pPr marL="457200" indent="-457200" algn="just">
              <a:buAutoNum type="arabicPeriod" startAt="3"/>
            </a:pPr>
            <a:r>
              <a:rPr lang="en-US" sz="8800" i="0" dirty="0">
                <a:effectLst/>
              </a:rPr>
              <a:t>Pre-</a:t>
            </a:r>
            <a:r>
              <a:rPr lang="en-US" sz="8800" dirty="0"/>
              <a:t>processing of data:- </a:t>
            </a:r>
          </a:p>
          <a:p>
            <a:pPr lvl="1" algn="just"/>
            <a:r>
              <a:rPr lang="en-US" sz="8800" dirty="0"/>
              <a:t>       Display dataset information using method </a:t>
            </a:r>
            <a:r>
              <a:rPr lang="en-US" sz="8800" b="1" dirty="0"/>
              <a:t>dataframe.info()</a:t>
            </a:r>
          </a:p>
          <a:p>
            <a:pPr lvl="1" algn="just"/>
            <a:r>
              <a:rPr lang="en-US" sz="8800" b="1" dirty="0"/>
              <a:t>       </a:t>
            </a:r>
            <a:r>
              <a:rPr lang="en-US" sz="8800" dirty="0"/>
              <a:t>Checking null data in dataset using method </a:t>
            </a:r>
            <a:r>
              <a:rPr lang="en-US" sz="8800" b="1" dirty="0" err="1"/>
              <a:t>dataframe.isnull</a:t>
            </a:r>
            <a:r>
              <a:rPr lang="en-US" sz="8800" b="1" dirty="0"/>
              <a:t>()</a:t>
            </a:r>
          </a:p>
          <a:p>
            <a:pPr lvl="1" algn="just"/>
            <a:r>
              <a:rPr lang="en-US" sz="8800" dirty="0"/>
              <a:t>       Display dataset attributes in Histogram format.</a:t>
            </a:r>
          </a:p>
          <a:p>
            <a:pPr lvl="1" algn="just"/>
            <a:r>
              <a:rPr lang="en-US" sz="8800" dirty="0"/>
              <a:t>       Display Heatmap for null values.</a:t>
            </a:r>
          </a:p>
          <a:p>
            <a:pPr lvl="1" algn="just"/>
            <a:r>
              <a:rPr lang="en-US" sz="8800" dirty="0"/>
              <a:t>       Find correlation between attributes. </a:t>
            </a:r>
          </a:p>
          <a:p>
            <a:pPr lvl="1" algn="just"/>
            <a:endParaRPr lang="en-US" sz="8800" b="0" i="0" dirty="0">
              <a:effectLst/>
            </a:endParaRPr>
          </a:p>
          <a:p>
            <a:pPr marL="0" indent="0" algn="just">
              <a:buNone/>
            </a:pPr>
            <a:r>
              <a:rPr lang="en-US" sz="8800" b="0" i="0" dirty="0">
                <a:effectLst/>
              </a:rPr>
              <a:t>4.    Model Building</a:t>
            </a:r>
          </a:p>
          <a:p>
            <a:pPr marL="0" indent="0">
              <a:buNone/>
            </a:pPr>
            <a:r>
              <a:rPr lang="en-US" sz="8800" b="0" i="0" dirty="0">
                <a:effectLst/>
              </a:rPr>
              <a:t>        Splitting the dataset (Testing data and Training data)</a:t>
            </a:r>
          </a:p>
          <a:p>
            <a:pPr marL="0" indent="0">
              <a:buNone/>
            </a:pPr>
            <a:r>
              <a:rPr lang="en-US" sz="8800" b="0" i="0" dirty="0">
                <a:effectLst/>
              </a:rPr>
              <a:t>        Building model and Checking Accuracy level </a:t>
            </a:r>
            <a:r>
              <a:rPr lang="en-US" sz="8800" dirty="0"/>
              <a:t>of different Algorithm:</a:t>
            </a:r>
          </a:p>
          <a:p>
            <a:pPr marL="0" indent="0">
              <a:buNone/>
            </a:pPr>
            <a:r>
              <a:rPr lang="en-US" sz="8800" dirty="0"/>
              <a:t>                   a) Random forest – 80% Accuracy level</a:t>
            </a:r>
          </a:p>
          <a:p>
            <a:pPr marL="0" indent="0">
              <a:buNone/>
            </a:pPr>
            <a:r>
              <a:rPr lang="en-US" sz="8800" dirty="0"/>
              <a:t>                   b) Logistic Regression – 79%</a:t>
            </a:r>
          </a:p>
          <a:p>
            <a:pPr marL="0" indent="0">
              <a:buNone/>
            </a:pPr>
            <a:r>
              <a:rPr lang="en-US" sz="8800" dirty="0"/>
              <a:t>                   c)  Decision Tree – 76%</a:t>
            </a:r>
          </a:p>
          <a:p>
            <a:pPr marL="0" indent="0">
              <a:buNone/>
            </a:pPr>
            <a:r>
              <a:rPr lang="en-US" sz="8800" dirty="0"/>
              <a:t>                   d)  XGBOOST – 74%</a:t>
            </a:r>
          </a:p>
          <a:p>
            <a:pPr marL="0" indent="0">
              <a:buNone/>
            </a:pPr>
            <a:r>
              <a:rPr lang="en-US" sz="8800" dirty="0"/>
              <a:t>                   e)  Support Vector Machine(SVM)- 77%</a:t>
            </a:r>
          </a:p>
          <a:p>
            <a:endParaRPr lang="en-IN" dirty="0"/>
          </a:p>
        </p:txBody>
      </p:sp>
    </p:spTree>
    <p:extLst>
      <p:ext uri="{BB962C8B-B14F-4D97-AF65-F5344CB8AC3E}">
        <p14:creationId xmlns:p14="http://schemas.microsoft.com/office/powerpoint/2010/main" val="3512903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A636-FE5C-49C8-8057-BC2570BFA1D5}"/>
              </a:ext>
            </a:extLst>
          </p:cNvPr>
          <p:cNvSpPr>
            <a:spLocks noGrp="1"/>
          </p:cNvSpPr>
          <p:nvPr>
            <p:ph type="title"/>
          </p:nvPr>
        </p:nvSpPr>
        <p:spPr>
          <a:xfrm>
            <a:off x="838200" y="365126"/>
            <a:ext cx="9894903" cy="1161834"/>
          </a:xfrm>
        </p:spPr>
        <p:txBody>
          <a:bodyPr>
            <a:normAutofit/>
          </a:bodyPr>
          <a:lstStyle/>
          <a:p>
            <a:pPr algn="ctr"/>
            <a:r>
              <a:rPr lang="en-US" sz="3600" b="1" dirty="0">
                <a:latin typeface="+mn-lt"/>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DA1CA24-3205-4230-BD16-57E80FFB89B2}"/>
              </a:ext>
            </a:extLst>
          </p:cNvPr>
          <p:cNvSpPr>
            <a:spLocks noGrp="1"/>
          </p:cNvSpPr>
          <p:nvPr>
            <p:ph idx="1"/>
          </p:nvPr>
        </p:nvSpPr>
        <p:spPr>
          <a:xfrm>
            <a:off x="838200" y="1438184"/>
            <a:ext cx="10738282" cy="4738780"/>
          </a:xfrm>
        </p:spPr>
        <p:txBody>
          <a:bodyPr>
            <a:normAutofit/>
          </a:bodyPr>
          <a:lstStyle/>
          <a:p>
            <a:pPr algn="just">
              <a:buFont typeface="Wingdings" panose="05000000000000000000" pitchFamily="2" charset="2"/>
              <a:buChar char="Ø"/>
            </a:pPr>
            <a:r>
              <a:rPr lang="en-US" sz="2200" dirty="0">
                <a:cs typeface="Times New Roman" panose="02020603050405020304" pitchFamily="18" charset="0"/>
              </a:rPr>
              <a:t>The main aim of this project is to design and implement Diabetes Prediction using Machine Learning Method and Performance Analysis of that methods and it has been achieved successfully.</a:t>
            </a:r>
          </a:p>
          <a:p>
            <a:pPr algn="just">
              <a:buFont typeface="Wingdings" panose="05000000000000000000" pitchFamily="2" charset="2"/>
              <a:buChar char="Ø"/>
            </a:pPr>
            <a:r>
              <a:rPr lang="en-US" sz="2200" dirty="0">
                <a:cs typeface="Times New Roman" panose="02020603050405020304" pitchFamily="18" charset="0"/>
              </a:rPr>
              <a:t>After using all the patient records we are able to build a machine learning model( Random forest algorithm is the best one which have highest accuracy) to accurately predict whether or not the patients in the datasets have diabetes or not along with that we were able to draw some insights from the data via data analysis and visualization. </a:t>
            </a:r>
          </a:p>
        </p:txBody>
      </p:sp>
    </p:spTree>
    <p:extLst>
      <p:ext uri="{BB962C8B-B14F-4D97-AF65-F5344CB8AC3E}">
        <p14:creationId xmlns:p14="http://schemas.microsoft.com/office/powerpoint/2010/main" val="3757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F7BA-F502-4164-8528-6C34BF12EC23}"/>
              </a:ext>
            </a:extLst>
          </p:cNvPr>
          <p:cNvSpPr>
            <a:spLocks noGrp="1"/>
          </p:cNvSpPr>
          <p:nvPr>
            <p:ph type="ctrTitle"/>
          </p:nvPr>
        </p:nvSpPr>
        <p:spPr>
          <a:xfrm>
            <a:off x="804672" y="521209"/>
            <a:ext cx="9863328" cy="667511"/>
          </a:xfrm>
        </p:spPr>
        <p:txBody>
          <a:bodyPr>
            <a:noAutofit/>
          </a:bodyPr>
          <a:lstStyle/>
          <a:p>
            <a:r>
              <a:rPr lang="en-US" sz="3600" b="1" dirty="0">
                <a:latin typeface="+mn-lt"/>
                <a:cs typeface="Times New Roman" panose="02020603050405020304" pitchFamily="18" charset="0"/>
              </a:rPr>
              <a:t>Content</a:t>
            </a:r>
            <a:endParaRPr lang="en-US" sz="3600" b="1" dirty="0">
              <a:latin typeface="+mn-lt"/>
            </a:endParaRPr>
          </a:p>
        </p:txBody>
      </p:sp>
      <p:sp>
        <p:nvSpPr>
          <p:cNvPr id="3" name="Subtitle 2">
            <a:extLst>
              <a:ext uri="{FF2B5EF4-FFF2-40B4-BE49-F238E27FC236}">
                <a16:creationId xmlns:a16="http://schemas.microsoft.com/office/drawing/2014/main" id="{3F753CB2-E7D4-4A84-AF1F-7CAEAF9A0C41}"/>
              </a:ext>
            </a:extLst>
          </p:cNvPr>
          <p:cNvSpPr>
            <a:spLocks noGrp="1"/>
          </p:cNvSpPr>
          <p:nvPr>
            <p:ph type="subTitle" idx="1"/>
          </p:nvPr>
        </p:nvSpPr>
        <p:spPr>
          <a:xfrm>
            <a:off x="804672" y="1402672"/>
            <a:ext cx="9863328" cy="4554246"/>
          </a:xfrm>
        </p:spPr>
        <p:txBody>
          <a:bodyPr>
            <a:normAutofit/>
          </a:bodyPr>
          <a:lstStyle/>
          <a:p>
            <a:pPr algn="l"/>
            <a:endParaRPr lang="en-US"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200" dirty="0">
                <a:cs typeface="Times New Roman" panose="02020603050405020304" pitchFamily="18" charset="0"/>
              </a:rPr>
              <a:t>Introduction </a:t>
            </a:r>
          </a:p>
          <a:p>
            <a:pPr algn="l">
              <a:buFont typeface="Wingdings" panose="05000000000000000000" pitchFamily="2" charset="2"/>
              <a:buChar char="q"/>
            </a:pPr>
            <a:r>
              <a:rPr lang="en-US" sz="2200" dirty="0">
                <a:cs typeface="Times New Roman" panose="02020603050405020304" pitchFamily="18" charset="0"/>
              </a:rPr>
              <a:t>Literature review</a:t>
            </a:r>
          </a:p>
          <a:p>
            <a:pPr algn="l">
              <a:buFont typeface="Wingdings" panose="05000000000000000000" pitchFamily="2" charset="2"/>
              <a:buChar char="q"/>
            </a:pPr>
            <a:r>
              <a:rPr lang="en-US" sz="2200" dirty="0">
                <a:cs typeface="Times New Roman" panose="02020603050405020304" pitchFamily="18" charset="0"/>
              </a:rPr>
              <a:t>Problem Identification</a:t>
            </a:r>
          </a:p>
          <a:p>
            <a:pPr algn="l">
              <a:buFont typeface="Wingdings" panose="05000000000000000000" pitchFamily="2" charset="2"/>
              <a:buChar char="q"/>
            </a:pPr>
            <a:r>
              <a:rPr lang="en-US" sz="2200" dirty="0">
                <a:cs typeface="Times New Roman" panose="02020603050405020304" pitchFamily="18" charset="0"/>
              </a:rPr>
              <a:t>Proposed Ideas(Algorithms)</a:t>
            </a:r>
          </a:p>
          <a:p>
            <a:pPr algn="l">
              <a:buFont typeface="Wingdings" panose="05000000000000000000" pitchFamily="2" charset="2"/>
              <a:buChar char="q"/>
            </a:pPr>
            <a:r>
              <a:rPr lang="en-US" sz="2200" dirty="0">
                <a:cs typeface="Times New Roman" panose="02020603050405020304" pitchFamily="18" charset="0"/>
              </a:rPr>
              <a:t>Hardware/Software Requirements</a:t>
            </a:r>
          </a:p>
          <a:p>
            <a:pPr algn="l">
              <a:buFont typeface="Wingdings" panose="05000000000000000000" pitchFamily="2" charset="2"/>
              <a:buChar char="q"/>
            </a:pPr>
            <a:r>
              <a:rPr lang="en-US" sz="2200" dirty="0">
                <a:cs typeface="Times New Roman" panose="02020603050405020304" pitchFamily="18" charset="0"/>
              </a:rPr>
              <a:t>Work done till now</a:t>
            </a:r>
          </a:p>
          <a:p>
            <a:pPr algn="l">
              <a:buFont typeface="Wingdings" panose="05000000000000000000" pitchFamily="2" charset="2"/>
              <a:buChar char="q"/>
            </a:pPr>
            <a:r>
              <a:rPr lang="en-US" sz="2200" dirty="0">
                <a:cs typeface="Times New Roman" panose="02020603050405020304" pitchFamily="18" charset="0"/>
              </a:rPr>
              <a:t>Conclusion</a:t>
            </a:r>
          </a:p>
          <a:p>
            <a:pPr algn="l">
              <a:buFont typeface="Wingdings" panose="05000000000000000000" pitchFamily="2" charset="2"/>
              <a:buChar char="q"/>
            </a:pPr>
            <a:r>
              <a:rPr lang="en-IN" sz="2200" dirty="0">
                <a:cs typeface="Times New Roman" panose="02020603050405020304" pitchFamily="18" charset="0"/>
              </a:rPr>
              <a:t> References</a:t>
            </a:r>
          </a:p>
          <a:p>
            <a:endParaRPr lang="en-US" dirty="0"/>
          </a:p>
        </p:txBody>
      </p:sp>
    </p:spTree>
    <p:extLst>
      <p:ext uri="{BB962C8B-B14F-4D97-AF65-F5344CB8AC3E}">
        <p14:creationId xmlns:p14="http://schemas.microsoft.com/office/powerpoint/2010/main" val="2018108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9A2E-DD83-4087-B2B3-4F1CE571DC03}"/>
              </a:ext>
            </a:extLst>
          </p:cNvPr>
          <p:cNvSpPr>
            <a:spLocks noGrp="1"/>
          </p:cNvSpPr>
          <p:nvPr>
            <p:ph type="title"/>
          </p:nvPr>
        </p:nvSpPr>
        <p:spPr>
          <a:xfrm>
            <a:off x="838200" y="124287"/>
            <a:ext cx="9841637" cy="994299"/>
          </a:xfrm>
        </p:spPr>
        <p:txBody>
          <a:bodyPr>
            <a:normAutofit/>
          </a:bodyPr>
          <a:lstStyle/>
          <a:p>
            <a:pPr algn="ctr"/>
            <a:r>
              <a:rPr lang="en-US" sz="3600" b="1" dirty="0">
                <a:latin typeface="+mn-lt"/>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9F627937-52C1-4B28-87E8-3714C1B67250}"/>
              </a:ext>
            </a:extLst>
          </p:cNvPr>
          <p:cNvSpPr>
            <a:spLocks noGrp="1"/>
          </p:cNvSpPr>
          <p:nvPr>
            <p:ph idx="1"/>
          </p:nvPr>
        </p:nvSpPr>
        <p:spPr>
          <a:xfrm>
            <a:off x="736847" y="896645"/>
            <a:ext cx="10830758" cy="5690586"/>
          </a:xfrm>
        </p:spPr>
        <p:txBody>
          <a:bodyPr>
            <a:normAutofit/>
          </a:bodyPr>
          <a:lstStyle/>
          <a:p>
            <a:pPr marL="0" indent="0" algn="just">
              <a:buNone/>
            </a:pPr>
            <a:r>
              <a:rPr lang="en-US" sz="1600" dirty="0">
                <a:cs typeface="Times New Roman" panose="02020603050405020304" pitchFamily="18" charset="0"/>
              </a:rPr>
              <a:t>[1] </a:t>
            </a:r>
            <a:r>
              <a:rPr lang="en-US" sz="1800" dirty="0">
                <a:cs typeface="Times New Roman" panose="02020603050405020304" pitchFamily="18" charset="0"/>
              </a:rPr>
              <a:t>Berger, Ashton C., et al. "A comprehensive pan-cancer molecular study of gynecologic and breast cancers." Cancer cell    33.4 (2018): 690-705. </a:t>
            </a:r>
          </a:p>
          <a:p>
            <a:pPr marL="0" indent="0" algn="just">
              <a:buNone/>
            </a:pPr>
            <a:r>
              <a:rPr lang="en-US" sz="1800" dirty="0">
                <a:cs typeface="Times New Roman" panose="02020603050405020304" pitchFamily="18" charset="0"/>
              </a:rPr>
              <a:t>[2] Dean, Laura, and Jo Mc </a:t>
            </a:r>
            <a:r>
              <a:rPr lang="en-US" sz="1800" dirty="0" err="1">
                <a:cs typeface="Times New Roman" panose="02020603050405020304" pitchFamily="18" charset="0"/>
              </a:rPr>
              <a:t>Entyre</a:t>
            </a:r>
            <a:r>
              <a:rPr lang="en-US" sz="1800" dirty="0">
                <a:cs typeface="Times New Roman" panose="02020603050405020304" pitchFamily="18" charset="0"/>
              </a:rPr>
              <a:t>. "Introduction to Diabetes" The Genetic Landscape of Diabetes [Internet].National Centre for Biotechnology Information (US), 2004 </a:t>
            </a:r>
          </a:p>
          <a:p>
            <a:pPr marL="0" indent="0" algn="just">
              <a:buNone/>
            </a:pPr>
            <a:r>
              <a:rPr lang="en-US" sz="1800" dirty="0">
                <a:cs typeface="Times New Roman" panose="02020603050405020304" pitchFamily="18" charset="0"/>
              </a:rPr>
              <a:t>[3] Khaleel, Mohammed Abdul, Sateesh Kumar </a:t>
            </a:r>
            <a:r>
              <a:rPr lang="en-US" sz="1800" dirty="0" err="1">
                <a:cs typeface="Times New Roman" panose="02020603050405020304" pitchFamily="18" charset="0"/>
              </a:rPr>
              <a:t>Pradham</a:t>
            </a:r>
            <a:r>
              <a:rPr lang="en-US" sz="1800" dirty="0">
                <a:cs typeface="Times New Roman" panose="02020603050405020304" pitchFamily="18" charset="0"/>
              </a:rPr>
              <a:t>, and G. N. Dash. "A survey of data mining techniques on medical data for finding locally frequent diseases" International Journal of Advanced Research in Computer Science and Software Engineering 3.8 (2013): 149-153.</a:t>
            </a:r>
          </a:p>
          <a:p>
            <a:pPr marL="0" indent="0" algn="just">
              <a:buNone/>
            </a:pPr>
            <a:r>
              <a:rPr lang="en-US" sz="1800" dirty="0">
                <a:cs typeface="Times New Roman" panose="02020603050405020304" pitchFamily="18" charset="0"/>
              </a:rPr>
              <a:t>[4] Zhao, Chunhui, and </a:t>
            </a:r>
            <a:r>
              <a:rPr lang="en-US" sz="1800" dirty="0" err="1">
                <a:cs typeface="Times New Roman" panose="02020603050405020304" pitchFamily="18" charset="0"/>
              </a:rPr>
              <a:t>Chengxia</a:t>
            </a:r>
            <a:r>
              <a:rPr lang="en-US" sz="1800" dirty="0">
                <a:cs typeface="Times New Roman" panose="02020603050405020304" pitchFamily="18" charset="0"/>
              </a:rPr>
              <a:t> Yu. "Rapid model identification for online subcutaneous glucose concentration prediction for new subjects with type I diabetes." IEEE Transactions on Biomedical Engineering 62.5 (2015): 1333-1344</a:t>
            </a:r>
          </a:p>
          <a:p>
            <a:pPr marL="0" indent="0" algn="just">
              <a:buNone/>
            </a:pPr>
            <a:r>
              <a:rPr lang="en-US" sz="1800" dirty="0"/>
              <a:t> [5] </a:t>
            </a:r>
            <a:r>
              <a:rPr lang="en-US" sz="1800" u="sng" dirty="0">
                <a:hlinkClick r:id="rId2">
                  <a:extLst>
                    <a:ext uri="{A12FA001-AC4F-418D-AE19-62706E023703}">
                      <ahyp:hlinkClr xmlns:ahyp="http://schemas.microsoft.com/office/drawing/2018/hyperlinkcolor" val="tx"/>
                    </a:ext>
                  </a:extLst>
                </a:hlinkClick>
              </a:rPr>
              <a:t>https://www.who.int/health-topics/diabetes</a:t>
            </a:r>
            <a:r>
              <a:rPr lang="en-US" sz="1800" u="sng" dirty="0"/>
              <a:t>.</a:t>
            </a:r>
          </a:p>
          <a:p>
            <a:pPr marL="0" indent="0" algn="just">
              <a:buNone/>
            </a:pPr>
            <a:r>
              <a:rPr lang="en-US" sz="1800" dirty="0"/>
              <a:t> [6] https://www.medicalnewstoday.com/articles/325018#how-is-the-pancre as-linked-with-diabetes. </a:t>
            </a:r>
          </a:p>
          <a:p>
            <a:pPr marL="0" indent="0" algn="just">
              <a:buNone/>
            </a:pPr>
            <a:r>
              <a:rPr lang="en-US" sz="1800" dirty="0"/>
              <a:t>[7] https://www.webmd.com/diabetes/diabetes-causes. </a:t>
            </a:r>
          </a:p>
          <a:p>
            <a:pPr marL="0" indent="0" algn="just">
              <a:buNone/>
            </a:pPr>
            <a:r>
              <a:rPr lang="en-US" sz="1800" dirty="0"/>
              <a:t>[8] https://www.mayoclinic.org/diseases-conditions/prediabetes/diagnosis-t </a:t>
            </a:r>
            <a:r>
              <a:rPr lang="en-US" sz="1800" dirty="0" err="1"/>
              <a:t>reatment</a:t>
            </a:r>
            <a:r>
              <a:rPr lang="en-US" sz="1800" dirty="0"/>
              <a:t>/drc-20355284.</a:t>
            </a:r>
          </a:p>
          <a:p>
            <a:pPr marL="0" indent="0" algn="just">
              <a:buNone/>
            </a:pPr>
            <a:r>
              <a:rPr lang="en-IN" sz="1800" dirty="0"/>
              <a:t>[9] Q. Zou, K. Qu, Y. Luo, D. Yin, Y. Ju, H. Tang, Predicting Diabetes Mellitus with Machine Learning Techniques, Vol. 9, Frontiers in genetics, 2018, p. 515, </a:t>
            </a:r>
            <a:r>
              <a:rPr lang="en-IN" sz="1800" dirty="0">
                <a:hlinkClick r:id="rId3">
                  <a:extLst>
                    <a:ext uri="{A12FA001-AC4F-418D-AE19-62706E023703}">
                      <ahyp:hlinkClr xmlns:ahyp="http://schemas.microsoft.com/office/drawing/2018/hyperlinkcolor" val="tx"/>
                    </a:ext>
                  </a:extLst>
                </a:hlinkClick>
              </a:rPr>
              <a:t>http://dx.doi.org/10.3389/fgene.2018.00515</a:t>
            </a:r>
            <a:r>
              <a:rPr lang="en-IN" sz="1800" dirty="0"/>
              <a:t>.</a:t>
            </a:r>
            <a:endParaRPr lang="en-US" sz="1800" dirty="0"/>
          </a:p>
          <a:p>
            <a:pPr marL="0" indent="0" algn="just">
              <a:buNone/>
            </a:pPr>
            <a:r>
              <a:rPr lang="en-IN" sz="1800" dirty="0"/>
              <a:t>[10] S. </a:t>
            </a:r>
            <a:r>
              <a:rPr lang="en-IN" sz="1800" dirty="0" err="1"/>
              <a:t>Perveen</a:t>
            </a:r>
            <a:r>
              <a:rPr lang="en-IN" sz="1800" dirty="0"/>
              <a:t>, M. Shahbaz, A. </a:t>
            </a:r>
            <a:r>
              <a:rPr lang="en-IN" sz="1800" dirty="0" err="1"/>
              <a:t>Guergachi</a:t>
            </a:r>
            <a:r>
              <a:rPr lang="en-IN" sz="1800" dirty="0"/>
              <a:t>, K. </a:t>
            </a:r>
            <a:r>
              <a:rPr lang="en-IN" sz="1800" dirty="0" err="1"/>
              <a:t>Keshavjee</a:t>
            </a:r>
            <a:r>
              <a:rPr lang="en-IN" sz="1800" dirty="0"/>
              <a:t>, Performance analysis of data mining classification techniques to predict diabetes, Procedia </a:t>
            </a:r>
            <a:r>
              <a:rPr lang="en-IN" sz="1800" dirty="0" err="1"/>
              <a:t>Comput</a:t>
            </a:r>
            <a:r>
              <a:rPr lang="en-IN" sz="1800" dirty="0"/>
              <a:t>. Sci. 82 (2016) 115–121.</a:t>
            </a:r>
            <a:endParaRPr lang="en-US" sz="1800" dirty="0">
              <a:cs typeface="Times New Roman" panose="02020603050405020304" pitchFamily="18" charset="0"/>
            </a:endParaRPr>
          </a:p>
        </p:txBody>
      </p:sp>
    </p:spTree>
    <p:extLst>
      <p:ext uri="{BB962C8B-B14F-4D97-AF65-F5344CB8AC3E}">
        <p14:creationId xmlns:p14="http://schemas.microsoft.com/office/powerpoint/2010/main" val="2011634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0F10235-05DF-4153-8943-5EEF80F0EEAE}"/>
              </a:ext>
            </a:extLst>
          </p:cNvPr>
          <p:cNvSpPr>
            <a:spLocks noGrp="1"/>
          </p:cNvSpPr>
          <p:nvPr>
            <p:ph type="subTitle" idx="4294967295"/>
          </p:nvPr>
        </p:nvSpPr>
        <p:spPr>
          <a:xfrm>
            <a:off x="390617" y="-435005"/>
            <a:ext cx="10972800" cy="6995603"/>
          </a:xfrm>
        </p:spPr>
        <p:txBody>
          <a:bodyPr>
            <a:normAutofit/>
          </a:bodyPr>
          <a:lstStyle/>
          <a:p>
            <a:pPr marL="0" indent="0" algn="ctr">
              <a:buNone/>
            </a:pPr>
            <a:endParaRPr lang="en-US" sz="9600" dirty="0">
              <a:latin typeface="Arial Narrow" panose="020B0606020202030204" pitchFamily="34" charset="0"/>
            </a:endParaRPr>
          </a:p>
          <a:p>
            <a:pPr marL="0" indent="0" algn="ctr">
              <a:buNone/>
            </a:pPr>
            <a:endParaRPr lang="en-US" sz="9600" dirty="0">
              <a:latin typeface="Arial Narrow" panose="020B0606020202030204" pitchFamily="34" charset="0"/>
            </a:endParaRPr>
          </a:p>
          <a:p>
            <a:pPr marL="0" indent="0" algn="ctr">
              <a:buNone/>
            </a:pPr>
            <a:r>
              <a:rPr lang="en-US" sz="9600" dirty="0">
                <a:latin typeface="Arial Narrow" panose="020B0606020202030204" pitchFamily="34" charset="0"/>
              </a:rPr>
              <a:t>Thank you</a:t>
            </a:r>
          </a:p>
        </p:txBody>
      </p:sp>
    </p:spTree>
    <p:extLst>
      <p:ext uri="{BB962C8B-B14F-4D97-AF65-F5344CB8AC3E}">
        <p14:creationId xmlns:p14="http://schemas.microsoft.com/office/powerpoint/2010/main" val="393593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16A8-799A-4695-9EF2-CC9974EB3304}"/>
              </a:ext>
            </a:extLst>
          </p:cNvPr>
          <p:cNvSpPr>
            <a:spLocks noGrp="1"/>
          </p:cNvSpPr>
          <p:nvPr>
            <p:ph type="title"/>
          </p:nvPr>
        </p:nvSpPr>
        <p:spPr>
          <a:xfrm>
            <a:off x="838200" y="365125"/>
            <a:ext cx="9851136" cy="975403"/>
          </a:xfrm>
        </p:spPr>
        <p:txBody>
          <a:bodyPr>
            <a:normAutofit/>
          </a:bodyPr>
          <a:lstStyle/>
          <a:p>
            <a:pPr algn="ctr"/>
            <a:r>
              <a:rPr lang="en-US" sz="3600" b="1" dirty="0">
                <a:latin typeface="+mn-lt"/>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BA7E292-E13F-49E9-9764-20F346CE5C9D}"/>
              </a:ext>
            </a:extLst>
          </p:cNvPr>
          <p:cNvSpPr>
            <a:spLocks noGrp="1"/>
          </p:cNvSpPr>
          <p:nvPr>
            <p:ph idx="1"/>
          </p:nvPr>
        </p:nvSpPr>
        <p:spPr>
          <a:xfrm>
            <a:off x="838200" y="1340528"/>
            <a:ext cx="10515600" cy="5152347"/>
          </a:xfrm>
        </p:spPr>
        <p:txBody>
          <a:bodyPr>
            <a:normAutofit/>
          </a:bodyPr>
          <a:lstStyle/>
          <a:p>
            <a:pPr algn="just">
              <a:buFont typeface="Wingdings" panose="05000000000000000000" pitchFamily="2" charset="2"/>
              <a:buChar char="Ø"/>
            </a:pPr>
            <a:r>
              <a:rPr lang="en-US" sz="2200" dirty="0">
                <a:cs typeface="Times New Roman" panose="02020603050405020304" pitchFamily="18" charset="0"/>
              </a:rPr>
              <a:t>Diabetes is rapidly growing nowadays in individuals, particularly young peoples and become major challenge for the researcher, scientist and educationist. </a:t>
            </a:r>
          </a:p>
          <a:p>
            <a:pPr algn="just">
              <a:buFont typeface="Wingdings" panose="05000000000000000000" pitchFamily="2" charset="2"/>
              <a:buChar char="Ø"/>
            </a:pPr>
            <a:r>
              <a:rPr lang="en-US" sz="2200" dirty="0">
                <a:cs typeface="Times New Roman" panose="02020603050405020304" pitchFamily="18" charset="0"/>
              </a:rPr>
              <a:t>It is not only a disease but also a creator of different kind of disease like heart attack, blindness, kidney diseases, etc.</a:t>
            </a:r>
          </a:p>
          <a:p>
            <a:pPr algn="just">
              <a:buFont typeface="Wingdings" panose="05000000000000000000" pitchFamily="2" charset="2"/>
              <a:buChar char="Ø"/>
            </a:pPr>
            <a:r>
              <a:rPr lang="en-US" sz="2200" dirty="0">
                <a:cs typeface="Times New Roman" panose="02020603050405020304" pitchFamily="18" charset="0"/>
              </a:rPr>
              <a:t>The main reason of diabetes is increase in the amount of sugar in the blood.</a:t>
            </a:r>
          </a:p>
          <a:p>
            <a:pPr algn="just">
              <a:buFont typeface="Wingdings" panose="05000000000000000000" pitchFamily="2" charset="2"/>
              <a:buChar char="Ø"/>
            </a:pPr>
            <a:r>
              <a:rPr lang="en-US" sz="2200" dirty="0">
                <a:cs typeface="Times New Roman" panose="02020603050405020304" pitchFamily="18" charset="0"/>
              </a:rPr>
              <a:t>The normal identifying process is that patients need to visit a diagnostic center, consult their doctor, and sit tight for a day or more to get their report.</a:t>
            </a:r>
          </a:p>
          <a:p>
            <a:pPr algn="just">
              <a:buFont typeface="Wingdings" panose="05000000000000000000" pitchFamily="2" charset="2"/>
              <a:buChar char="Ø"/>
            </a:pPr>
            <a:r>
              <a:rPr lang="en-US" sz="2200" dirty="0">
                <a:cs typeface="Times New Roman" panose="02020603050405020304" pitchFamily="18" charset="0"/>
              </a:rPr>
              <a:t>The number of report of diabetic patients is escalating day by day, due to innumerable reasons toxic or chemical contents mixed with the food, obesity, working culture and bad diet plan, unusual life style, eating food habits and environmental factors. Hence diagnosing of diabetes is essential to save the human lives.</a:t>
            </a:r>
          </a:p>
          <a:p>
            <a:pPr algn="just">
              <a:buFont typeface="Wingdings" panose="05000000000000000000" pitchFamily="2" charset="2"/>
              <a:buChar char="Ø"/>
            </a:pPr>
            <a:r>
              <a:rPr lang="en-US" sz="2200" dirty="0">
                <a:cs typeface="Times New Roman" panose="02020603050405020304" pitchFamily="18" charset="0"/>
              </a:rPr>
              <a:t>Machine learning techniques can be used to developed an efficient healthcare system to predict a different type of diabetes diseases in advance.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741E-62CF-E1C9-4D5C-44A2C0692130}"/>
              </a:ext>
            </a:extLst>
          </p:cNvPr>
          <p:cNvSpPr>
            <a:spLocks noGrp="1"/>
          </p:cNvSpPr>
          <p:nvPr>
            <p:ph type="title"/>
          </p:nvPr>
        </p:nvSpPr>
        <p:spPr>
          <a:xfrm>
            <a:off x="905522" y="106531"/>
            <a:ext cx="10448278" cy="1589103"/>
          </a:xfrm>
        </p:spPr>
        <p:txBody>
          <a:bodyPr>
            <a:normAutofit/>
          </a:bodyPr>
          <a:lstStyle/>
          <a:p>
            <a:r>
              <a:rPr lang="en-US" sz="3600" b="1" dirty="0">
                <a:latin typeface="+mn-lt"/>
                <a:cs typeface="Times New Roman" panose="02020603050405020304" pitchFamily="18" charset="0"/>
              </a:rPr>
              <a:t>           What is the use of Machine Learning</a:t>
            </a:r>
            <a:endParaRPr lang="en-IN" sz="36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7103AD22-62B8-E35A-6F6B-16E6CBF69418}"/>
              </a:ext>
            </a:extLst>
          </p:cNvPr>
          <p:cNvSpPr>
            <a:spLocks noGrp="1"/>
          </p:cNvSpPr>
          <p:nvPr>
            <p:ph idx="1"/>
          </p:nvPr>
        </p:nvSpPr>
        <p:spPr>
          <a:xfrm>
            <a:off x="568171" y="1384917"/>
            <a:ext cx="10785629" cy="5366551"/>
          </a:xfrm>
        </p:spPr>
        <p:txBody>
          <a:bodyPr>
            <a:normAutofit/>
          </a:bodyPr>
          <a:lstStyle/>
          <a:p>
            <a:pPr algn="just">
              <a:buFont typeface="Wingdings" panose="05000000000000000000" pitchFamily="2" charset="2"/>
              <a:buChar char="Ø"/>
            </a:pPr>
            <a:r>
              <a:rPr lang="en-US" sz="2200" dirty="0">
                <a:solidFill>
                  <a:srgbClr val="202124"/>
                </a:solidFill>
                <a:cs typeface="Times New Roman" panose="02020603050405020304" pitchFamily="18" charset="0"/>
              </a:rPr>
              <a:t>Machine learning </a:t>
            </a:r>
            <a:r>
              <a:rPr lang="en-US" sz="2200" i="0" dirty="0">
                <a:solidFill>
                  <a:srgbClr val="202124"/>
                </a:solidFill>
                <a:effectLst/>
                <a:cs typeface="Times New Roman" panose="02020603050405020304" pitchFamily="18" charset="0"/>
              </a:rPr>
              <a:t>a subset of artificial intelligence (AI), which is </a:t>
            </a:r>
            <a:r>
              <a:rPr lang="en-US" sz="2200" b="0" i="0" dirty="0">
                <a:solidFill>
                  <a:srgbClr val="202124"/>
                </a:solidFill>
                <a:effectLst/>
                <a:cs typeface="Times New Roman" panose="02020603050405020304" pitchFamily="18" charset="0"/>
              </a:rPr>
              <a:t>used to perform complex tasks in a way that is similar to how humans solve problems.</a:t>
            </a:r>
            <a:r>
              <a:rPr lang="en-US" sz="2200" i="0" dirty="0">
                <a:solidFill>
                  <a:srgbClr val="202124"/>
                </a:solidFill>
                <a:effectLst/>
                <a:cs typeface="Times New Roman" panose="02020603050405020304" pitchFamily="18" charset="0"/>
              </a:rPr>
              <a:t> </a:t>
            </a:r>
          </a:p>
          <a:p>
            <a:pPr algn="just">
              <a:buFont typeface="Wingdings" panose="05000000000000000000" pitchFamily="2" charset="2"/>
              <a:buChar char="Ø"/>
            </a:pPr>
            <a:r>
              <a:rPr lang="en-US" sz="2200" dirty="0">
                <a:cs typeface="Times New Roman" panose="02020603050405020304" pitchFamily="18" charset="0"/>
              </a:rPr>
              <a:t>The concept of machine learning has quickly become very attractive to the healthcare industry.</a:t>
            </a:r>
          </a:p>
          <a:p>
            <a:pPr algn="just">
              <a:buFont typeface="Wingdings" panose="05000000000000000000" pitchFamily="2" charset="2"/>
              <a:buChar char="Ø"/>
            </a:pPr>
            <a:r>
              <a:rPr lang="en-US" sz="2200" dirty="0">
                <a:cs typeface="Times New Roman" panose="02020603050405020304" pitchFamily="18" charset="0"/>
              </a:rPr>
              <a:t>In machine learning, the types of algorithms that can help make decisions and predictions.</a:t>
            </a:r>
          </a:p>
          <a:p>
            <a:pPr algn="just">
              <a:buFont typeface="Wingdings" panose="05000000000000000000" pitchFamily="2" charset="2"/>
              <a:buChar char="Ø"/>
            </a:pPr>
            <a:r>
              <a:rPr lang="en-US" sz="2200" b="0" i="0" dirty="0">
                <a:solidFill>
                  <a:srgbClr val="333333"/>
                </a:solidFill>
                <a:effectLst/>
                <a:cs typeface="Times New Roman" panose="02020603050405020304" pitchFamily="18" charset="0"/>
              </a:rPr>
              <a:t>Machine learning is a growing technology which enables computers to learn automatically from past data. Machine learning uses various algorithms for</a:t>
            </a:r>
            <a:r>
              <a:rPr lang="en-US" sz="2200" i="0" dirty="0">
                <a:solidFill>
                  <a:srgbClr val="333333"/>
                </a:solidFill>
                <a:effectLst/>
                <a:cs typeface="Times New Roman" panose="02020603050405020304" pitchFamily="18" charset="0"/>
              </a:rPr>
              <a:t> building mathematical models and making predictions using historical data or information.</a:t>
            </a:r>
          </a:p>
          <a:p>
            <a:pPr algn="just">
              <a:buFont typeface="Wingdings" panose="05000000000000000000" pitchFamily="2" charset="2"/>
              <a:buChar char="Ø"/>
            </a:pPr>
            <a:r>
              <a:rPr lang="en-US" sz="2200" b="0" i="0" dirty="0">
                <a:solidFill>
                  <a:srgbClr val="333333"/>
                </a:solidFill>
                <a:effectLst/>
                <a:cs typeface="Times New Roman" panose="02020603050405020304" pitchFamily="18" charset="0"/>
              </a:rPr>
              <a:t>With the help of sample historical data, which is known as </a:t>
            </a:r>
            <a:r>
              <a:rPr lang="en-US" sz="2200" i="0" dirty="0">
                <a:solidFill>
                  <a:srgbClr val="333333"/>
                </a:solidFill>
                <a:effectLst/>
                <a:cs typeface="Times New Roman" panose="02020603050405020304" pitchFamily="18" charset="0"/>
              </a:rPr>
              <a:t>training data</a:t>
            </a:r>
            <a:r>
              <a:rPr lang="en-US" sz="2200" b="0" i="0" dirty="0">
                <a:solidFill>
                  <a:srgbClr val="333333"/>
                </a:solidFill>
                <a:effectLst/>
                <a:cs typeface="Times New Roman" panose="02020603050405020304" pitchFamily="18" charset="0"/>
              </a:rPr>
              <a:t>, machine learning algorithms build a </a:t>
            </a:r>
            <a:r>
              <a:rPr lang="en-US" sz="2200" i="0" dirty="0">
                <a:solidFill>
                  <a:srgbClr val="333333"/>
                </a:solidFill>
                <a:effectLst/>
                <a:cs typeface="Times New Roman" panose="02020603050405020304" pitchFamily="18" charset="0"/>
              </a:rPr>
              <a:t>mathematical model</a:t>
            </a:r>
            <a:r>
              <a:rPr lang="en-US" sz="2200" b="0" i="0" dirty="0">
                <a:solidFill>
                  <a:srgbClr val="333333"/>
                </a:solidFill>
                <a:effectLst/>
                <a:cs typeface="Times New Roman" panose="02020603050405020304" pitchFamily="18" charset="0"/>
              </a:rPr>
              <a:t> that helps in making predictions or decisions without being explicitly programmed.</a:t>
            </a:r>
            <a:endParaRPr lang="en-US" sz="2200" i="0" dirty="0">
              <a:solidFill>
                <a:srgbClr val="333333"/>
              </a:solidFill>
              <a:effectLst/>
              <a:cs typeface="Times New Roman" panose="02020603050405020304" pitchFamily="18" charset="0"/>
            </a:endParaRPr>
          </a:p>
          <a:p>
            <a:pPr algn="just">
              <a:buFont typeface="Wingdings" panose="05000000000000000000" pitchFamily="2" charset="2"/>
              <a:buChar char="Ø"/>
            </a:pPr>
            <a:r>
              <a:rPr lang="en-US" sz="2200" b="0" i="0" dirty="0">
                <a:solidFill>
                  <a:srgbClr val="333333"/>
                </a:solidFill>
                <a:effectLst/>
                <a:cs typeface="Times New Roman" panose="02020603050405020304" pitchFamily="18" charset="0"/>
              </a:rPr>
              <a:t>Currently, it is being used for various tasks such as </a:t>
            </a:r>
            <a:r>
              <a:rPr lang="en-US" sz="2200" i="0" dirty="0">
                <a:solidFill>
                  <a:srgbClr val="333333"/>
                </a:solidFill>
                <a:effectLst/>
                <a:cs typeface="Times New Roman" panose="02020603050405020304" pitchFamily="18" charset="0"/>
              </a:rPr>
              <a:t>image recognition, speech recognition, email filtering, Facebook auto-tagging, recommender system, </a:t>
            </a:r>
            <a:r>
              <a:rPr lang="en-US" sz="2200" b="0" i="0" dirty="0">
                <a:solidFill>
                  <a:srgbClr val="333333"/>
                </a:solidFill>
                <a:effectLst/>
                <a:cs typeface="Times New Roman" panose="02020603050405020304" pitchFamily="18" charset="0"/>
              </a:rPr>
              <a:t>and many more.</a:t>
            </a:r>
            <a:endParaRPr lang="en-US" sz="2200" dirty="0">
              <a:cs typeface="Times New Roman" panose="02020603050405020304" pitchFamily="18" charset="0"/>
            </a:endParaRPr>
          </a:p>
          <a:p>
            <a:pPr>
              <a:buFont typeface="Wingdings" panose="05000000000000000000" pitchFamily="2" charset="2"/>
              <a:buChar char="Ø"/>
            </a:pPr>
            <a:endParaRPr lang="en-US" sz="3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i="0" dirty="0">
              <a:solidFill>
                <a:srgbClr val="20212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70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6CFC-B1C0-9E26-4354-1683BD299B27}"/>
              </a:ext>
            </a:extLst>
          </p:cNvPr>
          <p:cNvSpPr>
            <a:spLocks noGrp="1"/>
          </p:cNvSpPr>
          <p:nvPr>
            <p:ph type="title"/>
          </p:nvPr>
        </p:nvSpPr>
        <p:spPr>
          <a:xfrm>
            <a:off x="838200" y="239698"/>
            <a:ext cx="10515600" cy="441340"/>
          </a:xfrm>
        </p:spPr>
        <p:txBody>
          <a:bodyPr>
            <a:noAutofit/>
          </a:bodyPr>
          <a:lstStyle/>
          <a:p>
            <a:r>
              <a:rPr lang="en-US" sz="3600" b="1" dirty="0">
                <a:latin typeface="+mn-lt"/>
                <a:cs typeface="Times New Roman" panose="02020603050405020304" pitchFamily="18" charset="0"/>
              </a:rPr>
              <a:t>                              Literature review</a:t>
            </a:r>
            <a:endParaRPr lang="en-IN" sz="36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B5DA176D-AACF-DE71-5101-B186F2ED8155}"/>
              </a:ext>
            </a:extLst>
          </p:cNvPr>
          <p:cNvSpPr>
            <a:spLocks noGrp="1"/>
          </p:cNvSpPr>
          <p:nvPr>
            <p:ph idx="1"/>
          </p:nvPr>
        </p:nvSpPr>
        <p:spPr>
          <a:xfrm>
            <a:off x="838200" y="772357"/>
            <a:ext cx="10515600" cy="5404606"/>
          </a:xfrm>
        </p:spPr>
        <p:txBody>
          <a:bodyPr>
            <a:normAutofit/>
          </a:bodyPr>
          <a:lstStyle/>
          <a:p>
            <a:pPr algn="just">
              <a:buFont typeface="Wingdings" panose="05000000000000000000" pitchFamily="2" charset="2"/>
              <a:buChar char="Ø"/>
            </a:pPr>
            <a:r>
              <a:rPr lang="en-IN" sz="2200" dirty="0"/>
              <a:t>Machine Learning Techniques are becoming more useful in the medical sector. Many researchers have used various machine Learning and deep learning Techniques and Algorithms to predict diabetes. </a:t>
            </a:r>
          </a:p>
          <a:p>
            <a:pPr marL="0" indent="0" algn="just">
              <a:buNone/>
            </a:pPr>
            <a:endParaRPr lang="en-IN" sz="2200" dirty="0"/>
          </a:p>
        </p:txBody>
      </p:sp>
      <p:graphicFrame>
        <p:nvGraphicFramePr>
          <p:cNvPr id="8" name="Table 9">
            <a:extLst>
              <a:ext uri="{FF2B5EF4-FFF2-40B4-BE49-F238E27FC236}">
                <a16:creationId xmlns:a16="http://schemas.microsoft.com/office/drawing/2014/main" id="{41F5CEC1-C9FE-2161-15A1-0AC9434993A8}"/>
              </a:ext>
            </a:extLst>
          </p:cNvPr>
          <p:cNvGraphicFramePr>
            <a:graphicFrameLocks noGrp="1"/>
          </p:cNvGraphicFramePr>
          <p:nvPr>
            <p:extLst>
              <p:ext uri="{D42A27DB-BD31-4B8C-83A1-F6EECF244321}">
                <p14:modId xmlns:p14="http://schemas.microsoft.com/office/powerpoint/2010/main" val="2891474586"/>
              </p:ext>
            </p:extLst>
          </p:nvPr>
        </p:nvGraphicFramePr>
        <p:xfrm>
          <a:off x="736847" y="1875198"/>
          <a:ext cx="10768611" cy="4744117"/>
        </p:xfrm>
        <a:graphic>
          <a:graphicData uri="http://schemas.openxmlformats.org/drawingml/2006/table">
            <a:tbl>
              <a:tblPr firstRow="1" bandRow="1">
                <a:tableStyleId>{5940675A-B579-460E-94D1-54222C63F5DA}</a:tableStyleId>
              </a:tblPr>
              <a:tblGrid>
                <a:gridCol w="470516">
                  <a:extLst>
                    <a:ext uri="{9D8B030D-6E8A-4147-A177-3AD203B41FA5}">
                      <a16:colId xmlns:a16="http://schemas.microsoft.com/office/drawing/2014/main" val="1323620989"/>
                    </a:ext>
                  </a:extLst>
                </a:gridCol>
                <a:gridCol w="3879542">
                  <a:extLst>
                    <a:ext uri="{9D8B030D-6E8A-4147-A177-3AD203B41FA5}">
                      <a16:colId xmlns:a16="http://schemas.microsoft.com/office/drawing/2014/main" val="4051495242"/>
                    </a:ext>
                  </a:extLst>
                </a:gridCol>
                <a:gridCol w="1713390">
                  <a:extLst>
                    <a:ext uri="{9D8B030D-6E8A-4147-A177-3AD203B41FA5}">
                      <a16:colId xmlns:a16="http://schemas.microsoft.com/office/drawing/2014/main" val="2849519342"/>
                    </a:ext>
                  </a:extLst>
                </a:gridCol>
                <a:gridCol w="1393794">
                  <a:extLst>
                    <a:ext uri="{9D8B030D-6E8A-4147-A177-3AD203B41FA5}">
                      <a16:colId xmlns:a16="http://schemas.microsoft.com/office/drawing/2014/main" val="3917243494"/>
                    </a:ext>
                  </a:extLst>
                </a:gridCol>
                <a:gridCol w="825624">
                  <a:extLst>
                    <a:ext uri="{9D8B030D-6E8A-4147-A177-3AD203B41FA5}">
                      <a16:colId xmlns:a16="http://schemas.microsoft.com/office/drawing/2014/main" val="1414380351"/>
                    </a:ext>
                  </a:extLst>
                </a:gridCol>
                <a:gridCol w="2485745">
                  <a:extLst>
                    <a:ext uri="{9D8B030D-6E8A-4147-A177-3AD203B41FA5}">
                      <a16:colId xmlns:a16="http://schemas.microsoft.com/office/drawing/2014/main" val="1095809738"/>
                    </a:ext>
                  </a:extLst>
                </a:gridCol>
              </a:tblGrid>
              <a:tr h="864022">
                <a:tc>
                  <a:txBody>
                    <a:bodyPr/>
                    <a:lstStyle/>
                    <a:p>
                      <a:r>
                        <a:rPr lang="en-US" sz="1800" b="1" dirty="0"/>
                        <a:t>Sr no.</a:t>
                      </a:r>
                      <a:endParaRPr lang="en-IN" sz="1800" b="1" dirty="0"/>
                    </a:p>
                  </a:txBody>
                  <a:tcPr/>
                </a:tc>
                <a:tc>
                  <a:txBody>
                    <a:bodyPr/>
                    <a:lstStyle/>
                    <a:p>
                      <a:r>
                        <a:rPr lang="en-US" sz="1800" b="1" dirty="0"/>
                        <a:t>ORIGINATOR </a:t>
                      </a:r>
                    </a:p>
                    <a:p>
                      <a:r>
                        <a:rPr lang="en-US" sz="1800" b="1" dirty="0"/>
                        <a:t>WITH TITLE</a:t>
                      </a:r>
                      <a:endParaRPr lang="en-IN" sz="1800" b="1" dirty="0"/>
                    </a:p>
                  </a:txBody>
                  <a:tcPr/>
                </a:tc>
                <a:tc>
                  <a:txBody>
                    <a:bodyPr/>
                    <a:lstStyle/>
                    <a:p>
                      <a:r>
                        <a:rPr lang="en-US" b="1" dirty="0"/>
                        <a:t>DATASET</a:t>
                      </a:r>
                      <a:endParaRPr lang="en-IN" b="1" dirty="0"/>
                    </a:p>
                  </a:txBody>
                  <a:tcPr/>
                </a:tc>
                <a:tc>
                  <a:txBody>
                    <a:bodyPr/>
                    <a:lstStyle/>
                    <a:p>
                      <a:r>
                        <a:rPr lang="en-US" b="1" dirty="0"/>
                        <a:t>ALGORITHM</a:t>
                      </a:r>
                      <a:endParaRPr lang="en-IN" b="1" dirty="0"/>
                    </a:p>
                  </a:txBody>
                  <a:tcPr/>
                </a:tc>
                <a:tc>
                  <a:txBody>
                    <a:bodyPr/>
                    <a:lstStyle/>
                    <a:p>
                      <a:r>
                        <a:rPr lang="en-US" b="1" dirty="0"/>
                        <a:t>TOOL</a:t>
                      </a:r>
                      <a:endParaRPr lang="en-IN" b="1" dirty="0"/>
                    </a:p>
                  </a:txBody>
                  <a:tcPr/>
                </a:tc>
                <a:tc>
                  <a:txBody>
                    <a:bodyPr/>
                    <a:lstStyle/>
                    <a:p>
                      <a:r>
                        <a:rPr lang="en-US" b="1" dirty="0"/>
                        <a:t>OUTCOME &amp; ACCURACY</a:t>
                      </a:r>
                      <a:endParaRPr lang="en-IN" b="1" dirty="0"/>
                    </a:p>
                  </a:txBody>
                  <a:tcPr/>
                </a:tc>
                <a:extLst>
                  <a:ext uri="{0D108BD9-81ED-4DB2-BD59-A6C34878D82A}">
                    <a16:rowId xmlns:a16="http://schemas.microsoft.com/office/drawing/2014/main" val="3190908821"/>
                  </a:ext>
                </a:extLst>
              </a:tr>
              <a:tr h="2160056">
                <a:tc>
                  <a:txBody>
                    <a:bodyPr/>
                    <a:lstStyle/>
                    <a:p>
                      <a:pPr marL="0" indent="0">
                        <a:buFont typeface="+mj-lt"/>
                        <a:buNone/>
                      </a:pPr>
                      <a:r>
                        <a:rPr lang="en-US" b="1" dirty="0"/>
                        <a:t>1</a:t>
                      </a:r>
                      <a:r>
                        <a:rPr lang="en-US" dirty="0"/>
                        <a:t>. </a:t>
                      </a:r>
                    </a:p>
                  </a:txBody>
                  <a:tcPr/>
                </a:tc>
                <a:tc>
                  <a:txBody>
                    <a:bodyPr/>
                    <a:lstStyle/>
                    <a:p>
                      <a:r>
                        <a:rPr lang="en-US" dirty="0"/>
                        <a:t>Aishwarya Iyar,  S. </a:t>
                      </a:r>
                      <a:r>
                        <a:rPr lang="en-US" dirty="0" err="1"/>
                        <a:t>jeyalatha</a:t>
                      </a:r>
                      <a:r>
                        <a:rPr lang="en-US" dirty="0"/>
                        <a:t> and </a:t>
                      </a:r>
                      <a:r>
                        <a:rPr lang="en-US" dirty="0" err="1"/>
                        <a:t>RonakSumbaly</a:t>
                      </a:r>
                      <a:r>
                        <a:rPr lang="en-US" dirty="0"/>
                        <a:t>, “Diagnosis Of Diabetes Using Classification Mining Techniques”</a:t>
                      </a:r>
                    </a:p>
                  </a:txBody>
                  <a:tcPr/>
                </a:tc>
                <a:tc>
                  <a:txBody>
                    <a:bodyPr/>
                    <a:lstStyle/>
                    <a:p>
                      <a:r>
                        <a:rPr lang="en-US" dirty="0"/>
                        <a:t>Pima Indians Diabetes Database of National Institute of Diabetes and Digestive and Kidney Diseases</a:t>
                      </a:r>
                      <a:endParaRPr lang="en-IN" dirty="0"/>
                    </a:p>
                  </a:txBody>
                  <a:tcPr/>
                </a:tc>
                <a:tc>
                  <a:txBody>
                    <a:bodyPr/>
                    <a:lstStyle/>
                    <a:p>
                      <a:r>
                        <a:rPr lang="en-US" dirty="0"/>
                        <a:t>Decision tree and Naïve Bayes algorithm</a:t>
                      </a:r>
                      <a:endParaRPr lang="en-IN" dirty="0"/>
                    </a:p>
                  </a:txBody>
                  <a:tcPr/>
                </a:tc>
                <a:tc>
                  <a:txBody>
                    <a:bodyPr/>
                    <a:lstStyle/>
                    <a:p>
                      <a:r>
                        <a:rPr lang="en-US" dirty="0"/>
                        <a:t>WEKA</a:t>
                      </a:r>
                      <a:endParaRPr lang="en-IN" dirty="0"/>
                    </a:p>
                  </a:txBody>
                  <a:tcPr/>
                </a:tc>
                <a:tc>
                  <a:txBody>
                    <a:bodyPr/>
                    <a:lstStyle/>
                    <a:p>
                      <a:r>
                        <a:rPr lang="en-US" dirty="0"/>
                        <a:t>The Naïve Bayes algorithm is obtained 79.5652% of accuracy</a:t>
                      </a:r>
                      <a:endParaRPr lang="en-IN" dirty="0"/>
                    </a:p>
                  </a:txBody>
                  <a:tcPr/>
                </a:tc>
                <a:extLst>
                  <a:ext uri="{0D108BD9-81ED-4DB2-BD59-A6C34878D82A}">
                    <a16:rowId xmlns:a16="http://schemas.microsoft.com/office/drawing/2014/main" val="253394796"/>
                  </a:ext>
                </a:extLst>
              </a:tr>
              <a:tr h="1543717">
                <a:tc>
                  <a:txBody>
                    <a:bodyPr/>
                    <a:lstStyle/>
                    <a:p>
                      <a:r>
                        <a:rPr lang="en-US" b="1" dirty="0"/>
                        <a:t>2</a:t>
                      </a:r>
                      <a:r>
                        <a:rPr lang="en-US" dirty="0"/>
                        <a:t>. </a:t>
                      </a:r>
                      <a:endParaRPr lang="en-IN" dirty="0"/>
                    </a:p>
                  </a:txBody>
                  <a:tcPr/>
                </a:tc>
                <a:tc>
                  <a:txBody>
                    <a:bodyPr/>
                    <a:lstStyle/>
                    <a:p>
                      <a:r>
                        <a:rPr lang="en-US" dirty="0" err="1"/>
                        <a:t>AkankashaRathore</a:t>
                      </a:r>
                      <a:r>
                        <a:rPr lang="en-US" dirty="0"/>
                        <a:t>, Simran Chauhan, </a:t>
                      </a:r>
                      <a:r>
                        <a:rPr lang="en-US" dirty="0" err="1"/>
                        <a:t>SakshiGujral</a:t>
                      </a:r>
                      <a:r>
                        <a:rPr lang="en-US" dirty="0"/>
                        <a:t>, “Detecting and Predicting Diabetes Using Supervised Learning: An Approach towards Better Healthcare for Women”</a:t>
                      </a:r>
                      <a:endParaRPr lang="en-IN" dirty="0"/>
                    </a:p>
                  </a:txBody>
                  <a:tcPr/>
                </a:tc>
                <a:tc>
                  <a:txBody>
                    <a:bodyPr/>
                    <a:lstStyle/>
                    <a:p>
                      <a:r>
                        <a:rPr lang="en-US" dirty="0"/>
                        <a:t>Pima</a:t>
                      </a:r>
                      <a:endParaRPr lang="en-IN" dirty="0"/>
                    </a:p>
                  </a:txBody>
                  <a:tcPr/>
                </a:tc>
                <a:tc>
                  <a:txBody>
                    <a:bodyPr/>
                    <a:lstStyle/>
                    <a:p>
                      <a:r>
                        <a:rPr lang="en-US" dirty="0"/>
                        <a:t>SVM and Decision Tree</a:t>
                      </a:r>
                      <a:endParaRPr lang="en-IN" dirty="0"/>
                    </a:p>
                  </a:txBody>
                  <a:tcPr/>
                </a:tc>
                <a:tc>
                  <a:txBody>
                    <a:bodyPr/>
                    <a:lstStyle/>
                    <a:p>
                      <a:r>
                        <a:rPr lang="en-US" dirty="0"/>
                        <a:t>R-Studio</a:t>
                      </a:r>
                      <a:endParaRPr lang="en-IN" dirty="0"/>
                    </a:p>
                  </a:txBody>
                  <a:tcPr/>
                </a:tc>
                <a:tc>
                  <a:txBody>
                    <a:bodyPr/>
                    <a:lstStyle/>
                    <a:p>
                      <a:r>
                        <a:rPr lang="en-US" dirty="0"/>
                        <a:t>SVM gives the 82% of accuracy</a:t>
                      </a:r>
                      <a:endParaRPr lang="en-IN" dirty="0"/>
                    </a:p>
                  </a:txBody>
                  <a:tcPr/>
                </a:tc>
                <a:extLst>
                  <a:ext uri="{0D108BD9-81ED-4DB2-BD59-A6C34878D82A}">
                    <a16:rowId xmlns:a16="http://schemas.microsoft.com/office/drawing/2014/main" val="3604591247"/>
                  </a:ext>
                </a:extLst>
              </a:tr>
            </a:tbl>
          </a:graphicData>
        </a:graphic>
      </p:graphicFrame>
    </p:spTree>
    <p:extLst>
      <p:ext uri="{BB962C8B-B14F-4D97-AF65-F5344CB8AC3E}">
        <p14:creationId xmlns:p14="http://schemas.microsoft.com/office/powerpoint/2010/main" val="215772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B84B-D202-E58A-2A83-8830B3420469}"/>
              </a:ext>
            </a:extLst>
          </p:cNvPr>
          <p:cNvSpPr>
            <a:spLocks noGrp="1"/>
          </p:cNvSpPr>
          <p:nvPr>
            <p:ph type="title"/>
          </p:nvPr>
        </p:nvSpPr>
        <p:spPr>
          <a:xfrm>
            <a:off x="838200" y="365126"/>
            <a:ext cx="10515600" cy="549274"/>
          </a:xfrm>
        </p:spPr>
        <p:txBody>
          <a:bodyPr>
            <a:noAutofit/>
          </a:bodyPr>
          <a:lstStyle/>
          <a:p>
            <a:r>
              <a:rPr lang="en-US" sz="3600" b="1" dirty="0">
                <a:latin typeface="+mn-lt"/>
              </a:rPr>
              <a:t>                                Literature Review</a:t>
            </a:r>
            <a:endParaRPr lang="en-IN" sz="3600" b="1" dirty="0">
              <a:latin typeface="+mn-lt"/>
            </a:endParaRPr>
          </a:p>
        </p:txBody>
      </p:sp>
      <p:graphicFrame>
        <p:nvGraphicFramePr>
          <p:cNvPr id="4" name="Table 4">
            <a:extLst>
              <a:ext uri="{FF2B5EF4-FFF2-40B4-BE49-F238E27FC236}">
                <a16:creationId xmlns:a16="http://schemas.microsoft.com/office/drawing/2014/main" id="{2AC48A12-7838-916D-F90C-F23292203ABC}"/>
              </a:ext>
            </a:extLst>
          </p:cNvPr>
          <p:cNvGraphicFramePr>
            <a:graphicFrameLocks noGrp="1"/>
          </p:cNvGraphicFramePr>
          <p:nvPr>
            <p:ph idx="1"/>
            <p:extLst>
              <p:ext uri="{D42A27DB-BD31-4B8C-83A1-F6EECF244321}">
                <p14:modId xmlns:p14="http://schemas.microsoft.com/office/powerpoint/2010/main" val="1247261397"/>
              </p:ext>
            </p:extLst>
          </p:nvPr>
        </p:nvGraphicFramePr>
        <p:xfrm>
          <a:off x="704664" y="1065320"/>
          <a:ext cx="10916205" cy="5667924"/>
        </p:xfrm>
        <a:graphic>
          <a:graphicData uri="http://schemas.openxmlformats.org/drawingml/2006/table">
            <a:tbl>
              <a:tblPr firstRow="1" bandRow="1">
                <a:tableStyleId>{5940675A-B579-460E-94D1-54222C63F5DA}</a:tableStyleId>
              </a:tblPr>
              <a:tblGrid>
                <a:gridCol w="586925">
                  <a:extLst>
                    <a:ext uri="{9D8B030D-6E8A-4147-A177-3AD203B41FA5}">
                      <a16:colId xmlns:a16="http://schemas.microsoft.com/office/drawing/2014/main" val="1968668343"/>
                    </a:ext>
                  </a:extLst>
                </a:gridCol>
                <a:gridCol w="3688784">
                  <a:extLst>
                    <a:ext uri="{9D8B030D-6E8A-4147-A177-3AD203B41FA5}">
                      <a16:colId xmlns:a16="http://schemas.microsoft.com/office/drawing/2014/main" val="2522809786"/>
                    </a:ext>
                  </a:extLst>
                </a:gridCol>
                <a:gridCol w="1384916">
                  <a:extLst>
                    <a:ext uri="{9D8B030D-6E8A-4147-A177-3AD203B41FA5}">
                      <a16:colId xmlns:a16="http://schemas.microsoft.com/office/drawing/2014/main" val="2007627278"/>
                    </a:ext>
                  </a:extLst>
                </a:gridCol>
                <a:gridCol w="1590256">
                  <a:extLst>
                    <a:ext uri="{9D8B030D-6E8A-4147-A177-3AD203B41FA5}">
                      <a16:colId xmlns:a16="http://schemas.microsoft.com/office/drawing/2014/main" val="3695801672"/>
                    </a:ext>
                  </a:extLst>
                </a:gridCol>
                <a:gridCol w="984752">
                  <a:extLst>
                    <a:ext uri="{9D8B030D-6E8A-4147-A177-3AD203B41FA5}">
                      <a16:colId xmlns:a16="http://schemas.microsoft.com/office/drawing/2014/main" val="1066533274"/>
                    </a:ext>
                  </a:extLst>
                </a:gridCol>
                <a:gridCol w="2680572">
                  <a:extLst>
                    <a:ext uri="{9D8B030D-6E8A-4147-A177-3AD203B41FA5}">
                      <a16:colId xmlns:a16="http://schemas.microsoft.com/office/drawing/2014/main" val="2090285494"/>
                    </a:ext>
                  </a:extLst>
                </a:gridCol>
              </a:tblGrid>
              <a:tr h="890397">
                <a:tc>
                  <a:txBody>
                    <a:bodyPr/>
                    <a:lstStyle/>
                    <a:p>
                      <a:r>
                        <a:rPr lang="en-US" b="1" dirty="0"/>
                        <a:t>Sr no.</a:t>
                      </a:r>
                      <a:endParaRPr lang="en-IN" b="1" dirty="0"/>
                    </a:p>
                  </a:txBody>
                  <a:tcPr/>
                </a:tc>
                <a:tc>
                  <a:txBody>
                    <a:bodyPr/>
                    <a:lstStyle/>
                    <a:p>
                      <a:r>
                        <a:rPr lang="en-US" sz="1800" b="1" dirty="0"/>
                        <a:t>ORIGINATOR </a:t>
                      </a:r>
                    </a:p>
                    <a:p>
                      <a:r>
                        <a:rPr lang="en-US" sz="1800" b="1" dirty="0"/>
                        <a:t>WITH TITLE</a:t>
                      </a:r>
                      <a:endParaRPr lang="en-IN" sz="1800"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DATASET</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ALGORITHM</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TOOL</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OUTCOME &amp; ACCURACY</a:t>
                      </a:r>
                      <a:endParaRPr lang="en-IN" b="1" dirty="0"/>
                    </a:p>
                    <a:p>
                      <a:endParaRPr lang="en-IN" dirty="0"/>
                    </a:p>
                  </a:txBody>
                  <a:tcPr/>
                </a:tc>
                <a:extLst>
                  <a:ext uri="{0D108BD9-81ED-4DB2-BD59-A6C34878D82A}">
                    <a16:rowId xmlns:a16="http://schemas.microsoft.com/office/drawing/2014/main" val="129142509"/>
                  </a:ext>
                </a:extLst>
              </a:tr>
              <a:tr h="1691754">
                <a:tc>
                  <a:txBody>
                    <a:bodyPr/>
                    <a:lstStyle/>
                    <a:p>
                      <a:r>
                        <a:rPr lang="en-US" b="1" dirty="0"/>
                        <a:t>3</a:t>
                      </a:r>
                      <a:r>
                        <a:rPr lang="en-US" dirty="0"/>
                        <a:t>.</a:t>
                      </a:r>
                      <a:endParaRPr lang="en-IN" dirty="0"/>
                    </a:p>
                  </a:txBody>
                  <a:tcPr/>
                </a:tc>
                <a:tc>
                  <a:txBody>
                    <a:bodyPr/>
                    <a:lstStyle/>
                    <a:p>
                      <a:r>
                        <a:rPr lang="en-US" dirty="0"/>
                        <a:t>Salim Amour Diwani studied all patients data are trained and tested using 10 cross validation, then performance was evaluated, investigated and compared with other classifications algorithms </a:t>
                      </a:r>
                      <a:endParaRPr lang="en-IN" dirty="0"/>
                    </a:p>
                  </a:txBody>
                  <a:tcPr/>
                </a:tc>
                <a:tc>
                  <a:txBody>
                    <a:bodyPr/>
                    <a:lstStyle/>
                    <a:p>
                      <a:r>
                        <a:rPr lang="en-US" dirty="0"/>
                        <a:t>Pima</a:t>
                      </a:r>
                      <a:endParaRPr lang="en-IN" dirty="0"/>
                    </a:p>
                  </a:txBody>
                  <a:tcPr/>
                </a:tc>
                <a:tc>
                  <a:txBody>
                    <a:bodyPr/>
                    <a:lstStyle/>
                    <a:p>
                      <a:r>
                        <a:rPr lang="en-US" dirty="0"/>
                        <a:t>Naïve Bayes and Decision tree algorithm</a:t>
                      </a:r>
                      <a:endParaRPr lang="en-IN" dirty="0"/>
                    </a:p>
                  </a:txBody>
                  <a:tcPr/>
                </a:tc>
                <a:tc>
                  <a:txBody>
                    <a:bodyPr/>
                    <a:lstStyle/>
                    <a:p>
                      <a:r>
                        <a:rPr lang="en-US" dirty="0"/>
                        <a:t>WEKA</a:t>
                      </a:r>
                      <a:endParaRPr lang="en-IN" dirty="0"/>
                    </a:p>
                  </a:txBody>
                  <a:tcPr/>
                </a:tc>
                <a:tc>
                  <a:txBody>
                    <a:bodyPr/>
                    <a:lstStyle/>
                    <a:p>
                      <a:r>
                        <a:rPr lang="en-US" dirty="0"/>
                        <a:t>The result predicted that the best algorithm is Naïve Bayes with an accuracy of 76.3021%</a:t>
                      </a:r>
                      <a:endParaRPr lang="en-IN" dirty="0"/>
                    </a:p>
                  </a:txBody>
                  <a:tcPr/>
                </a:tc>
                <a:extLst>
                  <a:ext uri="{0D108BD9-81ED-4DB2-BD59-A6C34878D82A}">
                    <a16:rowId xmlns:a16="http://schemas.microsoft.com/office/drawing/2014/main" val="1416168686"/>
                  </a:ext>
                </a:extLst>
              </a:tr>
              <a:tr h="1120289">
                <a:tc>
                  <a:txBody>
                    <a:bodyPr/>
                    <a:lstStyle/>
                    <a:p>
                      <a:r>
                        <a:rPr lang="en-US" b="1" dirty="0"/>
                        <a:t>4</a:t>
                      </a:r>
                      <a:r>
                        <a:rPr lang="en-US" dirty="0"/>
                        <a:t>. </a:t>
                      </a:r>
                      <a:endParaRPr lang="en-IN" dirty="0"/>
                    </a:p>
                  </a:txBody>
                  <a:tcPr/>
                </a:tc>
                <a:tc>
                  <a:txBody>
                    <a:bodyPr/>
                    <a:lstStyle/>
                    <a:p>
                      <a:r>
                        <a:rPr lang="en-US" dirty="0"/>
                        <a:t>N. P. </a:t>
                      </a:r>
                      <a:r>
                        <a:rPr lang="en-US" dirty="0" err="1"/>
                        <a:t>Tigga</a:t>
                      </a:r>
                      <a:r>
                        <a:rPr lang="en-US" dirty="0"/>
                        <a:t> applied logistic regression on PIDD for diabetes Prediction </a:t>
                      </a:r>
                      <a:endParaRPr lang="en-IN" dirty="0"/>
                    </a:p>
                  </a:txBody>
                  <a:tcPr/>
                </a:tc>
                <a:tc>
                  <a:txBody>
                    <a:bodyPr/>
                    <a:lstStyle/>
                    <a:p>
                      <a:r>
                        <a:rPr lang="en-US" dirty="0"/>
                        <a:t>Pima Indians Diabetes dataset </a:t>
                      </a:r>
                      <a:endParaRPr lang="en-IN" dirty="0"/>
                    </a:p>
                  </a:txBody>
                  <a:tcPr/>
                </a:tc>
                <a:tc>
                  <a:txBody>
                    <a:bodyPr/>
                    <a:lstStyle/>
                    <a:p>
                      <a:r>
                        <a:rPr lang="en-US" dirty="0"/>
                        <a:t>Logistic Regression algorithm</a:t>
                      </a:r>
                      <a:endParaRPr lang="en-IN" dirty="0"/>
                    </a:p>
                  </a:txBody>
                  <a:tcPr/>
                </a:tc>
                <a:tc>
                  <a:txBody>
                    <a:bodyPr/>
                    <a:lstStyle/>
                    <a:p>
                      <a:r>
                        <a:rPr lang="en-US" dirty="0"/>
                        <a:t>R-Studio</a:t>
                      </a:r>
                      <a:endParaRPr lang="en-IN" dirty="0"/>
                    </a:p>
                  </a:txBody>
                  <a:tcPr/>
                </a:tc>
                <a:tc>
                  <a:txBody>
                    <a:bodyPr/>
                    <a:lstStyle/>
                    <a:p>
                      <a:r>
                        <a:rPr lang="en-US" dirty="0"/>
                        <a:t>Good prediction with an accuracy of 75.32%</a:t>
                      </a:r>
                      <a:endParaRPr lang="en-IN" dirty="0"/>
                    </a:p>
                  </a:txBody>
                  <a:tcPr/>
                </a:tc>
                <a:extLst>
                  <a:ext uri="{0D108BD9-81ED-4DB2-BD59-A6C34878D82A}">
                    <a16:rowId xmlns:a16="http://schemas.microsoft.com/office/drawing/2014/main" val="2285766599"/>
                  </a:ext>
                </a:extLst>
              </a:tr>
              <a:tr h="1895875">
                <a:tc>
                  <a:txBody>
                    <a:bodyPr/>
                    <a:lstStyle/>
                    <a:p>
                      <a:r>
                        <a:rPr lang="en-US" b="1" dirty="0"/>
                        <a:t>5. </a:t>
                      </a:r>
                      <a:endParaRPr lang="en-IN" b="1" dirty="0"/>
                    </a:p>
                  </a:txBody>
                  <a:tcPr/>
                </a:tc>
                <a:tc>
                  <a:txBody>
                    <a:bodyPr/>
                    <a:lstStyle/>
                    <a:p>
                      <a:r>
                        <a:rPr lang="en-US" dirty="0"/>
                        <a:t>Q. Zou applied RF, DT, ANN for classification algorithms on PIDD after the feature reduction using Principle components analysis (PCA) and minimum redundancy maximum relevance(</a:t>
                      </a:r>
                      <a:r>
                        <a:rPr lang="en-US" dirty="0" err="1"/>
                        <a:t>mRMR</a:t>
                      </a:r>
                      <a:r>
                        <a:rPr lang="en-US" dirty="0"/>
                        <a:t>) methods.</a:t>
                      </a:r>
                      <a:endParaRPr lang="en-IN" dirty="0"/>
                    </a:p>
                  </a:txBody>
                  <a:tcPr/>
                </a:tc>
                <a:tc>
                  <a:txBody>
                    <a:bodyPr/>
                    <a:lstStyle/>
                    <a:p>
                      <a:r>
                        <a:rPr lang="en-US" dirty="0"/>
                        <a:t>Pima Indians Diabetes Dataset</a:t>
                      </a:r>
                      <a:endParaRPr lang="en-IN" dirty="0"/>
                    </a:p>
                  </a:txBody>
                  <a:tcPr/>
                </a:tc>
                <a:tc>
                  <a:txBody>
                    <a:bodyPr/>
                    <a:lstStyle/>
                    <a:p>
                      <a:r>
                        <a:rPr lang="en-US" dirty="0"/>
                        <a:t>Random Forest, Decision Tree</a:t>
                      </a:r>
                      <a:endParaRPr lang="en-IN" dirty="0"/>
                    </a:p>
                  </a:txBody>
                  <a:tcPr/>
                </a:tc>
                <a:tc>
                  <a:txBody>
                    <a:bodyPr/>
                    <a:lstStyle/>
                    <a:p>
                      <a:r>
                        <a:rPr lang="en-US" dirty="0"/>
                        <a:t>Not mention-ed</a:t>
                      </a:r>
                      <a:endParaRPr lang="en-IN" dirty="0"/>
                    </a:p>
                  </a:txBody>
                  <a:tcPr/>
                </a:tc>
                <a:tc>
                  <a:txBody>
                    <a:bodyPr/>
                    <a:lstStyle/>
                    <a:p>
                      <a:r>
                        <a:rPr lang="en-US" dirty="0"/>
                        <a:t>Best accuracy is 77.21% obtained from the random forest with the </a:t>
                      </a:r>
                      <a:r>
                        <a:rPr lang="en-US" dirty="0" err="1"/>
                        <a:t>mRMR</a:t>
                      </a:r>
                      <a:r>
                        <a:rPr lang="en-US" dirty="0"/>
                        <a:t> feature reduction methods.</a:t>
                      </a:r>
                      <a:endParaRPr lang="en-IN" dirty="0"/>
                    </a:p>
                  </a:txBody>
                  <a:tcPr/>
                </a:tc>
                <a:extLst>
                  <a:ext uri="{0D108BD9-81ED-4DB2-BD59-A6C34878D82A}">
                    <a16:rowId xmlns:a16="http://schemas.microsoft.com/office/drawing/2014/main" val="1281343952"/>
                  </a:ext>
                </a:extLst>
              </a:tr>
            </a:tbl>
          </a:graphicData>
        </a:graphic>
      </p:graphicFrame>
    </p:spTree>
    <p:extLst>
      <p:ext uri="{BB962C8B-B14F-4D97-AF65-F5344CB8AC3E}">
        <p14:creationId xmlns:p14="http://schemas.microsoft.com/office/powerpoint/2010/main" val="249460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712A-0811-267E-C663-1B818B0C71CC}"/>
              </a:ext>
            </a:extLst>
          </p:cNvPr>
          <p:cNvSpPr>
            <a:spLocks noGrp="1"/>
          </p:cNvSpPr>
          <p:nvPr>
            <p:ph type="title"/>
          </p:nvPr>
        </p:nvSpPr>
        <p:spPr>
          <a:xfrm>
            <a:off x="1145218" y="365125"/>
            <a:ext cx="10208581" cy="1028669"/>
          </a:xfrm>
        </p:spPr>
        <p:txBody>
          <a:bodyPr>
            <a:normAutofit/>
          </a:bodyPr>
          <a:lstStyle/>
          <a:p>
            <a:r>
              <a:rPr lang="en-US" sz="3600" b="1" dirty="0">
                <a:latin typeface="+mn-lt"/>
              </a:rPr>
              <a:t>                         Problem Identification</a:t>
            </a:r>
            <a:endParaRPr lang="en-IN" sz="3600" b="1" dirty="0">
              <a:latin typeface="+mn-lt"/>
            </a:endParaRPr>
          </a:p>
        </p:txBody>
      </p:sp>
      <p:sp>
        <p:nvSpPr>
          <p:cNvPr id="3" name="Content Placeholder 2">
            <a:extLst>
              <a:ext uri="{FF2B5EF4-FFF2-40B4-BE49-F238E27FC236}">
                <a16:creationId xmlns:a16="http://schemas.microsoft.com/office/drawing/2014/main" id="{E68DF964-FBF4-55DC-52DD-1C1CF39FB4C0}"/>
              </a:ext>
            </a:extLst>
          </p:cNvPr>
          <p:cNvSpPr>
            <a:spLocks noGrp="1"/>
          </p:cNvSpPr>
          <p:nvPr>
            <p:ph idx="1"/>
          </p:nvPr>
        </p:nvSpPr>
        <p:spPr>
          <a:xfrm>
            <a:off x="838200" y="1393794"/>
            <a:ext cx="10515600" cy="4783169"/>
          </a:xfrm>
        </p:spPr>
        <p:txBody>
          <a:bodyPr>
            <a:normAutofit/>
          </a:bodyPr>
          <a:lstStyle/>
          <a:p>
            <a:pPr algn="just">
              <a:buFont typeface="Wingdings" panose="05000000000000000000" pitchFamily="2" charset="2"/>
              <a:buChar char="Ø"/>
            </a:pPr>
            <a:r>
              <a:rPr lang="en-US" sz="2200" dirty="0">
                <a:cs typeface="Times New Roman" panose="02020603050405020304" pitchFamily="18" charset="0"/>
              </a:rPr>
              <a:t>Diabetes is a most common disease caused by a group of metabolic disorders. It is also diabetic mellitus.</a:t>
            </a:r>
          </a:p>
          <a:p>
            <a:pPr algn="just">
              <a:buFont typeface="Wingdings" panose="05000000000000000000" pitchFamily="2" charset="2"/>
              <a:buChar char="Ø"/>
            </a:pPr>
            <a:r>
              <a:rPr lang="en-US" sz="2200" dirty="0">
                <a:cs typeface="Times New Roman" panose="02020603050405020304" pitchFamily="18" charset="0"/>
              </a:rPr>
              <a:t>It affects the organs of human body. It can be controlled by predicting this disease earlier.</a:t>
            </a:r>
          </a:p>
          <a:p>
            <a:pPr algn="just">
              <a:buFont typeface="Wingdings" panose="05000000000000000000" pitchFamily="2" charset="2"/>
              <a:buChar char="Ø"/>
            </a:pPr>
            <a:r>
              <a:rPr lang="en-US" sz="2200" dirty="0">
                <a:cs typeface="Times New Roman" panose="02020603050405020304" pitchFamily="18" charset="0"/>
              </a:rPr>
              <a:t>Now a days, healthcare industries generating large volume of data. Machine learning algorithms and statistics are used to predict the diseases with the help of current and past data.</a:t>
            </a:r>
          </a:p>
          <a:p>
            <a:pPr algn="just">
              <a:buFont typeface="Wingdings" panose="05000000000000000000" pitchFamily="2" charset="2"/>
              <a:buChar char="Ø"/>
            </a:pPr>
            <a:r>
              <a:rPr lang="en-US" sz="2200" dirty="0">
                <a:cs typeface="Times New Roman" panose="02020603050405020304" pitchFamily="18" charset="0"/>
              </a:rPr>
              <a:t>Machine learning techniques helps the doctors to predict early stage for diabetics.   </a:t>
            </a:r>
          </a:p>
          <a:p>
            <a:pPr algn="just">
              <a:buFont typeface="Wingdings" panose="05000000000000000000" pitchFamily="2" charset="2"/>
              <a:buChar char="Ø"/>
            </a:pPr>
            <a:r>
              <a:rPr lang="en-US" sz="2200" dirty="0">
                <a:cs typeface="Times New Roman" panose="02020603050405020304" pitchFamily="18" charset="0"/>
              </a:rPr>
              <a:t> Diabetics patients medical record and different types of algorithms are added in datasets for experiential analysis. </a:t>
            </a:r>
          </a:p>
          <a:p>
            <a:pPr algn="just">
              <a:buFont typeface="Wingdings" panose="05000000000000000000" pitchFamily="2" charset="2"/>
              <a:buChar char="Ø"/>
            </a:pPr>
            <a:r>
              <a:rPr lang="en-US" sz="2200" dirty="0">
                <a:cs typeface="Times New Roman" panose="02020603050405020304" pitchFamily="18" charset="0"/>
              </a:rPr>
              <a:t>We used Random forest, Decision tree, Support vector machine (SVM) and Logistic regression to predict whether a patient has diabetes based on diagnostic measurements. </a:t>
            </a:r>
          </a:p>
          <a:p>
            <a:pPr algn="just">
              <a:buFont typeface="Wingdings" panose="05000000000000000000" pitchFamily="2" charset="2"/>
              <a:buChar char="Ø"/>
            </a:pPr>
            <a:r>
              <a:rPr lang="en-US" sz="2200" dirty="0">
                <a:cs typeface="Times New Roman" panose="02020603050405020304" pitchFamily="18" charset="0"/>
              </a:rPr>
              <a:t>Performance and accuracy of the applied algorithms is discussed and compare.</a:t>
            </a:r>
            <a:endParaRPr lang="en-IN" sz="2200" dirty="0">
              <a:cs typeface="Times New Roman" panose="02020603050405020304" pitchFamily="18" charset="0"/>
            </a:endParaRPr>
          </a:p>
        </p:txBody>
      </p:sp>
    </p:spTree>
    <p:extLst>
      <p:ext uri="{BB962C8B-B14F-4D97-AF65-F5344CB8AC3E}">
        <p14:creationId xmlns:p14="http://schemas.microsoft.com/office/powerpoint/2010/main" val="425594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3C90-7B94-46E1-BD56-E8DC7DDCC4D8}"/>
              </a:ext>
            </a:extLst>
          </p:cNvPr>
          <p:cNvSpPr>
            <a:spLocks noGrp="1"/>
          </p:cNvSpPr>
          <p:nvPr>
            <p:ph type="ctrTitle"/>
          </p:nvPr>
        </p:nvSpPr>
        <p:spPr>
          <a:xfrm>
            <a:off x="1100831" y="461640"/>
            <a:ext cx="9567169" cy="701336"/>
          </a:xfrm>
        </p:spPr>
        <p:txBody>
          <a:bodyPr>
            <a:noAutofit/>
          </a:bodyPr>
          <a:lstStyle/>
          <a:p>
            <a:pPr algn="l"/>
            <a:r>
              <a:rPr lang="en-US" sz="3600" b="1" dirty="0">
                <a:latin typeface="+mn-lt"/>
                <a:cs typeface="Times New Roman" panose="02020603050405020304" pitchFamily="18" charset="0"/>
              </a:rPr>
              <a:t>                            Types of Diabetes</a:t>
            </a:r>
          </a:p>
        </p:txBody>
      </p:sp>
      <p:sp>
        <p:nvSpPr>
          <p:cNvPr id="3" name="Subtitle 2">
            <a:extLst>
              <a:ext uri="{FF2B5EF4-FFF2-40B4-BE49-F238E27FC236}">
                <a16:creationId xmlns:a16="http://schemas.microsoft.com/office/drawing/2014/main" id="{40F7B6C7-5BFB-48D4-AD90-CA86E6AE7CFF}"/>
              </a:ext>
            </a:extLst>
          </p:cNvPr>
          <p:cNvSpPr>
            <a:spLocks noGrp="1"/>
          </p:cNvSpPr>
          <p:nvPr>
            <p:ph type="subTitle" idx="1"/>
          </p:nvPr>
        </p:nvSpPr>
        <p:spPr>
          <a:xfrm>
            <a:off x="887767" y="1420427"/>
            <a:ext cx="10395751" cy="5202316"/>
          </a:xfrm>
        </p:spPr>
        <p:txBody>
          <a:bodyPr>
            <a:normAutofit/>
          </a:bodyPr>
          <a:lstStyle/>
          <a:p>
            <a:pPr algn="just"/>
            <a:r>
              <a:rPr lang="en-US" sz="2200" b="1" dirty="0">
                <a:cs typeface="Times New Roman" panose="02020603050405020304" pitchFamily="18" charset="0"/>
              </a:rPr>
              <a:t> Diabetes can be divided into two classes: Type 1 and Type 2</a:t>
            </a:r>
          </a:p>
          <a:p>
            <a:pPr marL="342900" indent="-342900" algn="just">
              <a:buFont typeface="Wingdings" panose="05000000000000000000" pitchFamily="2" charset="2"/>
              <a:buChar char="Ø"/>
            </a:pPr>
            <a:r>
              <a:rPr lang="en-US" sz="2200" dirty="0">
                <a:cs typeface="Times New Roman" panose="02020603050405020304" pitchFamily="18" charset="0"/>
              </a:rPr>
              <a:t>Type 1 affects 10% of everyone with diabetes. while type 2 diabetes affects about 90%.</a:t>
            </a:r>
          </a:p>
          <a:p>
            <a:pPr marL="342900" indent="-342900" algn="just">
              <a:buFont typeface="Wingdings" panose="05000000000000000000" pitchFamily="2" charset="2"/>
              <a:buChar char="Ø"/>
            </a:pPr>
            <a:r>
              <a:rPr lang="en-US" sz="2200" dirty="0">
                <a:cs typeface="Times New Roman" panose="02020603050405020304" pitchFamily="18" charset="0"/>
              </a:rPr>
              <a:t>The main thing to remember is that both are as serious as each other. Having high blood glucose(sugar) levels can leads to serious health complications, no matter whether you have type 1 or type 2 diabetes.</a:t>
            </a:r>
          </a:p>
          <a:p>
            <a:pPr marL="342900" indent="-342900" algn="just">
              <a:buFont typeface="Wingdings" panose="05000000000000000000" pitchFamily="2" charset="2"/>
              <a:buChar char="Ø"/>
            </a:pPr>
            <a:r>
              <a:rPr lang="en-US" sz="2200" dirty="0">
                <a:cs typeface="Times New Roman" panose="02020603050405020304" pitchFamily="18" charset="0"/>
              </a:rPr>
              <a:t>In </a:t>
            </a:r>
            <a:r>
              <a:rPr lang="en-US" sz="2200" b="1" dirty="0">
                <a:cs typeface="Times New Roman" panose="02020603050405020304" pitchFamily="18" charset="0"/>
              </a:rPr>
              <a:t>Type 1</a:t>
            </a:r>
            <a:r>
              <a:rPr lang="en-US" sz="2200" dirty="0">
                <a:cs typeface="Times New Roman" panose="02020603050405020304" pitchFamily="18" charset="0"/>
              </a:rPr>
              <a:t>, your body attacks the cells in your pancreas which means it cannot make any insulin. </a:t>
            </a:r>
          </a:p>
          <a:p>
            <a:pPr marL="342900" indent="-342900" algn="just">
              <a:buFont typeface="Wingdings" panose="05000000000000000000" pitchFamily="2" charset="2"/>
              <a:buChar char="Ø"/>
            </a:pPr>
            <a:r>
              <a:rPr lang="en-US" sz="2200" dirty="0">
                <a:cs typeface="Times New Roman" panose="02020603050405020304" pitchFamily="18" charset="0"/>
              </a:rPr>
              <a:t>Type 1 diabetes can appear at any age but its most common among children and adolescents.</a:t>
            </a:r>
          </a:p>
          <a:p>
            <a:pPr marL="342900" indent="-342900" algn="just">
              <a:buFont typeface="Wingdings" panose="05000000000000000000" pitchFamily="2" charset="2"/>
              <a:buChar char="Ø"/>
            </a:pPr>
            <a:r>
              <a:rPr lang="en-US" sz="2200" dirty="0">
                <a:cs typeface="Times New Roman" panose="02020603050405020304" pitchFamily="18" charset="0"/>
              </a:rPr>
              <a:t>In </a:t>
            </a:r>
            <a:r>
              <a:rPr lang="en-US" sz="2200" b="1" dirty="0">
                <a:cs typeface="Times New Roman" panose="02020603050405020304" pitchFamily="18" charset="0"/>
              </a:rPr>
              <a:t>Type 2</a:t>
            </a:r>
            <a:r>
              <a:rPr lang="en-US" sz="2200" dirty="0">
                <a:cs typeface="Times New Roman" panose="02020603050405020304" pitchFamily="18" charset="0"/>
              </a:rPr>
              <a:t>, the body still produce insulin, but its unable to use it effectively. </a:t>
            </a:r>
          </a:p>
          <a:p>
            <a:pPr marL="342900" indent="-342900" algn="just">
              <a:buFont typeface="Wingdings" panose="05000000000000000000" pitchFamily="2" charset="2"/>
              <a:buChar char="Ø"/>
            </a:pPr>
            <a:r>
              <a:rPr lang="en-US" sz="2200" dirty="0">
                <a:cs typeface="Times New Roman" panose="02020603050405020304" pitchFamily="18" charset="0"/>
              </a:rPr>
              <a:t>Type 2 diabetes can appear at over age of 45, have a lots of belly fats, are carrying access weight or have obesity.  </a:t>
            </a:r>
          </a:p>
          <a:p>
            <a:pPr marL="342900" indent="-342900" algn="just">
              <a:buFont typeface="Wingdings" panose="05000000000000000000" pitchFamily="2" charset="2"/>
              <a:buChar char="Ø"/>
            </a:pPr>
            <a:r>
              <a:rPr lang="en-US" sz="2200" dirty="0">
                <a:cs typeface="Times New Roman" panose="02020603050405020304" pitchFamily="18" charset="0"/>
              </a:rPr>
              <a:t>So if you have either conditions, you need to take the right steps to manage it.</a:t>
            </a:r>
          </a:p>
        </p:txBody>
      </p:sp>
    </p:spTree>
    <p:extLst>
      <p:ext uri="{BB962C8B-B14F-4D97-AF65-F5344CB8AC3E}">
        <p14:creationId xmlns:p14="http://schemas.microsoft.com/office/powerpoint/2010/main" val="364374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F5F82B2-A30E-2530-6DA1-58472C655065}"/>
              </a:ext>
            </a:extLst>
          </p:cNvPr>
          <p:cNvPicPr>
            <a:picLocks noGrp="1" noChangeAspect="1"/>
          </p:cNvPicPr>
          <p:nvPr>
            <p:ph idx="4294967295"/>
          </p:nvPr>
        </p:nvPicPr>
        <p:blipFill rotWithShape="1">
          <a:blip r:embed="rId2"/>
          <a:srcRect l="12740" t="21700" r="16910" b="15461"/>
          <a:stretch/>
        </p:blipFill>
        <p:spPr>
          <a:xfrm>
            <a:off x="976543" y="446103"/>
            <a:ext cx="10440139" cy="5965793"/>
          </a:xfrm>
        </p:spPr>
      </p:pic>
    </p:spTree>
    <p:extLst>
      <p:ext uri="{BB962C8B-B14F-4D97-AF65-F5344CB8AC3E}">
        <p14:creationId xmlns:p14="http://schemas.microsoft.com/office/powerpoint/2010/main" val="375136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797</TotalTime>
  <Words>2479</Words>
  <Application>Microsoft Office PowerPoint</Application>
  <PresentationFormat>Widescreen</PresentationFormat>
  <Paragraphs>190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Calibri Light</vt:lpstr>
      <vt:lpstr>Times New Roman</vt:lpstr>
      <vt:lpstr>Wingdings</vt:lpstr>
      <vt:lpstr>Office Theme</vt:lpstr>
      <vt:lpstr>Diabetes Prediction using Machine Learning</vt:lpstr>
      <vt:lpstr>Content</vt:lpstr>
      <vt:lpstr>Introduction</vt:lpstr>
      <vt:lpstr>           What is the use of Machine Learning</vt:lpstr>
      <vt:lpstr>                              Literature review</vt:lpstr>
      <vt:lpstr>                                Literature Review</vt:lpstr>
      <vt:lpstr>                         Problem Identification</vt:lpstr>
      <vt:lpstr>                            Types of Diabetes</vt:lpstr>
      <vt:lpstr>PowerPoint Presentation</vt:lpstr>
      <vt:lpstr>                                Proposed Ideas</vt:lpstr>
      <vt:lpstr>                                 Proposed System</vt:lpstr>
      <vt:lpstr>                                       Algorithms</vt:lpstr>
      <vt:lpstr>                        Random Forest Algorithm</vt:lpstr>
      <vt:lpstr>PowerPoint Presentation</vt:lpstr>
      <vt:lpstr>              Machine Learning Diabetes Prediction</vt:lpstr>
      <vt:lpstr>                   Hardware/Software Requirements</vt:lpstr>
      <vt:lpstr>                              Work done till now</vt:lpstr>
      <vt:lpstr>PowerPoint Presentation</vt:lpstr>
      <vt:lpstr>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Khare</dc:creator>
  <cp:lastModifiedBy>SHRI</cp:lastModifiedBy>
  <cp:revision>130</cp:revision>
  <dcterms:created xsi:type="dcterms:W3CDTF">2022-11-14T16:14:58Z</dcterms:created>
  <dcterms:modified xsi:type="dcterms:W3CDTF">2023-03-09T09:33:02Z</dcterms:modified>
</cp:coreProperties>
</file>