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8" r:id="rId4"/>
  </p:sldMasterIdLst>
  <p:sldIdLst>
    <p:sldId id="268" r:id="rId5"/>
    <p:sldId id="311" r:id="rId6"/>
    <p:sldId id="323" r:id="rId7"/>
    <p:sldId id="324" r:id="rId8"/>
    <p:sldId id="325" r:id="rId9"/>
    <p:sldId id="326" r:id="rId10"/>
    <p:sldId id="328" r:id="rId11"/>
    <p:sldId id="329" r:id="rId12"/>
    <p:sldId id="331" r:id="rId13"/>
    <p:sldId id="334" r:id="rId14"/>
    <p:sldId id="335" r:id="rId15"/>
    <p:sldId id="336" r:id="rId16"/>
    <p:sldId id="337" r:id="rId17"/>
    <p:sldId id="343" r:id="rId18"/>
    <p:sldId id="344" r:id="rId19"/>
    <p:sldId id="345" r:id="rId20"/>
    <p:sldId id="350" r:id="rId21"/>
    <p:sldId id="351" r:id="rId22"/>
    <p:sldId id="352" r:id="rId23"/>
    <p:sldId id="363" r:id="rId24"/>
    <p:sldId id="366" r:id="rId25"/>
    <p:sldId id="367" r:id="rId26"/>
    <p:sldId id="368" r:id="rId27"/>
    <p:sldId id="369" r:id="rId28"/>
    <p:sldId id="370"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657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4083652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6408479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6291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6389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06658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18374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03164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9667345-2558-425A-8533-9BFDBCE15005}" type="datetime1">
              <a:rPr lang="en-US" smtClean="0"/>
              <a:t>2/6/2022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09260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2BEA474-078D-4E9B-9B14-09A87B19DC46}" type="datetime1">
              <a:rPr lang="en-US" smtClean="0"/>
              <a:t>2/6/2022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27451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2/6/2022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22872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2D6E202-B606-4609-B914-27C9371A1F6D}" type="datetime1">
              <a:rPr lang="en-US" smtClean="0"/>
              <a:t>2/6/2022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869694"/>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7905986" cy="3686015"/>
          </a:xfrm>
        </p:spPr>
        <p:txBody>
          <a:bodyPr>
            <a:normAutofit/>
          </a:bodyPr>
          <a:lstStyle/>
          <a:p>
            <a:r>
              <a:rPr lang="en-US" sz="8000" dirty="0"/>
              <a:t>Flight Pric</a:t>
            </a:r>
            <a:r>
              <a:rPr lang="en-US" dirty="0"/>
              <a:t>e Prediction Project</a:t>
            </a:r>
            <a:endParaRPr lang="en-US" sz="8000" dirty="0"/>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9"/>
            <a:ext cx="6269347" cy="1021498"/>
          </a:xfrm>
        </p:spPr>
        <p:txBody>
          <a:bodyPr>
            <a:normAutofit/>
          </a:bodyPr>
          <a:lstStyle/>
          <a:p>
            <a:endParaRPr lang="en-US" sz="2400" dirty="0">
              <a:solidFill>
                <a:schemeClr val="tx1">
                  <a:lumMod val="85000"/>
                  <a:lumOff val="15000"/>
                </a:schemeClr>
              </a:solidFill>
            </a:endParaRPr>
          </a:p>
        </p:txBody>
      </p:sp>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2E73-DABB-431D-934E-1F8AA48E9695}"/>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3A0B5EAC-83A1-4E01-83F5-7C556F00A876}"/>
              </a:ext>
            </a:extLst>
          </p:cNvPr>
          <p:cNvSpPr>
            <a:spLocks noGrp="1"/>
          </p:cNvSpPr>
          <p:nvPr>
            <p:ph idx="1"/>
          </p:nvPr>
        </p:nvSpPr>
        <p:spPr/>
        <p:txBody>
          <a:bodyPr/>
          <a:lstStyle/>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Following observations are made from graphs above:</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IndiGo has the highest number of flights followed by Air India and Vistara</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Highest number of flights are from Delhi followed by Mumbai,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Kolkata,Bangalore</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Hyderabad</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New Delhi is the most popular destination followed by Bangalore, Goa, Kolkata and Mumbai</a:t>
            </a:r>
          </a:p>
          <a:p>
            <a:pPr marL="342900" lvl="0" indent="-342900">
              <a:lnSpc>
                <a:spcPct val="107000"/>
              </a:lnSpc>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Highest number of flights have only 1 stop between source and destination while 2nd highest number of flights are non stop</a:t>
            </a:r>
          </a:p>
          <a:p>
            <a:endParaRPr lang="en-IN" dirty="0"/>
          </a:p>
        </p:txBody>
      </p:sp>
    </p:spTree>
    <p:extLst>
      <p:ext uri="{BB962C8B-B14F-4D97-AF65-F5344CB8AC3E}">
        <p14:creationId xmlns:p14="http://schemas.microsoft.com/office/powerpoint/2010/main" val="3970103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CDCE7-F131-404D-8257-1D9CA511F0A0}"/>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C5ACC362-2894-4C6C-BFDD-1C9C36726190}"/>
              </a:ext>
            </a:extLst>
          </p:cNvPr>
          <p:cNvSpPr>
            <a:spLocks noGrp="1"/>
          </p:cNvSpPr>
          <p:nvPr>
            <p:ph idx="1"/>
          </p:nvPr>
        </p:nvSpPr>
        <p:spPr>
          <a:xfrm>
            <a:off x="1097280" y="2108201"/>
            <a:ext cx="10183430" cy="4273938"/>
          </a:xfrm>
        </p:spPr>
        <p:txBody>
          <a:bodyPr/>
          <a:lstStyle/>
          <a:p>
            <a:pPr>
              <a:lnSpc>
                <a:spcPct val="107000"/>
              </a:lnSpc>
              <a:spcAft>
                <a:spcPts val="800"/>
              </a:spcAft>
            </a:pPr>
            <a:r>
              <a:rPr lang="en-IN" sz="2400" b="1" dirty="0">
                <a:effectLst/>
                <a:latin typeface="Arial" panose="020B0604020202020204" pitchFamily="34" charset="0"/>
                <a:ea typeface="Calibri" panose="020F0502020204030204" pitchFamily="34" charset="0"/>
                <a:cs typeface="Times New Roman" panose="02020603050405020304" pitchFamily="18" charset="0"/>
              </a:rPr>
              <a:t>Bivariate Analysis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b="1" dirty="0">
                <a:effectLst/>
                <a:latin typeface="Arial" panose="020B0604020202020204" pitchFamily="34" charset="0"/>
                <a:ea typeface="Calibri" panose="020F0502020204030204" pitchFamily="34" charset="0"/>
                <a:cs typeface="Arial" panose="020B0604020202020204" pitchFamily="34" charset="0"/>
              </a:rPr>
              <a:t>Interpreting Relationship between Dependent Variable and Independent Variable Columns</a:t>
            </a:r>
            <a:endParaRPr lang="en-IN" sz="16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1600" b="1" dirty="0" err="1">
                <a:effectLst/>
                <a:latin typeface="Arial" panose="020B0604020202020204" pitchFamily="34" charset="0"/>
                <a:ea typeface="Calibri" panose="020F0502020204030204" pitchFamily="34" charset="0"/>
                <a:cs typeface="Times New Roman" panose="02020603050405020304" pitchFamily="18" charset="0"/>
              </a:rPr>
              <a:t>Analyzing</a:t>
            </a:r>
            <a:r>
              <a:rPr lang="en-IN" sz="1600" b="1" dirty="0">
                <a:effectLst/>
                <a:latin typeface="Arial" panose="020B0604020202020204" pitchFamily="34" charset="0"/>
                <a:ea typeface="Calibri" panose="020F0502020204030204" pitchFamily="34" charset="0"/>
                <a:cs typeface="Times New Roman" panose="02020603050405020304" pitchFamily="18" charset="0"/>
              </a:rPr>
              <a:t> Relationship between Day, Month columns and Price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79F9045C-1111-4405-8280-588BF6273E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044" y="3586234"/>
            <a:ext cx="3902075" cy="2795905"/>
          </a:xfrm>
          <a:prstGeom prst="rect">
            <a:avLst/>
          </a:prstGeom>
        </p:spPr>
      </p:pic>
    </p:spTree>
    <p:extLst>
      <p:ext uri="{BB962C8B-B14F-4D97-AF65-F5344CB8AC3E}">
        <p14:creationId xmlns:p14="http://schemas.microsoft.com/office/powerpoint/2010/main" val="58332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FE1EC-6009-47B9-AFAA-C142D73DB905}"/>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23DCF117-1391-4330-8427-38060A5F2F1E}"/>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C3461354-36F9-4135-B6F3-4BA4F65AD7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7135" y="2353937"/>
            <a:ext cx="5020537" cy="3272083"/>
          </a:xfrm>
          <a:prstGeom prst="rect">
            <a:avLst/>
          </a:prstGeom>
        </p:spPr>
      </p:pic>
    </p:spTree>
    <p:extLst>
      <p:ext uri="{BB962C8B-B14F-4D97-AF65-F5344CB8AC3E}">
        <p14:creationId xmlns:p14="http://schemas.microsoft.com/office/powerpoint/2010/main" val="1061908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2CC01-E3BA-479D-B7AE-D0E1CC4C9F80}"/>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5A692D70-AE3E-40D3-8ABB-063CAB25AE36}"/>
              </a:ext>
            </a:extLst>
          </p:cNvPr>
          <p:cNvSpPr>
            <a:spLocks noGrp="1"/>
          </p:cNvSpPr>
          <p:nvPr>
            <p:ph idx="1"/>
          </p:nvPr>
        </p:nvSpPr>
        <p:spPr/>
        <p:txBody>
          <a:bodyPr/>
          <a:lstStyle/>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Following observations are made from graphs above:</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On an average, there is a steady decline in Flight price from December to February, with the prices being lowest in January.</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Flight Prices increase on an average, as the day of departure gets nearer.</a:t>
            </a:r>
          </a:p>
          <a:p>
            <a:pPr marL="342900" lvl="0" indent="-342900">
              <a:lnSpc>
                <a:spcPct val="107000"/>
              </a:lnSpc>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Flight Ticket prices are the highest on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Thursdays,Mondays</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during the weekend on an average.</a:t>
            </a:r>
          </a:p>
          <a:p>
            <a:endParaRPr lang="en-IN" dirty="0"/>
          </a:p>
        </p:txBody>
      </p:sp>
    </p:spTree>
    <p:extLst>
      <p:ext uri="{BB962C8B-B14F-4D97-AF65-F5344CB8AC3E}">
        <p14:creationId xmlns:p14="http://schemas.microsoft.com/office/powerpoint/2010/main" val="2812885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765C0-9367-4888-A0B1-6BF7A6E7F9F5}"/>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A464B8D1-1280-420E-A4E8-1D542D25FE21}"/>
              </a:ext>
            </a:extLst>
          </p:cNvPr>
          <p:cNvSpPr>
            <a:spLocks noGrp="1"/>
          </p:cNvSpPr>
          <p:nvPr>
            <p:ph idx="1"/>
          </p:nvPr>
        </p:nvSpPr>
        <p:spPr/>
        <p:txBody>
          <a:bodyPr/>
          <a:lstStyle/>
          <a:p>
            <a:pPr marL="457200">
              <a:lnSpc>
                <a:spcPct val="107000"/>
              </a:lnSpc>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Following Observation </a:t>
            </a:r>
            <a:r>
              <a:rPr lang="en-IN" sz="1800" dirty="0">
                <a:solidFill>
                  <a:schemeClr val="tx1"/>
                </a:solidFill>
                <a:latin typeface="Arial" panose="020B0604020202020204" pitchFamily="34" charset="0"/>
                <a:ea typeface="Calibri" panose="020F0502020204030204" pitchFamily="34" charset="0"/>
                <a:cs typeface="Arial" panose="020B0604020202020204" pitchFamily="34" charset="0"/>
              </a:rPr>
              <a:t>were made after analysing the problem statement</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a:t>
            </a:r>
          </a:p>
          <a:p>
            <a:pPr marL="457200">
              <a:lnSpc>
                <a:spcPct val="107000"/>
              </a:lnSpc>
            </a:pPr>
            <a:r>
              <a:rPr lang="en-IN" sz="14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Trujet</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IndiGo,SpiceJet</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Air Asia offer air tickets at the most affordable prices on average, whereas Vistara, Air India are the most expensive on average.</a:t>
            </a:r>
          </a:p>
          <a:p>
            <a:pPr marL="742950" lvl="1" indent="-285750">
              <a:lnSpc>
                <a:spcPct val="107000"/>
              </a:lnSpc>
              <a:buFont typeface="Courier New" panose="02070309020205020404" pitchFamily="49" charset="0"/>
              <a:buChar char="o"/>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It can be observed that Number of Stops impact the travel time of Airlines.</a:t>
            </a:r>
          </a:p>
          <a:p>
            <a:pPr marL="742950" lvl="1" indent="-285750">
              <a:lnSpc>
                <a:spcPct val="107000"/>
              </a:lnSpc>
              <a:buFont typeface="Courier New" panose="02070309020205020404" pitchFamily="49" charset="0"/>
              <a:buChar char="o"/>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It can be observed that Number of Stops impact the Air Ticket Pricing of Airlines.</a:t>
            </a:r>
          </a:p>
          <a:p>
            <a:pPr marL="742950" lvl="1" indent="-285750">
              <a:lnSpc>
                <a:spcPct val="107000"/>
              </a:lnSpc>
              <a:spcAft>
                <a:spcPts val="800"/>
              </a:spcAft>
              <a:buFont typeface="Courier New" panose="02070309020205020404" pitchFamily="49" charset="0"/>
              <a:buChar char="o"/>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There is a linear relationship between Price and flight duration.</a:t>
            </a:r>
          </a:p>
          <a:p>
            <a:endParaRPr lang="en-IN" dirty="0"/>
          </a:p>
        </p:txBody>
      </p:sp>
    </p:spTree>
    <p:extLst>
      <p:ext uri="{BB962C8B-B14F-4D97-AF65-F5344CB8AC3E}">
        <p14:creationId xmlns:p14="http://schemas.microsoft.com/office/powerpoint/2010/main" val="3387350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0EADD-E14F-4948-B06B-C7A6A2A56BFD}"/>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BAB9EFFE-9811-4E06-B8E7-58E3A79C0FF5}"/>
              </a:ext>
            </a:extLst>
          </p:cNvPr>
          <p:cNvSpPr>
            <a:spLocks noGrp="1"/>
          </p:cNvSpPr>
          <p:nvPr>
            <p:ph idx="1"/>
          </p:nvPr>
        </p:nvSpPr>
        <p:spPr/>
        <p:txBody>
          <a:bodyPr/>
          <a:lstStyle/>
          <a:p>
            <a:r>
              <a:rPr lang="en-IN" sz="1800" b="1"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Multivariate Analysis</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FEB7EE4A-A31A-4E35-9A9A-F946F8AD5F8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280" y="2604713"/>
            <a:ext cx="9841169" cy="3635220"/>
          </a:xfrm>
          <a:prstGeom prst="rect">
            <a:avLst/>
          </a:prstGeom>
        </p:spPr>
      </p:pic>
    </p:spTree>
    <p:extLst>
      <p:ext uri="{BB962C8B-B14F-4D97-AF65-F5344CB8AC3E}">
        <p14:creationId xmlns:p14="http://schemas.microsoft.com/office/powerpoint/2010/main" val="729518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1C8C7-AF83-459A-BCC9-28B4D91F23C4}"/>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555D54B0-673F-4337-9843-F7A119A17E0D}"/>
              </a:ext>
            </a:extLst>
          </p:cNvPr>
          <p:cNvSpPr>
            <a:spLocks noGrp="1"/>
          </p:cNvSpPr>
          <p:nvPr>
            <p:ph idx="1"/>
          </p:nvPr>
        </p:nvSpPr>
        <p:spPr/>
        <p:txBody>
          <a:bodyPr/>
          <a:lstStyle/>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Following Observations are made from graphs above:</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There is a linear relationship between Price and flight duration.</a:t>
            </a:r>
          </a:p>
          <a:p>
            <a:pPr marL="342900" lvl="0" indent="-342900">
              <a:lnSpc>
                <a:spcPct val="107000"/>
              </a:lnSpc>
              <a:spcAft>
                <a:spcPts val="800"/>
              </a:spcAft>
              <a:buFont typeface="Symbol" panose="05050102010706020507" pitchFamily="18" charset="2"/>
              <a:buChar char=""/>
            </a:pP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Indigo,Air</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Asia and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Spicejet</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provide most affordable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Airtickets</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to the destinations.</a:t>
            </a: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20453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B3739-479D-42D7-AE8B-AE5265FF233F}"/>
              </a:ext>
            </a:extLst>
          </p:cNvPr>
          <p:cNvSpPr>
            <a:spLocks noGrp="1"/>
          </p:cNvSpPr>
          <p:nvPr>
            <p:ph type="title"/>
          </p:nvPr>
        </p:nvSpPr>
        <p:spPr/>
        <p:txBody>
          <a:bodyPr/>
          <a:lstStyle/>
          <a:p>
            <a:r>
              <a:rPr lang="en-IN" dirty="0">
                <a:solidFill>
                  <a:schemeClr val="tx1"/>
                </a:solidFill>
              </a:rPr>
              <a:t>Exploratory Data Analysis</a:t>
            </a:r>
            <a:endParaRPr lang="en-IN" dirty="0"/>
          </a:p>
        </p:txBody>
      </p:sp>
      <p:pic>
        <p:nvPicPr>
          <p:cNvPr id="4" name="Picture 3">
            <a:extLst>
              <a:ext uri="{FF2B5EF4-FFF2-40B4-BE49-F238E27FC236}">
                <a16:creationId xmlns:a16="http://schemas.microsoft.com/office/drawing/2014/main" id="{580D54A2-BD31-4F9E-93C1-A463457960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4627" y="2119194"/>
            <a:ext cx="7772572" cy="3945704"/>
          </a:xfrm>
          <a:prstGeom prst="rect">
            <a:avLst/>
          </a:prstGeom>
        </p:spPr>
      </p:pic>
    </p:spTree>
    <p:extLst>
      <p:ext uri="{BB962C8B-B14F-4D97-AF65-F5344CB8AC3E}">
        <p14:creationId xmlns:p14="http://schemas.microsoft.com/office/powerpoint/2010/main" val="1452729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7857C-F671-4AA4-8A42-3B4E016091AB}"/>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E9B114C8-0A97-45CE-8FE4-57D35D1F72E5}"/>
              </a:ext>
            </a:extLst>
          </p:cNvPr>
          <p:cNvSpPr>
            <a:spLocks noGrp="1"/>
          </p:cNvSpPr>
          <p:nvPr>
            <p:ph idx="1"/>
          </p:nvPr>
        </p:nvSpPr>
        <p:spPr/>
        <p:txBody>
          <a:bodyPr/>
          <a:lstStyle/>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It is observed that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Month_Dec</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Duration(mins),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Airline_Vistara,Total</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Stops_1-stop and From have the highest positive correlation with Price, while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Date,Total</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Stops_non-stop,Month_Jan,Airline_IndiGo</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have the highest negative correlation with Price.</a:t>
            </a:r>
          </a:p>
          <a:p>
            <a:endParaRPr lang="en-IN" dirty="0">
              <a:solidFill>
                <a:schemeClr val="tx1"/>
              </a:solidFill>
            </a:endParaRPr>
          </a:p>
        </p:txBody>
      </p:sp>
    </p:spTree>
    <p:extLst>
      <p:ext uri="{BB962C8B-B14F-4D97-AF65-F5344CB8AC3E}">
        <p14:creationId xmlns:p14="http://schemas.microsoft.com/office/powerpoint/2010/main" val="2879895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3BAEF-9F26-4CFE-836D-78D2069AFB35}"/>
              </a:ext>
            </a:extLst>
          </p:cNvPr>
          <p:cNvSpPr>
            <a:spLocks noGrp="1"/>
          </p:cNvSpPr>
          <p:nvPr>
            <p:ph type="title"/>
          </p:nvPr>
        </p:nvSpPr>
        <p:spPr/>
        <p:txBody>
          <a:bodyPr/>
          <a:lstStyle/>
          <a:p>
            <a:r>
              <a:rPr lang="en-US" dirty="0">
                <a:solidFill>
                  <a:schemeClr val="tx1"/>
                </a:solidFill>
              </a:rPr>
              <a:t>Model/s Development and Evaluation </a:t>
            </a:r>
            <a:endParaRPr lang="en-IN" dirty="0">
              <a:solidFill>
                <a:schemeClr val="tx1"/>
              </a:solidFill>
            </a:endParaRPr>
          </a:p>
        </p:txBody>
      </p:sp>
      <p:sp>
        <p:nvSpPr>
          <p:cNvPr id="3" name="Content Placeholder 2">
            <a:extLst>
              <a:ext uri="{FF2B5EF4-FFF2-40B4-BE49-F238E27FC236}">
                <a16:creationId xmlns:a16="http://schemas.microsoft.com/office/drawing/2014/main" id="{808BA04A-B43A-4A58-AA23-460551339E01}"/>
              </a:ext>
            </a:extLst>
          </p:cNvPr>
          <p:cNvSpPr>
            <a:spLocks noGrp="1"/>
          </p:cNvSpPr>
          <p:nvPr>
            <p:ph idx="1"/>
          </p:nvPr>
        </p:nvSpPr>
        <p:spPr/>
        <p:txBody>
          <a:bodyPr>
            <a:normAutofit/>
          </a:bodyPr>
          <a:lstStyle/>
          <a:p>
            <a:pPr marL="457200">
              <a:lnSpc>
                <a:spcPct val="107000"/>
              </a:lnSpc>
            </a:pPr>
            <a:r>
              <a:rPr lang="en-IN" sz="1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Feature Selection</a:t>
            </a:r>
            <a:endPar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457200">
              <a:lnSpc>
                <a:spcPct val="107000"/>
              </a:lnSpc>
            </a:pP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Features were first checked for presence of multicollinearity and then based on respective ANOVA f-score values, the feature columns were selected that would best predict the Target variable, to train and test machine learning models.</a:t>
            </a:r>
          </a:p>
          <a:p>
            <a:pPr marL="457200">
              <a:lnSpc>
                <a:spcPct val="107000"/>
              </a:lnSpc>
            </a:pP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Using </a:t>
            </a:r>
            <a:r>
              <a:rPr lang="en-IN" sz="17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SelectKBest</a:t>
            </a: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a:t>
            </a:r>
            <a:r>
              <a:rPr lang="en-IN" sz="17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f_classif</a:t>
            </a: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 for measuring the respective ANOVA f-score values of the columns, the best features were selected. Using </a:t>
            </a:r>
            <a:r>
              <a:rPr lang="en-IN" sz="17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StandardScaler</a:t>
            </a: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 the features were scaled by resizing the distribution values so that mean of the observed values in each feature column is 0 and standard deviation is 1.</a:t>
            </a:r>
          </a:p>
          <a:p>
            <a:pPr marL="457200">
              <a:lnSpc>
                <a:spcPct val="107000"/>
              </a:lnSpc>
              <a:spcAft>
                <a:spcPts val="800"/>
              </a:spcAft>
            </a:pP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From </a:t>
            </a:r>
            <a:r>
              <a:rPr lang="en-IN" sz="17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sklearn.model_selection’s</a:t>
            </a: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lang="en-IN" sz="17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train_test_split</a:t>
            </a: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 the data was divided into train and test data. Training data comprised 75% of total data where as test data comprised 25% based on the best random state that would result in best model accuracy.</a:t>
            </a: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3410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5233A-F64A-452C-B688-6F9C4691EF5A}"/>
              </a:ext>
            </a:extLst>
          </p:cNvPr>
          <p:cNvSpPr>
            <a:spLocks noGrp="1"/>
          </p:cNvSpPr>
          <p:nvPr>
            <p:ph type="title"/>
          </p:nvPr>
        </p:nvSpPr>
        <p:spPr/>
        <p:txBody>
          <a:bodyPr>
            <a:normAutofit/>
          </a:bodyPr>
          <a:lstStyle/>
          <a:p>
            <a:br>
              <a:rPr lang="en-IN" dirty="0">
                <a:solidFill>
                  <a:schemeClr val="tx1"/>
                </a:solidFill>
              </a:rPr>
            </a:br>
            <a:r>
              <a:rPr lang="en-IN" dirty="0">
                <a:solidFill>
                  <a:schemeClr val="tx1"/>
                </a:solidFill>
              </a:rPr>
              <a:t> INTRODUCTION</a:t>
            </a:r>
          </a:p>
        </p:txBody>
      </p:sp>
      <p:sp>
        <p:nvSpPr>
          <p:cNvPr id="3" name="Content Placeholder 2">
            <a:extLst>
              <a:ext uri="{FF2B5EF4-FFF2-40B4-BE49-F238E27FC236}">
                <a16:creationId xmlns:a16="http://schemas.microsoft.com/office/drawing/2014/main" id="{F904096D-C589-4E27-9421-1A7124ABC8EC}"/>
              </a:ext>
            </a:extLst>
          </p:cNvPr>
          <p:cNvSpPr>
            <a:spLocks noGrp="1"/>
          </p:cNvSpPr>
          <p:nvPr>
            <p:ph idx="1"/>
          </p:nvPr>
        </p:nvSpPr>
        <p:spPr/>
        <p:txBody>
          <a:bodyPr/>
          <a:lstStyle/>
          <a:p>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Business Problem Framing</a:t>
            </a: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Anyone who has booked a flight ticket knows how unexpectedly the prices vary. The cheapest available ticket on a given flight gets more and less expensive over time. This usually happens as an attempt to maximize revenue based on –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635508" lvl="1" indent="-342900">
              <a:lnSpc>
                <a:spcPct val="107000"/>
              </a:lnSpc>
              <a:buFont typeface="Symbol" panose="05050102010706020507" pitchFamily="18" charset="2"/>
              <a:buChar char=""/>
            </a:pPr>
            <a:r>
              <a:rPr lang="en-IN"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Time of purchase patterns (making sure last-minute purchases are expensive) </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635508" lvl="1" indent="-342900">
              <a:lnSpc>
                <a:spcPct val="107000"/>
              </a:lnSpc>
              <a:spcAft>
                <a:spcPts val="800"/>
              </a:spcAft>
              <a:buFont typeface="Symbol" panose="05050102010706020507" pitchFamily="18" charset="2"/>
              <a:buChar char=""/>
            </a:pPr>
            <a:r>
              <a:rPr lang="en-IN"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Keeping the flight as full as they want it (raising prices on a flight which is filling up in order to reduce sales and hold back inventory for those expensive last-minute expensive purchases) </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Therefore, a predictive model to accurately predict Air fares is required to be made.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335816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A6E26-FCE4-48D4-B1DE-ECAFF78E3F35}"/>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4D558B5B-D0FF-4FB8-BA9A-18AFF9D999AA}"/>
              </a:ext>
            </a:extLst>
          </p:cNvPr>
          <p:cNvSpPr>
            <a:spLocks noGrp="1"/>
          </p:cNvSpPr>
          <p:nvPr>
            <p:ph idx="1"/>
          </p:nvPr>
        </p:nvSpPr>
        <p:spPr/>
        <p:txBody>
          <a:bodyPr>
            <a:normAutofit/>
          </a:bodyPr>
          <a:lstStyle/>
          <a:p>
            <a:pPr marL="365760" indent="0">
              <a:lnSpc>
                <a:spcPct val="107000"/>
              </a:lnSpc>
              <a:buNone/>
            </a:pP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model algorithms used were as follows:</a:t>
            </a:r>
          </a:p>
          <a:p>
            <a:pPr marL="635508" lvl="1" indent="-342900">
              <a:lnSpc>
                <a:spcPct val="107000"/>
              </a:lnSpc>
              <a:buFont typeface="Symbol" panose="05050102010706020507" pitchFamily="18" charset="2"/>
              <a:buChar char=""/>
            </a:pPr>
            <a:r>
              <a:rPr lang="en-IN" sz="1600" dirty="0">
                <a:solidFill>
                  <a:schemeClr val="tx1"/>
                </a:solidFill>
                <a:effectLst/>
                <a:latin typeface="Arial" panose="020B0604020202020204" pitchFamily="34" charset="0"/>
                <a:ea typeface="Calibri" panose="020F0502020204030204" pitchFamily="34" charset="0"/>
                <a:cs typeface="Arial" panose="020B0604020202020204" pitchFamily="34" charset="0"/>
              </a:rPr>
              <a:t>Ridge</a:t>
            </a:r>
          </a:p>
          <a:p>
            <a:pPr marL="635508" lvl="1" indent="-342900">
              <a:lnSpc>
                <a:spcPct val="107000"/>
              </a:lnSpc>
              <a:buFont typeface="Symbol" panose="05050102010706020507" pitchFamily="18" charset="2"/>
              <a:buChar char=""/>
            </a:pPr>
            <a:r>
              <a:rPr lang="en-IN" sz="16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DecisionTreeRegressor</a:t>
            </a:r>
            <a:endParaRPr lang="en-IN" sz="16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635508" lvl="1" indent="-342900">
              <a:lnSpc>
                <a:spcPct val="107000"/>
              </a:lnSpc>
              <a:buFont typeface="Symbol" panose="05050102010706020507" pitchFamily="18" charset="2"/>
              <a:buChar char=""/>
            </a:pPr>
            <a:r>
              <a:rPr lang="en-IN" sz="16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XGBRegressor</a:t>
            </a:r>
            <a:endParaRPr lang="en-IN" sz="16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635508" lvl="1" indent="-342900">
              <a:lnSpc>
                <a:spcPct val="107000"/>
              </a:lnSpc>
              <a:buFont typeface="Symbol" panose="05050102010706020507" pitchFamily="18" charset="2"/>
              <a:buChar char=""/>
            </a:pPr>
            <a:r>
              <a:rPr lang="en-IN" sz="16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RandomForestRegressor</a:t>
            </a:r>
            <a:r>
              <a:rPr lang="en-IN" sz="1600"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p>
          <a:p>
            <a:pPr marL="635508" lvl="1" indent="-342900">
              <a:lnSpc>
                <a:spcPct val="107000"/>
              </a:lnSpc>
              <a:spcAft>
                <a:spcPts val="800"/>
              </a:spcAft>
              <a:buFont typeface="Symbol" panose="05050102010706020507" pitchFamily="18" charset="2"/>
              <a:buChar char=""/>
            </a:pPr>
            <a:r>
              <a:rPr lang="en-IN" sz="1600" dirty="0">
                <a:solidFill>
                  <a:schemeClr val="tx1"/>
                </a:solidFill>
                <a:effectLst/>
                <a:latin typeface="Arial" panose="020B0604020202020204" pitchFamily="34" charset="0"/>
                <a:ea typeface="Calibri" panose="020F0502020204030204" pitchFamily="34" charset="0"/>
                <a:cs typeface="Arial" panose="020B0604020202020204" pitchFamily="34" charset="0"/>
              </a:rPr>
              <a:t>Support Vector Regressor:</a:t>
            </a:r>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671385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0AC2C-8346-4639-A0EE-48EB4D4A2165}"/>
              </a:ext>
            </a:extLst>
          </p:cNvPr>
          <p:cNvSpPr>
            <a:spLocks noGrp="1"/>
          </p:cNvSpPr>
          <p:nvPr>
            <p:ph type="title"/>
          </p:nvPr>
        </p:nvSpPr>
        <p:spPr/>
        <p:txBody>
          <a:bodyPr/>
          <a:lstStyle/>
          <a:p>
            <a:r>
              <a:rPr lang="en-IN" dirty="0">
                <a:solidFill>
                  <a:schemeClr val="tx1"/>
                </a:solidFill>
              </a:rPr>
              <a:t>CONCLUSION</a:t>
            </a:r>
          </a:p>
        </p:txBody>
      </p:sp>
      <p:sp>
        <p:nvSpPr>
          <p:cNvPr id="3" name="Content Placeholder 2">
            <a:extLst>
              <a:ext uri="{FF2B5EF4-FFF2-40B4-BE49-F238E27FC236}">
                <a16:creationId xmlns:a16="http://schemas.microsoft.com/office/drawing/2014/main" id="{7139B0BA-27B1-434B-805B-3F75BD628619}"/>
              </a:ext>
            </a:extLst>
          </p:cNvPr>
          <p:cNvSpPr>
            <a:spLocks noGrp="1"/>
          </p:cNvSpPr>
          <p:nvPr>
            <p:ph idx="1"/>
          </p:nvPr>
        </p:nvSpPr>
        <p:spPr/>
        <p:txBody>
          <a:bodyPr>
            <a:normAutofit/>
          </a:bodyPr>
          <a:lstStyle/>
          <a:p>
            <a:pPr>
              <a:lnSpc>
                <a:spcPct val="107000"/>
              </a:lnSpc>
              <a:spcAft>
                <a:spcPts val="800"/>
              </a:spcAft>
            </a:pPr>
            <a:r>
              <a:rPr lang="en-IN" sz="2000" u="sng" dirty="0">
                <a:solidFill>
                  <a:schemeClr val="tx1"/>
                </a:solidFill>
                <a:effectLst/>
                <a:latin typeface="Arial" panose="020B0604020202020204" pitchFamily="34" charset="0"/>
                <a:ea typeface="Calibri" panose="020F0502020204030204" pitchFamily="34" charset="0"/>
                <a:cs typeface="Arial" panose="020B0604020202020204" pitchFamily="34" charset="0"/>
              </a:rPr>
              <a:t>Key Findings and Conclusions of the Study and Learning Outcomes with respect to Data Science</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Based on the in-depth analysis of the Flight Price Prediction Project, The Exploratory analysis of the datasets, and the analysis of the Outputs of the models the following observations are made: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Air Fare attributes like </a:t>
            </a:r>
            <a:r>
              <a:rPr lang="en-IN" sz="1800"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Date,Month,Duration,Total</a:t>
            </a: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Stops etc play a big role in influencing the used Flight price.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Airline Brand also has a very important role in determining the used Flight Ticket price.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29963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7603E-CFD8-47BB-9B31-7D1F9B4DE713}"/>
              </a:ext>
            </a:extLst>
          </p:cNvPr>
          <p:cNvSpPr>
            <a:spLocks noGrp="1"/>
          </p:cNvSpPr>
          <p:nvPr>
            <p:ph type="title"/>
          </p:nvPr>
        </p:nvSpPr>
        <p:spPr/>
        <p:txBody>
          <a:bodyPr/>
          <a:lstStyle/>
          <a:p>
            <a:r>
              <a:rPr lang="en-IN" dirty="0">
                <a:solidFill>
                  <a:schemeClr val="tx1"/>
                </a:solidFill>
              </a:rPr>
              <a:t>CONCLUSION</a:t>
            </a:r>
            <a:endParaRPr lang="en-IN" dirty="0"/>
          </a:p>
        </p:txBody>
      </p:sp>
      <p:sp>
        <p:nvSpPr>
          <p:cNvPr id="3" name="Content Placeholder 2">
            <a:extLst>
              <a:ext uri="{FF2B5EF4-FFF2-40B4-BE49-F238E27FC236}">
                <a16:creationId xmlns:a16="http://schemas.microsoft.com/office/drawing/2014/main" id="{5687C0E6-DE43-4AB5-8193-D277DB4CEC3C}"/>
              </a:ext>
            </a:extLst>
          </p:cNvPr>
          <p:cNvSpPr>
            <a:spLocks noGrp="1"/>
          </p:cNvSpPr>
          <p:nvPr>
            <p:ph idx="1"/>
          </p:nvPr>
        </p:nvSpPr>
        <p:spPr/>
        <p:txBody>
          <a:bodyPr/>
          <a:lstStyle/>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Various plots like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Barplots,Countplots</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Lineplots</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helped in visualising the Feature-label relationships which corroborated the importance of Air Fare features and attributes for estimating Flight Ticket Prices.</a:t>
            </a: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Due to the Training dataset being very small, only very small amount of the outliers was removed to ensure proper training of the models.</a:t>
            </a: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Therefore, Random Forest Regressor, which uses averaging to improve the predictive accuracy and controls over-fitting. performed well despite having to work on small dataset and produced good predictions that can be understood easily.</a:t>
            </a:r>
          </a:p>
          <a:p>
            <a:endParaRPr lang="en-IN" dirty="0"/>
          </a:p>
        </p:txBody>
      </p:sp>
    </p:spTree>
    <p:extLst>
      <p:ext uri="{BB962C8B-B14F-4D97-AF65-F5344CB8AC3E}">
        <p14:creationId xmlns:p14="http://schemas.microsoft.com/office/powerpoint/2010/main" val="25718010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C17BA-96A0-407B-BEDC-990909217083}"/>
              </a:ext>
            </a:extLst>
          </p:cNvPr>
          <p:cNvSpPr>
            <a:spLocks noGrp="1"/>
          </p:cNvSpPr>
          <p:nvPr>
            <p:ph type="title"/>
          </p:nvPr>
        </p:nvSpPr>
        <p:spPr/>
        <p:txBody>
          <a:bodyPr/>
          <a:lstStyle/>
          <a:p>
            <a:r>
              <a:rPr lang="en-IN" dirty="0">
                <a:solidFill>
                  <a:schemeClr val="tx1"/>
                </a:solidFill>
              </a:rPr>
              <a:t>CONCLUSION</a:t>
            </a:r>
            <a:endParaRPr lang="en-IN" dirty="0"/>
          </a:p>
        </p:txBody>
      </p:sp>
      <p:sp>
        <p:nvSpPr>
          <p:cNvPr id="3" name="Content Placeholder 2">
            <a:extLst>
              <a:ext uri="{FF2B5EF4-FFF2-40B4-BE49-F238E27FC236}">
                <a16:creationId xmlns:a16="http://schemas.microsoft.com/office/drawing/2014/main" id="{07E11377-94BC-4495-A20D-8A4F61336B22}"/>
              </a:ext>
            </a:extLst>
          </p:cNvPr>
          <p:cNvSpPr>
            <a:spLocks noGrp="1"/>
          </p:cNvSpPr>
          <p:nvPr>
            <p:ph idx="1"/>
          </p:nvPr>
        </p:nvSpPr>
        <p:spPr/>
        <p:txBody>
          <a:bodyPr>
            <a:normAutofit/>
          </a:bodyPr>
          <a:lstStyle/>
          <a:p>
            <a:pPr>
              <a:lnSpc>
                <a:spcPct val="107000"/>
              </a:lnSpc>
              <a:spcAft>
                <a:spcPts val="800"/>
              </a:spcAft>
            </a:pPr>
            <a:r>
              <a:rPr lang="en-IN" sz="2000" u="sng" dirty="0">
                <a:solidFill>
                  <a:schemeClr val="tx1"/>
                </a:solidFill>
                <a:effectLst/>
                <a:latin typeface="Arial" panose="020B0604020202020204" pitchFamily="34" charset="0"/>
                <a:ea typeface="Calibri" panose="020F0502020204030204" pitchFamily="34" charset="0"/>
                <a:cs typeface="Arial" panose="020B0604020202020204" pitchFamily="34" charset="0"/>
              </a:rPr>
              <a:t>Learning Outcomes of the Study in respect of Data Science</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cleaning was a very important step in removing plenty of anomalous data from the huge dataset that was provided.</a:t>
            </a: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Visualising data helped identify outliers and the relationships between target and feature columns as well as analysing the strength of correlation that exists between them.</a:t>
            </a:r>
          </a:p>
          <a:p>
            <a:endParaRPr lang="en-IN" dirty="0"/>
          </a:p>
        </p:txBody>
      </p:sp>
    </p:spTree>
    <p:extLst>
      <p:ext uri="{BB962C8B-B14F-4D97-AF65-F5344CB8AC3E}">
        <p14:creationId xmlns:p14="http://schemas.microsoft.com/office/powerpoint/2010/main" val="42557804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6E37A-DCC9-4404-8252-4F673CD9D7E3}"/>
              </a:ext>
            </a:extLst>
          </p:cNvPr>
          <p:cNvSpPr>
            <a:spLocks noGrp="1"/>
          </p:cNvSpPr>
          <p:nvPr>
            <p:ph type="title"/>
          </p:nvPr>
        </p:nvSpPr>
        <p:spPr/>
        <p:txBody>
          <a:bodyPr/>
          <a:lstStyle/>
          <a:p>
            <a:r>
              <a:rPr lang="en-IN" dirty="0">
                <a:solidFill>
                  <a:schemeClr val="tx1"/>
                </a:solidFill>
              </a:rPr>
              <a:t>CONCLUSION</a:t>
            </a:r>
            <a:endParaRPr lang="en-IN" dirty="0"/>
          </a:p>
        </p:txBody>
      </p:sp>
      <p:sp>
        <p:nvSpPr>
          <p:cNvPr id="3" name="Content Placeholder 2">
            <a:extLst>
              <a:ext uri="{FF2B5EF4-FFF2-40B4-BE49-F238E27FC236}">
                <a16:creationId xmlns:a16="http://schemas.microsoft.com/office/drawing/2014/main" id="{3DE5F5E8-0FE9-4DDE-A110-F0FFA5271766}"/>
              </a:ext>
            </a:extLst>
          </p:cNvPr>
          <p:cNvSpPr>
            <a:spLocks noGrp="1"/>
          </p:cNvSpPr>
          <p:nvPr>
            <p:ph idx="1"/>
          </p:nvPr>
        </p:nvSpPr>
        <p:spPr/>
        <p:txBody>
          <a:bodyPr>
            <a:normAutofit/>
          </a:bodyPr>
          <a:lstStyle/>
          <a:p>
            <a:pPr>
              <a:lnSpc>
                <a:spcPct val="107000"/>
              </a:lnSpc>
              <a:spcAft>
                <a:spcPts val="800"/>
              </a:spcAft>
            </a:pP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Limitations of this work and Scope for Future Work</a:t>
            </a: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A small dataset to work with posed a challenge in building highly accurate models. This project also relied heavily on historical data and was unable to account for various other factors that influence demand and ticket pricing like pandemic status affecting demand, government regulations on air travel, shifting in routes, weather conditions, etc. </a:t>
            </a: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Most airline companies also do no publicly make available their ticket pricing strategies, which makes gathering price and air fare related data sets using web scraping the only means to build a dataset for building predicting models.</a:t>
            </a: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Availability of more features and a larger dataset would help build better models.</a:t>
            </a:r>
          </a:p>
          <a:p>
            <a:endParaRPr lang="en-IN" dirty="0"/>
          </a:p>
        </p:txBody>
      </p:sp>
    </p:spTree>
    <p:extLst>
      <p:ext uri="{BB962C8B-B14F-4D97-AF65-F5344CB8AC3E}">
        <p14:creationId xmlns:p14="http://schemas.microsoft.com/office/powerpoint/2010/main" val="28180889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6EFD91-9197-4D77-A711-A7D6735D4D89}"/>
              </a:ext>
            </a:extLst>
          </p:cNvPr>
          <p:cNvSpPr>
            <a:spLocks noGrp="1"/>
          </p:cNvSpPr>
          <p:nvPr>
            <p:ph idx="4294967295"/>
          </p:nvPr>
        </p:nvSpPr>
        <p:spPr>
          <a:xfrm>
            <a:off x="2133600" y="1846263"/>
            <a:ext cx="10058400" cy="4022725"/>
          </a:xfrm>
        </p:spPr>
        <p:txBody>
          <a:bodyPr/>
          <a:lstStyle/>
          <a:p>
            <a:pPr marL="0" indent="0">
              <a:buNone/>
            </a:pPr>
            <a:r>
              <a:rPr lang="en-US" dirty="0"/>
              <a:t>                    </a:t>
            </a:r>
            <a:r>
              <a:rPr lang="en-US" sz="9600" b="1" dirty="0">
                <a:solidFill>
                  <a:schemeClr val="accent1"/>
                </a:solidFill>
              </a:rPr>
              <a:t>Thank You (:</a:t>
            </a:r>
            <a:endParaRPr lang="en-IN" dirty="0"/>
          </a:p>
        </p:txBody>
      </p:sp>
    </p:spTree>
    <p:extLst>
      <p:ext uri="{BB962C8B-B14F-4D97-AF65-F5344CB8AC3E}">
        <p14:creationId xmlns:p14="http://schemas.microsoft.com/office/powerpoint/2010/main" val="422916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0D80-2261-40F3-A91D-2CFE6827C027}"/>
              </a:ext>
            </a:extLst>
          </p:cNvPr>
          <p:cNvSpPr>
            <a:spLocks noGrp="1"/>
          </p:cNvSpPr>
          <p:nvPr>
            <p:ph type="title"/>
          </p:nvPr>
        </p:nvSpPr>
        <p:spPr/>
        <p:txBody>
          <a:bodyPr/>
          <a:lstStyle/>
          <a:p>
            <a:r>
              <a:rPr lang="en-US" dirty="0">
                <a:solidFill>
                  <a:schemeClr val="tx1"/>
                </a:solidFill>
              </a:rPr>
              <a:t>Hardware and Software Requirements and Tools Used</a:t>
            </a:r>
            <a:endParaRPr lang="en-IN" dirty="0">
              <a:solidFill>
                <a:schemeClr val="tx1"/>
              </a:solidFill>
            </a:endParaRPr>
          </a:p>
        </p:txBody>
      </p:sp>
      <p:sp>
        <p:nvSpPr>
          <p:cNvPr id="3" name="Content Placeholder 2">
            <a:extLst>
              <a:ext uri="{FF2B5EF4-FFF2-40B4-BE49-F238E27FC236}">
                <a16:creationId xmlns:a16="http://schemas.microsoft.com/office/drawing/2014/main" id="{BF895B63-9045-465B-9556-E8909186ED24}"/>
              </a:ext>
            </a:extLst>
          </p:cNvPr>
          <p:cNvSpPr>
            <a:spLocks noGrp="1"/>
          </p:cNvSpPr>
          <p:nvPr>
            <p:ph idx="1"/>
          </p:nvPr>
        </p:nvSpPr>
        <p:spPr/>
        <p:txBody>
          <a:bodyPr/>
          <a:lstStyle/>
          <a:p>
            <a:pPr>
              <a:lnSpc>
                <a:spcPct val="107000"/>
              </a:lnSpc>
              <a:spcAft>
                <a:spcPts val="800"/>
              </a:spcAft>
            </a:pPr>
            <a:r>
              <a:rPr lang="en-IN" sz="20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Hardware Used:</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Processor: AMD </a:t>
            </a:r>
            <a:r>
              <a:rPr lang="en-IN" sz="1800"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Ryzen</a:t>
            </a: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9 5900HX(8 Cores 16 Logical Processors)</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Physical Memory: 16.0GB (3200MHz)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GPU: Nvidia RTX 3060 (192 bits), 6GB DDR6 VRAM, 3840 CUDA cores.</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46196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3C517-4567-47DE-AB7D-FD08466A8DFB}"/>
              </a:ext>
            </a:extLst>
          </p:cNvPr>
          <p:cNvSpPr>
            <a:spLocks noGrp="1"/>
          </p:cNvSpPr>
          <p:nvPr>
            <p:ph type="title"/>
          </p:nvPr>
        </p:nvSpPr>
        <p:spPr/>
        <p:txBody>
          <a:bodyPr/>
          <a:lstStyle/>
          <a:p>
            <a:r>
              <a:rPr lang="en-US" dirty="0">
                <a:solidFill>
                  <a:schemeClr val="tx1"/>
                </a:solidFill>
              </a:rPr>
              <a:t>Hardware and Software Requirements and Tools Used</a:t>
            </a:r>
            <a:endParaRPr lang="en-IN" dirty="0"/>
          </a:p>
        </p:txBody>
      </p:sp>
      <p:sp>
        <p:nvSpPr>
          <p:cNvPr id="3" name="Content Placeholder 2">
            <a:extLst>
              <a:ext uri="{FF2B5EF4-FFF2-40B4-BE49-F238E27FC236}">
                <a16:creationId xmlns:a16="http://schemas.microsoft.com/office/drawing/2014/main" id="{74BB618D-4CC1-4988-AA59-E1B0E1232AD3}"/>
              </a:ext>
            </a:extLst>
          </p:cNvPr>
          <p:cNvSpPr>
            <a:spLocks noGrp="1"/>
          </p:cNvSpPr>
          <p:nvPr>
            <p:ph idx="1"/>
          </p:nvPr>
        </p:nvSpPr>
        <p:spPr/>
        <p:txBody>
          <a:bodyPr>
            <a:normAutofit fontScale="92500" lnSpcReduction="10000"/>
          </a:bodyPr>
          <a:lstStyle/>
          <a:p>
            <a:pPr>
              <a:lnSpc>
                <a:spcPct val="107000"/>
              </a:lnSpc>
              <a:spcAft>
                <a:spcPts val="800"/>
              </a:spcAft>
            </a:pPr>
            <a:r>
              <a:rPr lang="en-IN" sz="22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Software Used:</a:t>
            </a:r>
            <a:endParaRPr lang="en-IN" sz="22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r>
              <a:rPr lang="en-IN"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Windows 10 Operating System</a:t>
            </a:r>
          </a:p>
          <a:p>
            <a:pPr marL="342900" lvl="0" indent="-342900">
              <a:lnSpc>
                <a:spcPct val="107000"/>
              </a:lnSpc>
              <a:spcAft>
                <a:spcPts val="800"/>
              </a:spcAft>
              <a:buFont typeface="Symbol" panose="05050102010706020507" pitchFamily="18" charset="2"/>
              <a:buChar char=""/>
            </a:pPr>
            <a:r>
              <a:rPr lang="en-IN" dirty="0">
                <a:solidFill>
                  <a:schemeClr val="tx1"/>
                </a:solidFill>
                <a:effectLst/>
                <a:latin typeface="Arial" panose="020B0604020202020204" pitchFamily="34" charset="0"/>
                <a:ea typeface="Calibri" panose="020F0502020204030204" pitchFamily="34" charset="0"/>
              </a:rPr>
              <a:t>Anaconda Package and Environment Manager: Anaconda is a distribution of the Python and R programming languages for scientific computing, that aims to simplify package management and deployment. The distribution includes data-science packages suitable for Windows and provides a host of tools and environment for conducting Data Analytical and Scientific works. Anaconda provides all the necessary Python packages and libraries for Machine learning projects</a:t>
            </a:r>
            <a:endParaRPr lang="en-IN"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chemeClr val="tx1"/>
                </a:solidFill>
                <a:effectLst/>
                <a:latin typeface="Arial" panose="020B0604020202020204" pitchFamily="34" charset="0"/>
                <a:ea typeface="Calibri" panose="020F0502020204030204" pitchFamily="34" charset="0"/>
              </a:rPr>
              <a:t> </a:t>
            </a:r>
            <a:endParaRPr lang="en-IN" dirty="0">
              <a:solidFill>
                <a:schemeClr val="tx1"/>
              </a:solidFill>
            </a:endParaRPr>
          </a:p>
        </p:txBody>
      </p:sp>
    </p:spTree>
    <p:extLst>
      <p:ext uri="{BB962C8B-B14F-4D97-AF65-F5344CB8AC3E}">
        <p14:creationId xmlns:p14="http://schemas.microsoft.com/office/powerpoint/2010/main" val="191790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4467C-DC0A-43C7-9748-BAC7E0151FB0}"/>
              </a:ext>
            </a:extLst>
          </p:cNvPr>
          <p:cNvSpPr>
            <a:spLocks noGrp="1"/>
          </p:cNvSpPr>
          <p:nvPr>
            <p:ph type="title"/>
          </p:nvPr>
        </p:nvSpPr>
        <p:spPr/>
        <p:txBody>
          <a:bodyPr/>
          <a:lstStyle/>
          <a:p>
            <a:r>
              <a:rPr lang="en-US" dirty="0">
                <a:solidFill>
                  <a:schemeClr val="tx1"/>
                </a:solidFill>
              </a:rPr>
              <a:t>Hardware and Software Requirements and Tools Used</a:t>
            </a:r>
            <a:endParaRPr lang="en-IN" dirty="0"/>
          </a:p>
        </p:txBody>
      </p:sp>
      <p:sp>
        <p:nvSpPr>
          <p:cNvPr id="3" name="Content Placeholder 2">
            <a:extLst>
              <a:ext uri="{FF2B5EF4-FFF2-40B4-BE49-F238E27FC236}">
                <a16:creationId xmlns:a16="http://schemas.microsoft.com/office/drawing/2014/main" id="{7840BD56-5338-4671-8937-7458385A8827}"/>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Jupyter</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Notebook: The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Jupyter</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Notebook is an open-source web application that allows data scientists to create and share documents that integrate live code, equations, computational output, visualizations, and other multimedia resources, along with explanatory text in a single document.</a:t>
            </a:r>
          </a:p>
          <a:p>
            <a:pPr marL="342900" lvl="0" indent="-342900">
              <a:lnSpc>
                <a:spcPct val="107000"/>
              </a:lnSpc>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Python3: It is open source, interpreted, high level language and provides great approach for object-oriented programming. It is one of the best languages used for Data Analytics And Data science projects/application. Python provides numerous libraries to deal with mathematics, statistics and scientific function.</a:t>
            </a: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4581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6668A-AAC1-4B66-ABAE-46F925A3755E}"/>
              </a:ext>
            </a:extLst>
          </p:cNvPr>
          <p:cNvSpPr>
            <a:spLocks noGrp="1"/>
          </p:cNvSpPr>
          <p:nvPr>
            <p:ph type="title"/>
          </p:nvPr>
        </p:nvSpPr>
        <p:spPr/>
        <p:txBody>
          <a:bodyPr/>
          <a:lstStyle/>
          <a:p>
            <a:r>
              <a:rPr lang="en-US" dirty="0">
                <a:solidFill>
                  <a:schemeClr val="tx1"/>
                </a:solidFill>
              </a:rPr>
              <a:t>Hardware and Software Requirements and Tools Used</a:t>
            </a:r>
            <a:endParaRPr lang="en-IN" dirty="0"/>
          </a:p>
        </p:txBody>
      </p:sp>
      <p:sp>
        <p:nvSpPr>
          <p:cNvPr id="3" name="Content Placeholder 2">
            <a:extLst>
              <a:ext uri="{FF2B5EF4-FFF2-40B4-BE49-F238E27FC236}">
                <a16:creationId xmlns:a16="http://schemas.microsoft.com/office/drawing/2014/main" id="{C64213CC-6BCC-421E-9533-361BDC994B57}"/>
              </a:ext>
            </a:extLst>
          </p:cNvPr>
          <p:cNvSpPr>
            <a:spLocks noGrp="1"/>
          </p:cNvSpPr>
          <p:nvPr>
            <p:ph idx="1"/>
          </p:nvPr>
        </p:nvSpPr>
        <p:spPr/>
        <p:txBody>
          <a:bodyPr>
            <a:normAutofit/>
          </a:bodyPr>
          <a:lstStyle/>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Python Libraries used:</a:t>
            </a:r>
          </a:p>
          <a:p>
            <a:pPr marL="742950" lvl="1" indent="-285750">
              <a:lnSpc>
                <a:spcPct val="107000"/>
              </a:lnSpc>
              <a:buFont typeface="Courier New" panose="02070309020205020404" pitchFamily="49" charset="0"/>
              <a:buChar char="o"/>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Pandas: For carrying out Data Analysis, Data Manipulation, Data Cleaning etc</a:t>
            </a:r>
          </a:p>
          <a:p>
            <a:pPr marL="742950" lvl="1" indent="-285750">
              <a:lnSpc>
                <a:spcPct val="107000"/>
              </a:lnSpc>
              <a:buFont typeface="Courier New" panose="02070309020205020404" pitchFamily="49" charset="0"/>
              <a:buChar char="o"/>
            </a:pP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Numpy</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For performing a variety of operations on the datasets.</a:t>
            </a:r>
          </a:p>
          <a:p>
            <a:pPr marL="742950" lvl="1" indent="-285750">
              <a:lnSpc>
                <a:spcPct val="107000"/>
              </a:lnSpc>
              <a:buFont typeface="Courier New" panose="02070309020205020404" pitchFamily="49" charset="0"/>
              <a:buChar char="o"/>
            </a:pP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matplotlib.pyplot</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Seaborn: For visualizing Data and various relationships between Feature and Label Columns</a:t>
            </a:r>
          </a:p>
          <a:p>
            <a:pPr marL="742950" lvl="1" indent="-285750">
              <a:lnSpc>
                <a:spcPct val="107000"/>
              </a:lnSpc>
              <a:buFont typeface="Courier New" panose="02070309020205020404" pitchFamily="49" charset="0"/>
              <a:buChar char="o"/>
            </a:pP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Scipy</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For performing operations on the datasets</a:t>
            </a:r>
          </a:p>
          <a:p>
            <a:pPr marL="742950" lvl="1" indent="-285750">
              <a:lnSpc>
                <a:spcPct val="107000"/>
              </a:lnSpc>
              <a:buFont typeface="Courier New" panose="02070309020205020404" pitchFamily="49" charset="0"/>
              <a:buChar char="o"/>
            </a:pP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Statsmodels</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For performing statistical analysis</a:t>
            </a:r>
          </a:p>
          <a:p>
            <a:pPr marL="342900" lvl="0" indent="-342900">
              <a:lnSpc>
                <a:spcPct val="107000"/>
              </a:lnSpc>
              <a:spcAft>
                <a:spcPts val="800"/>
              </a:spcAft>
              <a:buFont typeface="Symbol" panose="05050102010706020507" pitchFamily="18" charset="2"/>
              <a:buChar char=""/>
            </a:pP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sklearn</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for Modelling Machine learning algorithms, Data Encoding, Evaluation metrics, Data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Transformation,Data</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Scaling, Component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analysis,Feature</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selection etc.</a:t>
            </a:r>
          </a:p>
          <a:p>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3751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09BA3-1872-4F7E-A545-C193F9BB3525}"/>
              </a:ext>
            </a:extLst>
          </p:cNvPr>
          <p:cNvSpPr>
            <a:spLocks noGrp="1"/>
          </p:cNvSpPr>
          <p:nvPr>
            <p:ph type="title"/>
          </p:nvPr>
        </p:nvSpPr>
        <p:spPr/>
        <p:txBody>
          <a:bodyPr/>
          <a:lstStyle/>
          <a:p>
            <a:r>
              <a:rPr lang="en-IN" dirty="0">
                <a:solidFill>
                  <a:schemeClr val="tx1"/>
                </a:solidFill>
              </a:rPr>
              <a:t>Exploratory Data Analysis</a:t>
            </a:r>
          </a:p>
        </p:txBody>
      </p:sp>
      <p:sp>
        <p:nvSpPr>
          <p:cNvPr id="3" name="Content Placeholder 2">
            <a:extLst>
              <a:ext uri="{FF2B5EF4-FFF2-40B4-BE49-F238E27FC236}">
                <a16:creationId xmlns:a16="http://schemas.microsoft.com/office/drawing/2014/main" id="{36DD7D5A-D26B-4B05-89FD-038A3BA597B5}"/>
              </a:ext>
            </a:extLst>
          </p:cNvPr>
          <p:cNvSpPr>
            <a:spLocks noGrp="1"/>
          </p:cNvSpPr>
          <p:nvPr>
            <p:ph idx="1"/>
          </p:nvPr>
        </p:nvSpPr>
        <p:spPr/>
        <p:txBody>
          <a:bodyPr/>
          <a:lstStyle/>
          <a:p>
            <a:pPr>
              <a:lnSpc>
                <a:spcPct val="107000"/>
              </a:lnSpc>
              <a:spcAft>
                <a:spcPts val="800"/>
              </a:spcAft>
            </a:pPr>
            <a:r>
              <a:rPr lang="en-IN" sz="2000" b="1" dirty="0">
                <a:effectLst/>
                <a:latin typeface="Arial" panose="020B0604020202020204" pitchFamily="34" charset="0"/>
                <a:ea typeface="Calibri" panose="020F0502020204030204" pitchFamily="34" charset="0"/>
                <a:cs typeface="Arial" panose="020B0604020202020204" pitchFamily="34" charset="0"/>
              </a:rPr>
              <a:t>Visualizations</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1800" dirty="0" err="1">
                <a:effectLst/>
                <a:latin typeface="Arial" panose="020B0604020202020204" pitchFamily="34" charset="0"/>
                <a:ea typeface="Calibri" panose="020F0502020204030204" pitchFamily="34" charset="0"/>
                <a:cs typeface="Arial" panose="020B0604020202020204" pitchFamily="34" charset="0"/>
              </a:rPr>
              <a:t>Barplots,Distplots,Boxplots,Countplots,lineplots</a:t>
            </a:r>
            <a:r>
              <a:rPr lang="en-IN" sz="1800" dirty="0">
                <a:effectLst/>
                <a:latin typeface="Arial" panose="020B0604020202020204" pitchFamily="34" charset="0"/>
                <a:ea typeface="Calibri" panose="020F0502020204030204" pitchFamily="34" charset="0"/>
                <a:cs typeface="Arial" panose="020B0604020202020204" pitchFamily="34" charset="0"/>
              </a:rPr>
              <a:t> were used to visualise the data of all the columns and their relationships with Target variable.</a:t>
            </a:r>
            <a:r>
              <a:rPr lang="en-IN" dirty="0">
                <a:effectLst/>
                <a:latin typeface="Arial" panose="020B0604020202020204" pitchFamily="34" charset="0"/>
                <a:cs typeface="Arial" panose="020B0604020202020204" pitchFamily="34" charset="0"/>
              </a:rPr>
              <a:t> </a:t>
            </a:r>
            <a:r>
              <a:rPr lang="en-IN" sz="1800" dirty="0">
                <a:effectLst/>
                <a:latin typeface="Arial" panose="020B0604020202020204" pitchFamily="34" charset="0"/>
                <a:ea typeface="Calibri" panose="020F0502020204030204" pitchFamily="34" charset="0"/>
                <a:cs typeface="Arial" panose="020B0604020202020204" pitchFamily="34" charset="0"/>
              </a:rPr>
              <a:t> </a:t>
            </a:r>
          </a:p>
          <a:p>
            <a:endParaRPr lang="en-IN" dirty="0"/>
          </a:p>
        </p:txBody>
      </p:sp>
    </p:spTree>
    <p:extLst>
      <p:ext uri="{BB962C8B-B14F-4D97-AF65-F5344CB8AC3E}">
        <p14:creationId xmlns:p14="http://schemas.microsoft.com/office/powerpoint/2010/main" val="1148081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2115A-8E75-4F6C-AF9D-A1CAF59D29EF}"/>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1B7F47C2-09B0-4BE3-A05E-26ADA6BF5585}"/>
              </a:ext>
            </a:extLst>
          </p:cNvPr>
          <p:cNvSpPr>
            <a:spLocks noGrp="1"/>
          </p:cNvSpPr>
          <p:nvPr>
            <p:ph idx="1"/>
          </p:nvPr>
        </p:nvSpPr>
        <p:spPr>
          <a:xfrm>
            <a:off x="1097279" y="2108201"/>
            <a:ext cx="10127447" cy="4133979"/>
          </a:xfrm>
        </p:spPr>
        <p:txBody>
          <a:bodyPr/>
          <a:lstStyle/>
          <a:p>
            <a:pPr>
              <a:lnSpc>
                <a:spcPct val="107000"/>
              </a:lnSpc>
              <a:spcAft>
                <a:spcPts val="8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Univariate Analysis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err="1">
                <a:effectLst/>
                <a:latin typeface="Arial" panose="020B0604020202020204" pitchFamily="34" charset="0"/>
                <a:ea typeface="Calibri" panose="020F0502020204030204" pitchFamily="34" charset="0"/>
                <a:cs typeface="Times New Roman" panose="02020603050405020304" pitchFamily="18" charset="0"/>
              </a:rPr>
              <a:t>Analyzing</a:t>
            </a:r>
            <a:r>
              <a:rPr lang="en-IN" sz="1800" b="1" dirty="0">
                <a:effectLst/>
                <a:latin typeface="Arial" panose="020B0604020202020204" pitchFamily="34" charset="0"/>
                <a:ea typeface="Calibri" panose="020F0502020204030204" pitchFamily="34" charset="0"/>
                <a:cs typeface="Times New Roman" panose="02020603050405020304" pitchFamily="18" charset="0"/>
              </a:rPr>
              <a:t> the Target Variable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90036D3A-8AC1-4535-95E6-66B175C538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7362" y="3039913"/>
            <a:ext cx="4907280" cy="3017520"/>
          </a:xfrm>
          <a:prstGeom prst="rect">
            <a:avLst/>
          </a:prstGeom>
        </p:spPr>
      </p:pic>
    </p:spTree>
    <p:extLst>
      <p:ext uri="{BB962C8B-B14F-4D97-AF65-F5344CB8AC3E}">
        <p14:creationId xmlns:p14="http://schemas.microsoft.com/office/powerpoint/2010/main" val="1602002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5E218-ED1F-4379-B28B-03905B979639}"/>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ABF18BC7-F468-41EF-B369-78CDBF354A31}"/>
              </a:ext>
            </a:extLst>
          </p:cNvPr>
          <p:cNvSpPr>
            <a:spLocks noGrp="1"/>
          </p:cNvSpPr>
          <p:nvPr>
            <p:ph idx="1"/>
          </p:nvPr>
        </p:nvSpPr>
        <p:spPr/>
        <p:txBody>
          <a:bodyPr/>
          <a:lstStyle/>
          <a:p>
            <a:r>
              <a:rPr lang="en-IN" sz="1800" b="1"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Analyzing</a:t>
            </a:r>
            <a:r>
              <a:rPr lang="en-IN" sz="1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 the Feature Columns</a:t>
            </a:r>
            <a:endPar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IN" dirty="0"/>
          </a:p>
        </p:txBody>
      </p:sp>
      <p:pic>
        <p:nvPicPr>
          <p:cNvPr id="4" name="Picture 3">
            <a:extLst>
              <a:ext uri="{FF2B5EF4-FFF2-40B4-BE49-F238E27FC236}">
                <a16:creationId xmlns:a16="http://schemas.microsoft.com/office/drawing/2014/main" id="{D5F1F396-F428-47C3-AB19-4ABA2E7FE1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280" y="3220461"/>
            <a:ext cx="10723062" cy="1967360"/>
          </a:xfrm>
          <a:prstGeom prst="rect">
            <a:avLst/>
          </a:prstGeom>
        </p:spPr>
      </p:pic>
    </p:spTree>
    <p:extLst>
      <p:ext uri="{BB962C8B-B14F-4D97-AF65-F5344CB8AC3E}">
        <p14:creationId xmlns:p14="http://schemas.microsoft.com/office/powerpoint/2010/main" val="155728664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Retrospect</Template>
  <TotalTime>77</TotalTime>
  <Words>1392</Words>
  <Application>Microsoft Office PowerPoint</Application>
  <PresentationFormat>Widescreen</PresentationFormat>
  <Paragraphs>101</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Courier New</vt:lpstr>
      <vt:lpstr>Symbol</vt:lpstr>
      <vt:lpstr>Retrospect</vt:lpstr>
      <vt:lpstr>Flight Price Prediction Project</vt:lpstr>
      <vt:lpstr>  INTRODUCTION</vt:lpstr>
      <vt:lpstr>Hardware and Software Requirements and Tools Used</vt:lpstr>
      <vt:lpstr>Hardware and Software Requirements and Tools Used</vt:lpstr>
      <vt:lpstr>Hardware and Software Requirements and Tools Used</vt:lpstr>
      <vt:lpstr>Hardware and Software Requirements and Tools Used</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Model/s Development and Evaluation </vt:lpstr>
      <vt:lpstr>Model/s Development and Evaluation </vt:lpstr>
      <vt:lpstr>CONCLUSION</vt:lpstr>
      <vt:lpstr>CONCLUSION</vt:lpstr>
      <vt:lpstr>CONCLUSION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Price Prediction Project</dc:title>
  <dc:creator>SIDXTER N</dc:creator>
  <cp:lastModifiedBy>vaishnavi kura</cp:lastModifiedBy>
  <cp:revision>3</cp:revision>
  <dcterms:created xsi:type="dcterms:W3CDTF">2021-11-28T14:09:16Z</dcterms:created>
  <dcterms:modified xsi:type="dcterms:W3CDTF">2022-02-06T08:08:22Z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