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6"/>
  </p:notesMasterIdLst>
  <p:handoutMasterIdLst>
    <p:handoutMasterId r:id="rId17"/>
  </p:handoutMasterIdLst>
  <p:sldIdLst>
    <p:sldId id="267" r:id="rId5"/>
    <p:sldId id="269" r:id="rId6"/>
    <p:sldId id="286" r:id="rId7"/>
    <p:sldId id="287" r:id="rId8"/>
    <p:sldId id="279" r:id="rId9"/>
    <p:sldId id="293" r:id="rId10"/>
    <p:sldId id="285" r:id="rId11"/>
    <p:sldId id="292" r:id="rId12"/>
    <p:sldId id="294" r:id="rId13"/>
    <p:sldId id="295" r:id="rId14"/>
    <p:sldId id="284"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7" d="100"/>
          <a:sy n="67" d="100"/>
        </p:scale>
        <p:origin x="644" y="5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11/13/2021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11/13/2021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11/13/2021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11/13/2021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11/13/2021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lstStyle/>
          <a:p>
            <a:r>
              <a:rPr lang="en-US" dirty="0"/>
              <a:t>Customer Retention Case Study Presentation</a:t>
            </a:r>
          </a:p>
        </p:txBody>
      </p:sp>
      <p:sp>
        <p:nvSpPr>
          <p:cNvPr id="3" name="Subtitle 2"/>
          <p:cNvSpPr>
            <a:spLocks noGrp="1"/>
          </p:cNvSpPr>
          <p:nvPr>
            <p:ph type="subTitle" idx="1"/>
          </p:nvPr>
        </p:nvSpPr>
        <p:spPr>
          <a:xfrm>
            <a:off x="1376792" y="5715000"/>
            <a:ext cx="9429931" cy="991077"/>
          </a:xfrm>
        </p:spPr>
        <p:txBody>
          <a:bodyPr/>
          <a:lstStyle/>
          <a:p>
            <a:r>
              <a:rPr lang="en-US" dirty="0"/>
              <a:t>Presented By Vaishnavi K</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5E0F00A-9553-463C-877C-8006A5C2D3BA}"/>
              </a:ext>
            </a:extLst>
          </p:cNvPr>
          <p:cNvSpPr>
            <a:spLocks noGrp="1"/>
          </p:cNvSpPr>
          <p:nvPr>
            <p:ph idx="4294967295"/>
          </p:nvPr>
        </p:nvSpPr>
        <p:spPr>
          <a:xfrm>
            <a:off x="760412" y="685800"/>
            <a:ext cx="10515600" cy="5410200"/>
          </a:xfrm>
        </p:spPr>
        <p:txBody>
          <a:bodyPr>
            <a:normAutofit/>
          </a:bodyPr>
          <a:lstStyle/>
          <a:p>
            <a:r>
              <a:rPr lang="en-IN" dirty="0"/>
              <a:t>After Multiple Bar Plots I have observed that:</a:t>
            </a:r>
          </a:p>
          <a:p>
            <a:r>
              <a:rPr lang="en-IN" dirty="0"/>
              <a:t>181 customers were female &amp; 88 were male.</a:t>
            </a:r>
          </a:p>
          <a:p>
            <a:r>
              <a:rPr lang="en-IN" dirty="0"/>
              <a:t>81 are from the age group ranging from 31-40 years.</a:t>
            </a:r>
          </a:p>
          <a:p>
            <a:r>
              <a:rPr lang="en-IN" dirty="0"/>
              <a:t>58 placed orders from Delhi &amp; 38 placed orders from the </a:t>
            </a:r>
            <a:r>
              <a:rPr lang="en-IN" dirty="0" err="1"/>
              <a:t>pincode</a:t>
            </a:r>
            <a:r>
              <a:rPr lang="en-IN" dirty="0"/>
              <a:t> 201308</a:t>
            </a:r>
          </a:p>
          <a:p>
            <a:r>
              <a:rPr lang="en-IN" dirty="0"/>
              <a:t>Other information also was observed like how many customers use mobile internet while shopping online or which search engine do they widely use etc…</a:t>
            </a:r>
          </a:p>
          <a:p>
            <a:r>
              <a:rPr lang="en-IN" dirty="0"/>
              <a:t>These Visualization graphs help us analyse our given data and categorize them accordingly.</a:t>
            </a:r>
          </a:p>
          <a:p>
            <a:r>
              <a:rPr lang="en-IN" dirty="0"/>
              <a:t>After which, we will be able to build a model that fits best and give the </a:t>
            </a:r>
            <a:r>
              <a:rPr lang="en-IN"/>
              <a:t>accurate result. </a:t>
            </a:r>
            <a:endParaRPr lang="en-IN" dirty="0"/>
          </a:p>
        </p:txBody>
      </p:sp>
    </p:spTree>
    <p:extLst>
      <p:ext uri="{BB962C8B-B14F-4D97-AF65-F5344CB8AC3E}">
        <p14:creationId xmlns:p14="http://schemas.microsoft.com/office/powerpoint/2010/main" val="345686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BB6FC7-0A25-4F51-92A3-993099200D6C}"/>
              </a:ext>
            </a:extLst>
          </p:cNvPr>
          <p:cNvPicPr>
            <a:picLocks noChangeAspect="1"/>
          </p:cNvPicPr>
          <p:nvPr/>
        </p:nvPicPr>
        <p:blipFill>
          <a:blip r:embed="rId2"/>
          <a:stretch>
            <a:fillRect/>
          </a:stretch>
        </p:blipFill>
        <p:spPr>
          <a:xfrm>
            <a:off x="303212" y="304800"/>
            <a:ext cx="11582400" cy="6248400"/>
          </a:xfrm>
          <a:prstGeom prst="rect">
            <a:avLst/>
          </a:prstGeom>
        </p:spPr>
      </p:pic>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2057400"/>
            <a:ext cx="9751060" cy="4267200"/>
          </a:xfrm>
        </p:spPr>
        <p:txBody>
          <a:bodyPr>
            <a:normAutofit/>
          </a:bodyPr>
          <a:lstStyle/>
          <a:p>
            <a:r>
              <a:rPr lang="en-US" dirty="0"/>
              <a:t>What is Customer Retention and do we really need it?</a:t>
            </a:r>
          </a:p>
          <a:p>
            <a:pPr marL="0" indent="0">
              <a:buNone/>
            </a:pPr>
            <a:endParaRPr lang="en-US" dirty="0"/>
          </a:p>
          <a:p>
            <a:pPr marL="301752" lvl="1" indent="0">
              <a:buNone/>
            </a:pPr>
            <a:r>
              <a:rPr lang="en-US" dirty="0"/>
              <a:t>“Customer retention refers to company’s ability to turn customers into repeat buyers and prevent them from switching to a competitor”</a:t>
            </a:r>
          </a:p>
          <a:p>
            <a:pPr marL="301752" lvl="1" indent="0">
              <a:buNone/>
            </a:pPr>
            <a:r>
              <a:rPr lang="en-US" dirty="0"/>
              <a:t>In other words customer retention means – </a:t>
            </a:r>
            <a:r>
              <a:rPr lang="en-US" b="1" dirty="0"/>
              <a:t>“To maintain the existing customers”</a:t>
            </a:r>
          </a:p>
          <a:p>
            <a:pPr marL="0" indent="0">
              <a:buNone/>
            </a:pPr>
            <a:endParaRPr lang="en-US" dirty="0"/>
          </a:p>
          <a:p>
            <a:r>
              <a:rPr lang="en-US" dirty="0"/>
              <a:t>This happens only if there exists a positive relation between the company and the customer.</a:t>
            </a:r>
          </a:p>
          <a:p>
            <a:pPr marL="0" indent="0">
              <a:buNone/>
            </a:pPr>
            <a:endParaRPr lang="en-US"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1D317-065A-4F83-A45E-4031E6CA9D9A}"/>
              </a:ext>
            </a:extLst>
          </p:cNvPr>
          <p:cNvSpPr txBox="1"/>
          <p:nvPr/>
        </p:nvSpPr>
        <p:spPr>
          <a:xfrm>
            <a:off x="1370012" y="1676400"/>
            <a:ext cx="94488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What are the benefits of Customer Retention ?</a:t>
            </a:r>
          </a:p>
          <a:p>
            <a:pPr marL="0" indent="0">
              <a:buNone/>
            </a:pPr>
            <a:endParaRPr lang="en-US"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tend to buy other services from same company.</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an existing customer is 60-70%</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new prospect is 5-20%</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Declined migration rates</a:t>
            </a:r>
          </a:p>
          <a:p>
            <a:pPr marL="800100" lvl="1" indent="-342900">
              <a:buFont typeface="Wingdings" panose="05000000000000000000" pitchFamily="2" charset="2"/>
              <a:buChar char="ü"/>
            </a:pPr>
            <a:r>
              <a:rPr lang="en-US" sz="2000" dirty="0">
                <a:latin typeface="Constantia (Body)"/>
                <a:ea typeface="Cambria" panose="02040503050406030204" pitchFamily="18" charset="0"/>
              </a:rPr>
              <a:t>It’s more expensive to acquire a new customer than to retain an old one.</a:t>
            </a:r>
          </a:p>
          <a:p>
            <a:pPr lvl="1"/>
            <a:endParaRPr lang="en-US" sz="2000" dirty="0">
              <a:latin typeface="Constantia (Body)"/>
              <a:ea typeface="Cambria" panose="02040503050406030204" pitchFamily="18" charset="0"/>
            </a:endParaRPr>
          </a:p>
        </p:txBody>
      </p:sp>
    </p:spTree>
    <p:extLst>
      <p:ext uri="{BB962C8B-B14F-4D97-AF65-F5344CB8AC3E}">
        <p14:creationId xmlns:p14="http://schemas.microsoft.com/office/powerpoint/2010/main" val="53512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A5ABA6-AA03-4D98-9028-1DCF4F7A05C3}"/>
              </a:ext>
            </a:extLst>
          </p:cNvPr>
          <p:cNvSpPr txBox="1"/>
          <p:nvPr/>
        </p:nvSpPr>
        <p:spPr>
          <a:xfrm>
            <a:off x="1370012" y="1676400"/>
            <a:ext cx="92202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Tips for Succeeding at Customer Retention</a:t>
            </a: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Find out what customers want &amp; what causes them to stay or leave ?</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Proactively collect and promote customer feedback.</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Analyze customer feedback to gain valuable insights and ensure the right people hear it.</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Take action and Measure the results </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Actively measure and monitor your customers’ loyalty and engagement</a:t>
            </a: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Keep asking, listening analyzing and improving</a:t>
            </a:r>
            <a:endParaRPr lang="en-IN" sz="2000" cap="none" dirty="0">
              <a:latin typeface="Constantia (Body)"/>
              <a:ea typeface="Cambria" panose="02040503050406030204" pitchFamily="18" charset="0"/>
            </a:endParaRPr>
          </a:p>
        </p:txBody>
      </p:sp>
    </p:spTree>
    <p:extLst>
      <p:ext uri="{BB962C8B-B14F-4D97-AF65-F5344CB8AC3E}">
        <p14:creationId xmlns:p14="http://schemas.microsoft.com/office/powerpoint/2010/main" val="377127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Problem Statement</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1828800"/>
            <a:ext cx="9751060" cy="4267200"/>
          </a:xfrm>
        </p:spPr>
        <p:txBody>
          <a:bodyPr>
            <a:normAutofit fontScale="92500" lnSpcReduction="10000"/>
          </a:bodyPr>
          <a:lstStyle/>
          <a:p>
            <a:pPr>
              <a:buFont typeface="Wingdings" panose="05000000000000000000" pitchFamily="2" charset="2"/>
              <a:buChar char="Ø"/>
            </a:pPr>
            <a:r>
              <a:rPr lang="en-US" sz="2000" dirty="0"/>
              <a:t>Customer satisfaction has emerged as one of the most important factors that guarantee the success of online store; it has been posited as a key stimulant of purchase or repurchase intentions and customer loyalty.</a:t>
            </a:r>
          </a:p>
          <a:p>
            <a:pPr>
              <a:buFont typeface="Wingdings" panose="05000000000000000000" pitchFamily="2" charset="2"/>
              <a:buChar char="Ø"/>
            </a:pPr>
            <a:r>
              <a:rPr lang="en-US" sz="2000" dirty="0"/>
              <a:t>A comprehensive review of the literature, theories and models have been carried out to propose the models for customer activation and customer retention.</a:t>
            </a:r>
          </a:p>
          <a:p>
            <a:pPr>
              <a:buFont typeface="Wingdings" panose="05000000000000000000" pitchFamily="2" charset="2"/>
              <a:buChar char="Ø"/>
            </a:pPr>
            <a:r>
              <a:rPr lang="en-US" sz="2000" dirty="0"/>
              <a:t>Five major factors that contributed to the success of an e-commerce store have been identified as: service quality, system quality, information quality, trust and net benefit.</a:t>
            </a:r>
          </a:p>
          <a:p>
            <a:pPr>
              <a:buFont typeface="Wingdings" panose="05000000000000000000" pitchFamily="2" charset="2"/>
              <a:buChar char="Ø"/>
            </a:pPr>
            <a:r>
              <a:rPr lang="en-US" sz="2000" dirty="0"/>
              <a:t>The research furthermore investigated the factors that influence the online customers repeat purchase intention.</a:t>
            </a:r>
          </a:p>
          <a:p>
            <a:pPr>
              <a:buFont typeface="Wingdings" panose="05000000000000000000" pitchFamily="2" charset="2"/>
              <a:buChar char="Ø"/>
            </a:pPr>
            <a:r>
              <a:rPr lang="en-US" sz="2000" dirty="0"/>
              <a:t>The combination of both utilitarian value and hedonistic values are needed to affect the repeat purchase intention (loyalty) positively.</a:t>
            </a:r>
          </a:p>
          <a:p>
            <a:pPr>
              <a:buFont typeface="Wingdings" panose="05000000000000000000" pitchFamily="2" charset="2"/>
              <a:buChar char="Ø"/>
            </a:pPr>
            <a:r>
              <a:rPr lang="en-US" sz="2000" dirty="0"/>
              <a:t>The data is collected from the Indian online shoppers. Results indicate the e-retail success factors, which are very much critical for customer satisfaction.</a:t>
            </a:r>
          </a:p>
        </p:txBody>
      </p:sp>
    </p:spTree>
    <p:extLst>
      <p:ext uri="{BB962C8B-B14F-4D97-AF65-F5344CB8AC3E}">
        <p14:creationId xmlns:p14="http://schemas.microsoft.com/office/powerpoint/2010/main" val="166565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D3AD41-6E69-44D3-AD88-25195ED77983}"/>
              </a:ext>
            </a:extLst>
          </p:cNvPr>
          <p:cNvSpPr>
            <a:spLocks noGrp="1"/>
          </p:cNvSpPr>
          <p:nvPr>
            <p:ph type="title"/>
          </p:nvPr>
        </p:nvSpPr>
        <p:spPr/>
        <p:txBody>
          <a:bodyPr/>
          <a:lstStyle/>
          <a:p>
            <a:r>
              <a:rPr lang="en-IN" dirty="0"/>
              <a:t>EXPLORATORY DATA ANALYSIS [E.D.A]</a:t>
            </a:r>
          </a:p>
        </p:txBody>
      </p:sp>
      <p:sp>
        <p:nvSpPr>
          <p:cNvPr id="5" name="Content Placeholder 4">
            <a:extLst>
              <a:ext uri="{FF2B5EF4-FFF2-40B4-BE49-F238E27FC236}">
                <a16:creationId xmlns:a16="http://schemas.microsoft.com/office/drawing/2014/main" id="{465B4160-9874-4BDD-B969-8E3CFF520599}"/>
              </a:ext>
            </a:extLst>
          </p:cNvPr>
          <p:cNvSpPr>
            <a:spLocks noGrp="1"/>
          </p:cNvSpPr>
          <p:nvPr>
            <p:ph type="body" idx="1"/>
          </p:nvPr>
        </p:nvSpPr>
        <p:spPr/>
        <p:txBody>
          <a:bodyPr/>
          <a:lstStyle/>
          <a:p>
            <a:r>
              <a:rPr lang="en-IN" dirty="0"/>
              <a:t>While checking for null values I found no null values present in my Dataset.</a:t>
            </a:r>
          </a:p>
          <a:p>
            <a:r>
              <a:rPr lang="en-IN" dirty="0"/>
              <a:t>By the info() function, we found that there are no missing data present in the given dataset.</a:t>
            </a:r>
          </a:p>
          <a:p>
            <a:endParaRPr lang="en-IN" dirty="0"/>
          </a:p>
        </p:txBody>
      </p:sp>
    </p:spTree>
    <p:extLst>
      <p:ext uri="{BB962C8B-B14F-4D97-AF65-F5344CB8AC3E}">
        <p14:creationId xmlns:p14="http://schemas.microsoft.com/office/powerpoint/2010/main" val="159570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p:txBody>
          <a:bodyPr/>
          <a:lstStyle/>
          <a:p>
            <a:r>
              <a:rPr lang="en-US" dirty="0"/>
              <a:t>Visualization</a:t>
            </a:r>
            <a:endParaRPr lang="en-IN" dirty="0"/>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What is Data Visualization? Data visualization is defined as a graphical representation that contains the information and the data.</a:t>
            </a:r>
          </a:p>
          <a:p>
            <a:pPr>
              <a:buFont typeface="Wingdings" panose="05000000000000000000" pitchFamily="2" charset="2"/>
              <a:buChar char="Ø"/>
            </a:pPr>
            <a:r>
              <a:rPr lang="en-US" dirty="0"/>
              <a:t>Benefits of Good Data Visualization? Data visualization is another technique of visual art that grabs our interest and keeps our main focus on the message captured with the help of eyes.</a:t>
            </a:r>
          </a:p>
          <a:p>
            <a:pPr>
              <a:buFont typeface="Wingdings" panose="05000000000000000000" pitchFamily="2" charset="2"/>
              <a:buChar char="Ø"/>
            </a:pPr>
            <a:r>
              <a:rPr lang="en-US" dirty="0"/>
              <a:t>Different Types of Analysis for Data Visualization are</a:t>
            </a:r>
            <a:br>
              <a:rPr lang="en-US" dirty="0"/>
            </a:br>
            <a:br>
              <a:rPr lang="en-US" dirty="0"/>
            </a:br>
            <a:r>
              <a:rPr lang="en-US" dirty="0"/>
              <a:t>Univariate Analysis: In the univariate analysis, we will be using a single feature to analyze almost all of its properties.</a:t>
            </a:r>
            <a:br>
              <a:rPr lang="en-US" dirty="0"/>
            </a:br>
            <a:br>
              <a:rPr lang="en-US" dirty="0"/>
            </a:br>
            <a:r>
              <a:rPr lang="en-US" dirty="0"/>
              <a:t>Bivariate Analysis: When we compare the data between exactly 2 features then it is known as bivariate analysis.</a:t>
            </a:r>
            <a:br>
              <a:rPr lang="en-US" dirty="0"/>
            </a:br>
            <a:br>
              <a:rPr lang="en-US" dirty="0"/>
            </a:br>
            <a:r>
              <a:rPr lang="en-US" dirty="0"/>
              <a:t>Multivariate Analysis: In the multivariate analysis, we will be comparing more than 2 variables.</a:t>
            </a:r>
          </a:p>
        </p:txBody>
      </p:sp>
    </p:spTree>
    <p:extLst>
      <p:ext uri="{BB962C8B-B14F-4D97-AF65-F5344CB8AC3E}">
        <p14:creationId xmlns:p14="http://schemas.microsoft.com/office/powerpoint/2010/main" val="1704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FE52A-684A-4A62-9EF6-B433019DC1CC}"/>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A060B97A-B74C-4B45-8F92-942CCC738605}"/>
              </a:ext>
            </a:extLst>
          </p:cNvPr>
          <p:cNvPicPr>
            <a:picLocks noGrp="1" noChangeAspect="1"/>
          </p:cNvPicPr>
          <p:nvPr>
            <p:ph sz="half" idx="1"/>
          </p:nvPr>
        </p:nvPicPr>
        <p:blipFill>
          <a:blip r:embed="rId2"/>
          <a:stretch>
            <a:fillRect/>
          </a:stretch>
        </p:blipFill>
        <p:spPr>
          <a:xfrm>
            <a:off x="1219200" y="2170143"/>
            <a:ext cx="4773613" cy="3533713"/>
          </a:xfrm>
        </p:spPr>
      </p:pic>
      <p:pic>
        <p:nvPicPr>
          <p:cNvPr id="10" name="Content Placeholder 9">
            <a:extLst>
              <a:ext uri="{FF2B5EF4-FFF2-40B4-BE49-F238E27FC236}">
                <a16:creationId xmlns:a16="http://schemas.microsoft.com/office/drawing/2014/main" id="{292867C7-E9A2-4715-B1AA-07531473330B}"/>
              </a:ext>
            </a:extLst>
          </p:cNvPr>
          <p:cNvPicPr>
            <a:picLocks noGrp="1" noChangeAspect="1"/>
          </p:cNvPicPr>
          <p:nvPr>
            <p:ph sz="half" idx="2"/>
          </p:nvPr>
        </p:nvPicPr>
        <p:blipFill>
          <a:blip r:embed="rId3"/>
          <a:stretch>
            <a:fillRect/>
          </a:stretch>
        </p:blipFill>
        <p:spPr>
          <a:xfrm>
            <a:off x="6196013" y="2054967"/>
            <a:ext cx="4773612" cy="3764066"/>
          </a:xfrm>
        </p:spPr>
      </p:pic>
    </p:spTree>
    <p:extLst>
      <p:ext uri="{BB962C8B-B14F-4D97-AF65-F5344CB8AC3E}">
        <p14:creationId xmlns:p14="http://schemas.microsoft.com/office/powerpoint/2010/main" val="2915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AB4C-5B16-4C2A-AC6E-BEA10950B065}"/>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0B0DA257-FFBB-4532-BF7E-CE571DC44FE2}"/>
              </a:ext>
            </a:extLst>
          </p:cNvPr>
          <p:cNvPicPr>
            <a:picLocks noGrp="1" noChangeAspect="1"/>
          </p:cNvPicPr>
          <p:nvPr>
            <p:ph sz="half" idx="1"/>
          </p:nvPr>
        </p:nvPicPr>
        <p:blipFill>
          <a:blip r:embed="rId2"/>
          <a:stretch>
            <a:fillRect/>
          </a:stretch>
        </p:blipFill>
        <p:spPr>
          <a:xfrm>
            <a:off x="1219200" y="2141333"/>
            <a:ext cx="4773613" cy="3591333"/>
          </a:xfrm>
        </p:spPr>
      </p:pic>
      <p:pic>
        <p:nvPicPr>
          <p:cNvPr id="8" name="Content Placeholder 7">
            <a:extLst>
              <a:ext uri="{FF2B5EF4-FFF2-40B4-BE49-F238E27FC236}">
                <a16:creationId xmlns:a16="http://schemas.microsoft.com/office/drawing/2014/main" id="{590447FA-95C6-46BB-A760-B02BB9522B26}"/>
              </a:ext>
            </a:extLst>
          </p:cNvPr>
          <p:cNvPicPr>
            <a:picLocks noGrp="1" noChangeAspect="1"/>
          </p:cNvPicPr>
          <p:nvPr>
            <p:ph sz="half" idx="2"/>
          </p:nvPr>
        </p:nvPicPr>
        <p:blipFill>
          <a:blip r:embed="rId3"/>
          <a:stretch>
            <a:fillRect/>
          </a:stretch>
        </p:blipFill>
        <p:spPr>
          <a:xfrm>
            <a:off x="6196013" y="2139801"/>
            <a:ext cx="4773612" cy="3594397"/>
          </a:xfrm>
        </p:spPr>
      </p:pic>
    </p:spTree>
    <p:extLst>
      <p:ext uri="{BB962C8B-B14F-4D97-AF65-F5344CB8AC3E}">
        <p14:creationId xmlns:p14="http://schemas.microsoft.com/office/powerpoint/2010/main" val="415356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310</TotalTime>
  <Words>639</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Constantia</vt:lpstr>
      <vt:lpstr>Constantia (Body)</vt:lpstr>
      <vt:lpstr>Wingdings</vt:lpstr>
      <vt:lpstr>Books Classic 16x9</vt:lpstr>
      <vt:lpstr>Customer Retention Case Study Presentation</vt:lpstr>
      <vt:lpstr>Introduction</vt:lpstr>
      <vt:lpstr>PowerPoint Presentation</vt:lpstr>
      <vt:lpstr>PowerPoint Presentation</vt:lpstr>
      <vt:lpstr>Problem Statement</vt:lpstr>
      <vt:lpstr>EXPLORATORY DATA ANALYSIS [E.D.A]</vt:lpstr>
      <vt:lpstr>Visualization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vaishnavi kura</cp:lastModifiedBy>
  <cp:revision>35</cp:revision>
  <dcterms:created xsi:type="dcterms:W3CDTF">2021-09-16T06:05:54Z</dcterms:created>
  <dcterms:modified xsi:type="dcterms:W3CDTF">2021-11-12T20:49:34Z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