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5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0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88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6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0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60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0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06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6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2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5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88A49-9AA9-4036-89E2-4C874758194C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9E5D883-A776-47EF-8389-FBCB784AB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9140-342A-4439-BB33-D33AD77E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Micro-Credit Defaulter Model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A3ACC6-BFF9-4FE4-8DD5-7EED54987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87AA-CA63-4234-9837-AD7F129F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292929"/>
                </a:solidFill>
                <a:latin typeface="Broadway" panose="04040905080B02020502" pitchFamily="82" charset="0"/>
              </a:rPr>
              <a:t>CONTENTS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0357A-3B63-4DFD-AA50-46FB45FEA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2082800"/>
            <a:ext cx="4600575" cy="3613150"/>
          </a:xfrm>
        </p:spPr>
      </p:pic>
    </p:spTree>
    <p:extLst>
      <p:ext uri="{BB962C8B-B14F-4D97-AF65-F5344CB8AC3E}">
        <p14:creationId xmlns:p14="http://schemas.microsoft.com/office/powerpoint/2010/main" val="34265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69BC-2EF9-4FE4-9459-ECC2696D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2C5A-684E-40E9-911E-965737E0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000" dirty="0">
                <a:latin typeface="Arial Rounded MT Bold" panose="020F0704030504030204" pitchFamily="34" charset="0"/>
              </a:rPr>
              <a:t>A Microfinance Institution (MFI) is an organization that offers financial services to low income populations in remote areas. </a:t>
            </a:r>
            <a:endParaRPr lang="en-US" altLang="en-US" sz="1400" dirty="0">
              <a:solidFill>
                <a:srgbClr val="292929"/>
              </a:solidFill>
              <a:latin typeface="Arial Rounded MT Bold" panose="020F0704030504030204" pitchFamily="34" charset="0"/>
            </a:endParaRPr>
          </a:p>
          <a:p>
            <a:pPr eaLnBrk="1" hangingPunct="1"/>
            <a:r>
              <a:rPr lang="en-US" altLang="en-US" sz="2000" dirty="0">
                <a:latin typeface="Arial Rounded MT Bold" panose="020F0704030504030204" pitchFamily="34" charset="0"/>
              </a:rPr>
              <a:t>The Microfinance services (MFS) provided by MFI are Group Loans, Agricultural Loans, Individual Business Loans and so on.</a:t>
            </a:r>
          </a:p>
          <a:p>
            <a:pPr eaLnBrk="1" hangingPunct="1"/>
            <a:r>
              <a:rPr lang="en-US" altLang="en-US" sz="2000" dirty="0">
                <a:latin typeface="Arial Rounded MT Bold" panose="020F0704030504030204" pitchFamily="34" charset="0"/>
              </a:rPr>
              <a:t>MFI</a:t>
            </a:r>
            <a:r>
              <a:rPr lang="en-US" altLang="en-US" dirty="0"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latin typeface="Arial Rounded MT Bold" panose="020F0704030504030204" pitchFamily="34" charset="0"/>
              </a:rPr>
              <a:t>collaborates with Telecom company to provide micro-credit on mobile balances to be paid back in 5 days.</a:t>
            </a:r>
          </a:p>
          <a:p>
            <a:pPr eaLnBrk="1" hangingPunct="1"/>
            <a:r>
              <a:rPr lang="en-US" altLang="en-US" sz="2000" dirty="0">
                <a:latin typeface="Arial Rounded MT Bold" panose="020F0704030504030204" pitchFamily="34" charset="0"/>
              </a:rPr>
              <a:t>The Consumer is believed to be defaulter if he deviates from the path of paying back the loaned amount within the time duration of 5 days.</a:t>
            </a:r>
            <a:endParaRPr lang="en-US" altLang="en-US" sz="1200" dirty="0">
              <a:solidFill>
                <a:srgbClr val="292929"/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6B9B-550A-4D77-B911-046E890D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355D-4EAA-4C56-B24F-6766C186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  <a:defRPr/>
            </a:pPr>
            <a:endParaRPr lang="en-US" sz="20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Before advancement of Data Science, loan lending companies used to risk a high rate of defaulting.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Many a times a perfect candidate would display erratic financial and repayment behavior after being approved for loan.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Machine Learning can help lenders predict potential defaulters before approving their candidature using their past data.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Arial Rounded MT Bold" panose="020F0704030504030204" pitchFamily="34" charset="0"/>
              </a:rPr>
              <a:t>The candidates’ income, past debt and repayment behavior can be important metrics for the same.</a:t>
            </a:r>
          </a:p>
          <a:p>
            <a:pPr marL="0" indent="0">
              <a:buFontTx/>
              <a:buNone/>
              <a:defRPr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77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F475-309E-4427-A943-B90D57B1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description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DF22-E8F0-41DD-94B6-64E38294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5450"/>
            <a:ext cx="10396883" cy="3679135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FontTx/>
              <a:buNone/>
              <a:defRPr/>
            </a:pPr>
            <a:r>
              <a:rPr lang="en-US" altLang="en-US" sz="2800" b="1" u="sng" dirty="0">
                <a:solidFill>
                  <a:schemeClr val="accent1">
                    <a:lumMod val="95000"/>
                  </a:schemeClr>
                </a:solidFill>
                <a:latin typeface="Broadway" panose="04040905080B02020502" pitchFamily="82" charset="0"/>
              </a:rPr>
              <a:t>Major Data Features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Label-Target Variable.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Avg. daily amount spent 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Avg. main account balance.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Avg. amount of recharge.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Frequency of main account recharge.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Total amount of main acc. recharge.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Median of amount recharges done.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Maximum amount of loans taken.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Median of loan amount taken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Total amount of Loans taken.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Number of loans taken.</a:t>
            </a:r>
          </a:p>
          <a:p>
            <a:pPr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Average payback time.</a:t>
            </a:r>
          </a:p>
          <a:p>
            <a:pPr marL="0" indent="0">
              <a:buFontTx/>
              <a:buNone/>
              <a:defRPr/>
            </a:pPr>
            <a:r>
              <a:rPr lang="en-US" altLang="en-US" sz="3400" dirty="0">
                <a:latin typeface="Arial Rounded MT Bold" panose="020F0704030504030204" pitchFamily="34" charset="0"/>
              </a:rPr>
              <a:t>All features recorded for 30 days and 90  days.</a:t>
            </a:r>
          </a:p>
          <a:p>
            <a:pPr>
              <a:defRPr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79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A57C-39A2-444B-B460-EEB9B537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data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7551-D922-43A5-84D3-29E22CD4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000" dirty="0"/>
              <a:t>Dataset was imbalanced for the target feature(87.5% for Non-defaulters and 12.5% for Defaulters).</a:t>
            </a:r>
          </a:p>
          <a:p>
            <a:pPr>
              <a:defRPr/>
            </a:pPr>
            <a:r>
              <a:rPr lang="en-US" sz="2000" dirty="0"/>
              <a:t>Data distribution was analyzed and irrelevant columns were deleted.</a:t>
            </a:r>
          </a:p>
          <a:p>
            <a:pPr>
              <a:defRPr/>
            </a:pPr>
            <a:r>
              <a:rPr lang="en-US" sz="2000" dirty="0"/>
              <a:t>Data Visualization: On visualizing data, there were two important insights was gathered.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	a. Imbalance of data </a:t>
            </a:r>
          </a:p>
          <a:p>
            <a:pPr marL="0" indent="0">
              <a:buFontTx/>
              <a:buNone/>
              <a:defRPr/>
            </a:pPr>
            <a:r>
              <a:rPr lang="en-US" sz="2000" dirty="0"/>
              <a:t>	b. Distribution was not normal.</a:t>
            </a:r>
          </a:p>
          <a:p>
            <a:pPr>
              <a:defRPr/>
            </a:pPr>
            <a:r>
              <a:rPr lang="en-US" sz="2000" dirty="0"/>
              <a:t>Data Normalization: Since the data was not normal, all the features except the target variable was normalized.</a:t>
            </a:r>
          </a:p>
          <a:p>
            <a:pPr>
              <a:defRPr/>
            </a:pPr>
            <a:r>
              <a:rPr lang="en-US" sz="2000" dirty="0"/>
              <a:t>Sampling: As data sampling may cause data lose, oversampling of minority class using SMOTE was performed.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84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95D5-F7BD-49F0-84F6-6E048716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ACED-0535-4552-A4CF-92194902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 Rounded MT Bold" panose="020F0704030504030204" pitchFamily="34" charset="0"/>
              </a:rPr>
              <a:t>Build Models Since it was a supervised classification problem, 3 models were built to evaluate performance of each of them. Metrics like precision, recall and ROC-AUC curve were used.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After </a:t>
            </a:r>
            <a:r>
              <a:rPr lang="en-US" dirty="0" err="1">
                <a:latin typeface="Arial Rounded MT Bold" panose="020F0704030504030204" pitchFamily="34" charset="0"/>
              </a:rPr>
              <a:t>analysing</a:t>
            </a:r>
            <a:r>
              <a:rPr lang="en-US" dirty="0">
                <a:latin typeface="Arial Rounded MT Bold" panose="020F0704030504030204" pitchFamily="34" charset="0"/>
              </a:rPr>
              <a:t> the data with each model the best suited model was saved .</a:t>
            </a:r>
            <a:br>
              <a:rPr lang="en-US" sz="20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87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F83A-24DA-4210-9FE7-513E11DB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7393-4EFD-4637-91AB-2552D87C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According to the performance metrics, Random Forrest scores highest in accuracy</a:t>
            </a:r>
            <a:endParaRPr lang="en-IN" dirty="0"/>
          </a:p>
          <a:p>
            <a:r>
              <a:rPr lang="en-US">
                <a:solidFill>
                  <a:schemeClr val="tx1"/>
                </a:solidFill>
                <a:latin typeface="Arial Rounded MT Bold" panose="020F0704030504030204" pitchFamily="34" charset="0"/>
              </a:rPr>
              <a:t>Hence, Random Forest Classifier is  the best fit for this data.</a:t>
            </a:r>
            <a:endParaRPr lang="en-US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59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54</TotalTime>
  <Words>429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Broadway</vt:lpstr>
      <vt:lpstr>Courier New</vt:lpstr>
      <vt:lpstr>Impact</vt:lpstr>
      <vt:lpstr>Wingdings</vt:lpstr>
      <vt:lpstr>Main Event</vt:lpstr>
      <vt:lpstr>Micro-Credit Defaulter Model</vt:lpstr>
      <vt:lpstr>CONTENTS</vt:lpstr>
      <vt:lpstr>Introduction</vt:lpstr>
      <vt:lpstr>PowerPoint Presentation</vt:lpstr>
      <vt:lpstr>DAtaBase description </vt:lpstr>
      <vt:lpstr>Insights from data </vt:lpstr>
      <vt:lpstr>Model building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Model</dc:title>
  <dc:creator>vaishnavi kura</dc:creator>
  <cp:lastModifiedBy>vaishnavi kura</cp:lastModifiedBy>
  <cp:revision>1</cp:revision>
  <dcterms:created xsi:type="dcterms:W3CDTF">2021-11-25T18:23:05Z</dcterms:created>
  <dcterms:modified xsi:type="dcterms:W3CDTF">2021-11-25T19:18:04Z</dcterms:modified>
</cp:coreProperties>
</file>