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4"/>
  </p:sldMasterIdLst>
  <p:notesMasterIdLst>
    <p:notesMasterId r:id="rId28"/>
  </p:notesMasterIdLst>
  <p:handoutMasterIdLst>
    <p:handoutMasterId r:id="rId29"/>
  </p:handoutMasterIdLst>
  <p:sldIdLst>
    <p:sldId id="256" r:id="rId5"/>
    <p:sldId id="280" r:id="rId6"/>
    <p:sldId id="258" r:id="rId7"/>
    <p:sldId id="259" r:id="rId8"/>
    <p:sldId id="261" r:id="rId9"/>
    <p:sldId id="262" r:id="rId10"/>
    <p:sldId id="263" r:id="rId11"/>
    <p:sldId id="265" r:id="rId12"/>
    <p:sldId id="281" r:id="rId13"/>
    <p:sldId id="266" r:id="rId14"/>
    <p:sldId id="267" r:id="rId15"/>
    <p:sldId id="268" r:id="rId16"/>
    <p:sldId id="269" r:id="rId17"/>
    <p:sldId id="270" r:id="rId18"/>
    <p:sldId id="271" r:id="rId19"/>
    <p:sldId id="272" r:id="rId20"/>
    <p:sldId id="273" r:id="rId21"/>
    <p:sldId id="274" r:id="rId22"/>
    <p:sldId id="278" r:id="rId23"/>
    <p:sldId id="275" r:id="rId24"/>
    <p:sldId id="276" r:id="rId25"/>
    <p:sldId id="277" r:id="rId26"/>
    <p:sldId id="279" r:id="rId27"/>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857E4-1F78-44C7-88E9-BE4ABEEB41C3}">
          <p14:sldIdLst>
            <p14:sldId id="256"/>
            <p14:sldId id="280"/>
            <p14:sldId id="258"/>
            <p14:sldId id="259"/>
            <p14:sldId id="261"/>
            <p14:sldId id="262"/>
            <p14:sldId id="263"/>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t>10/29/2021</a:t>
            </a:fld>
            <a:endParaRPr lang="en-US" dirty="0"/>
          </a:p>
        </p:txBody>
      </p:sp>
      <p:sp>
        <p:nvSpPr>
          <p:cNvPr id="4" name="Footer Placeholder 3">
            <a:extLst>
              <a:ext uri="{FF2B5EF4-FFF2-40B4-BE49-F238E27FC236}">
                <a16:creationId xmlns:a16="http://schemas.microsoft.com/office/drawing/2014/main"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t>‹#›</a:t>
            </a:fld>
            <a:endParaRPr lang="en-US" dirty="0"/>
          </a:p>
        </p:txBody>
      </p:sp>
    </p:spTree>
    <p:extLst>
      <p:ext uri="{BB962C8B-B14F-4D97-AF65-F5344CB8AC3E}">
        <p14:creationId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t>‹#›</a:t>
            </a:fld>
            <a:endParaRPr lang="en-US" dirty="0"/>
          </a:p>
        </p:txBody>
      </p:sp>
    </p:spTree>
    <p:extLst>
      <p:ext uri="{BB962C8B-B14F-4D97-AF65-F5344CB8AC3E}">
        <p14:creationId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10/29/2021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60EBF0A-94C9-4A9B-BA1E-C21ADEFDACD6}"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745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32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446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35449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t>10/29/2021</a:t>
            </a:fld>
            <a:endParaRPr lang="en-US" noProof="0" dirty="0"/>
          </a:p>
        </p:txBody>
      </p:sp>
      <p:sp>
        <p:nvSpPr>
          <p:cNvPr id="23" name="Footer Placeholder 22">
            <a:extLst>
              <a:ext uri="{FF2B5EF4-FFF2-40B4-BE49-F238E27FC236}">
                <a16:creationId xmlns:a16="http://schemas.microsoft.com/office/drawing/2014/main"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t>‹#›</a:t>
            </a:fld>
            <a:endParaRPr lang="en-US" noProof="0" dirty="0"/>
          </a:p>
        </p:txBody>
      </p:sp>
    </p:spTree>
    <p:extLst>
      <p:ext uri="{BB962C8B-B14F-4D97-AF65-F5344CB8AC3E}">
        <p14:creationId xmlns:p14="http://schemas.microsoft.com/office/powerpoint/2010/main" val="303354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noProof="0" smtClean="0"/>
              <a:t>10/29/2021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60EBF0A-94C9-4A9B-BA1E-C21ADEFDACD6}" type="slidenum">
              <a:rPr lang="en-US" noProof="0" smtClean="0"/>
              <a:t>‹#›</a:t>
            </a:fld>
            <a:endParaRPr lang="en-US" noProof="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BC4535D3-DF6A-40A0-AE09-C26295A17603}"/>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9" name="Group 8">
            <a:extLst>
              <a:ext uri="{FF2B5EF4-FFF2-40B4-BE49-F238E27FC236}">
                <a16:creationId xmlns:a16="http://schemas.microsoft.com/office/drawing/2014/main" id="{EC2C27AB-9515-4527-9FDC-62AED4DAF5FA}"/>
              </a:ext>
            </a:extLst>
          </p:cNvPr>
          <p:cNvGrpSpPr/>
          <p:nvPr userDrawn="1"/>
        </p:nvGrpSpPr>
        <p:grpSpPr>
          <a:xfrm flipH="1">
            <a:off x="2987675" y="-580735"/>
            <a:ext cx="6216650" cy="1935163"/>
            <a:chOff x="2982913" y="-574675"/>
            <a:chExt cx="6216650" cy="1935163"/>
          </a:xfrm>
        </p:grpSpPr>
        <p:sp>
          <p:nvSpPr>
            <p:cNvPr id="10" name="Полилиния: фигура 12">
              <a:extLst>
                <a:ext uri="{FF2B5EF4-FFF2-40B4-BE49-F238E27FC236}">
                  <a16:creationId xmlns:a16="http://schemas.microsoft.com/office/drawing/2014/main" id="{0EF45F53-4A5A-4DB6-9A13-FE700AD302C9}"/>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1" name="Полилиния: фигура 17">
              <a:extLst>
                <a:ext uri="{FF2B5EF4-FFF2-40B4-BE49-F238E27FC236}">
                  <a16:creationId xmlns:a16="http://schemas.microsoft.com/office/drawing/2014/main" id="{1B5C2739-C3B0-497C-9B3F-F6789CB8F39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2" name="Полилиния: фигура 15">
              <a:extLst>
                <a:ext uri="{FF2B5EF4-FFF2-40B4-BE49-F238E27FC236}">
                  <a16:creationId xmlns:a16="http://schemas.microsoft.com/office/drawing/2014/main" id="{A2BF5142-B4F1-4005-B72E-079D81653D22}"/>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0">
              <a:extLst>
                <a:ext uri="{FF2B5EF4-FFF2-40B4-BE49-F238E27FC236}">
                  <a16:creationId xmlns:a16="http://schemas.microsoft.com/office/drawing/2014/main" id="{6D289C4C-53C7-4A35-9562-2533EC3B6A83}"/>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3">
              <a:extLst>
                <a:ext uri="{FF2B5EF4-FFF2-40B4-BE49-F238E27FC236}">
                  <a16:creationId xmlns:a16="http://schemas.microsoft.com/office/drawing/2014/main" id="{1F0E6055-FA74-4B50-9BE3-42272FA1E9CF}"/>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extLst>
      <p:ext uri="{BB962C8B-B14F-4D97-AF65-F5344CB8AC3E}">
        <p14:creationId xmlns:p14="http://schemas.microsoft.com/office/powerpoint/2010/main" val="163007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899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D54EE-0D73-4FDC-8312-4E21BB23DB24}" type="datetimeFigureOut">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0EBF0A-94C9-4A9B-BA1E-C21ADEFDACD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78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D54EE-0D73-4FDC-8312-4E21BB23DB24}" type="datetimeFigureOut">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0EBF0A-94C9-4A9B-BA1E-C21ADEFDACD6}"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423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D2684CBE-A38B-44F4-8B39-D4865AA3C618}"/>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12C2013E-B4C8-46B7-8A34-BD7C55CE3232}"/>
              </a:ext>
            </a:extLst>
          </p:cNvPr>
          <p:cNvGrpSpPr/>
          <p:nvPr userDrawn="1"/>
        </p:nvGrpSpPr>
        <p:grpSpPr>
          <a:xfrm>
            <a:off x="288531" y="0"/>
            <a:ext cx="11375568" cy="6857999"/>
            <a:chOff x="408216" y="-849"/>
            <a:chExt cx="11375568" cy="6857999"/>
          </a:xfrm>
        </p:grpSpPr>
        <p:pic>
          <p:nvPicPr>
            <p:cNvPr id="9" name="Picture 8">
              <a:extLst>
                <a:ext uri="{FF2B5EF4-FFF2-40B4-BE49-F238E27FC236}">
                  <a16:creationId xmlns:a16="http://schemas.microsoft.com/office/drawing/2014/main" id="{7CEE8AE0-82E9-4B67-A057-F18C87C95CF8}"/>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08216" y="-849"/>
              <a:ext cx="11375568" cy="6857999"/>
            </a:xfrm>
            <a:prstGeom prst="rect">
              <a:avLst/>
            </a:prstGeom>
          </p:spPr>
        </p:pic>
        <p:sp>
          <p:nvSpPr>
            <p:cNvPr id="10" name="Oval 9">
              <a:extLst>
                <a:ext uri="{FF2B5EF4-FFF2-40B4-BE49-F238E27FC236}">
                  <a16:creationId xmlns:a16="http://schemas.microsoft.com/office/drawing/2014/main" id="{7E025378-2122-40D7-9EE5-C466CCE633EC}"/>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EDB2C6C3-4A12-4616-B1BB-9688718685A5}"/>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Прямоугольник 28">
            <a:extLst>
              <a:ext uri="{FF2B5EF4-FFF2-40B4-BE49-F238E27FC236}">
                <a16:creationId xmlns:a16="http://schemas.microsoft.com/office/drawing/2014/main" id="{204CF75A-B42A-455D-85F9-CB39314AC994}"/>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3" name="Group 12">
            <a:extLst>
              <a:ext uri="{FF2B5EF4-FFF2-40B4-BE49-F238E27FC236}">
                <a16:creationId xmlns:a16="http://schemas.microsoft.com/office/drawing/2014/main" id="{331B4B30-3F64-49EA-9343-4B8364929740}"/>
              </a:ext>
            </a:extLst>
          </p:cNvPr>
          <p:cNvGrpSpPr/>
          <p:nvPr userDrawn="1"/>
        </p:nvGrpSpPr>
        <p:grpSpPr>
          <a:xfrm>
            <a:off x="2975751" y="-564356"/>
            <a:ext cx="6216650" cy="1935163"/>
            <a:chOff x="2982913" y="-574675"/>
            <a:chExt cx="6216650" cy="1935163"/>
          </a:xfrm>
        </p:grpSpPr>
        <p:sp>
          <p:nvSpPr>
            <p:cNvPr id="14" name="Полилиния: фигура 12">
              <a:extLst>
                <a:ext uri="{FF2B5EF4-FFF2-40B4-BE49-F238E27FC236}">
                  <a16:creationId xmlns:a16="http://schemas.microsoft.com/office/drawing/2014/main" id="{4B3E2CB4-4D03-4EFD-A24E-6B892536AFB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7">
              <a:extLst>
                <a:ext uri="{FF2B5EF4-FFF2-40B4-BE49-F238E27FC236}">
                  <a16:creationId xmlns:a16="http://schemas.microsoft.com/office/drawing/2014/main" id="{9B9049E8-E819-4995-8C8D-FB21ED2DCE55}"/>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5">
              <a:extLst>
                <a:ext uri="{FF2B5EF4-FFF2-40B4-BE49-F238E27FC236}">
                  <a16:creationId xmlns:a16="http://schemas.microsoft.com/office/drawing/2014/main" id="{6D59E062-2E4F-4DBF-A62C-3031D3D30AE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0">
              <a:extLst>
                <a:ext uri="{FF2B5EF4-FFF2-40B4-BE49-F238E27FC236}">
                  <a16:creationId xmlns:a16="http://schemas.microsoft.com/office/drawing/2014/main" id="{6E9E4996-6489-4DF4-BCC3-FCAC304466D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3">
              <a:extLst>
                <a:ext uri="{FF2B5EF4-FFF2-40B4-BE49-F238E27FC236}">
                  <a16:creationId xmlns:a16="http://schemas.microsoft.com/office/drawing/2014/main" id="{8D05FD4F-0D76-4710-BF64-09176B2F0898}"/>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extLst>
      <p:ext uri="{BB962C8B-B14F-4D97-AF65-F5344CB8AC3E}">
        <p14:creationId xmlns:p14="http://schemas.microsoft.com/office/powerpoint/2010/main" val="300810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D54EE-0D73-4FDC-8312-4E21BB23DB24}" type="datetimeFigureOut">
              <a:rPr lang="en-US" smtClean="0"/>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0EBF0A-94C9-4A9B-BA1E-C21ADEFDACD6}" type="slidenum">
              <a:rPr lang="en-US" smtClean="0"/>
              <a:t>‹#›</a:t>
            </a:fld>
            <a:endParaRPr lang="en-US" dirty="0"/>
          </a:p>
        </p:txBody>
      </p:sp>
    </p:spTree>
    <p:extLst>
      <p:ext uri="{BB962C8B-B14F-4D97-AF65-F5344CB8AC3E}">
        <p14:creationId xmlns:p14="http://schemas.microsoft.com/office/powerpoint/2010/main" val="341331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B743FC7C-B0B9-4FB0-93DA-B7FB0B55F2B2}"/>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a16="http://schemas.microsoft.com/office/drawing/2014/main" id="{4F80DD2D-B903-48C0-A255-9449C23D27F1}"/>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B55EF703-788F-45D1-8C3C-12DBC5065BF8}"/>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726F1992-C2C5-4C5F-AE0C-3E3DB3E7CA9D}"/>
              </a:ext>
            </a:extLst>
          </p:cNvPr>
          <p:cNvGrpSpPr/>
          <p:nvPr userDrawn="1"/>
        </p:nvGrpSpPr>
        <p:grpSpPr>
          <a:xfrm flipH="1">
            <a:off x="2987675" y="-580735"/>
            <a:ext cx="6216650" cy="1935163"/>
            <a:chOff x="2982913" y="-574675"/>
            <a:chExt cx="6216650" cy="1935163"/>
          </a:xfrm>
        </p:grpSpPr>
        <p:sp>
          <p:nvSpPr>
            <p:cNvPr id="13" name="Полилиния: фигура 12">
              <a:extLst>
                <a:ext uri="{FF2B5EF4-FFF2-40B4-BE49-F238E27FC236}">
                  <a16:creationId xmlns:a16="http://schemas.microsoft.com/office/drawing/2014/main" id="{B7D09F02-E00E-4D1C-A6C2-FEEF8C47EB62}"/>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7">
              <a:extLst>
                <a:ext uri="{FF2B5EF4-FFF2-40B4-BE49-F238E27FC236}">
                  <a16:creationId xmlns:a16="http://schemas.microsoft.com/office/drawing/2014/main" id="{C0055F47-44D4-41DF-8BE2-38C0A27045DB}"/>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5">
              <a:extLst>
                <a:ext uri="{FF2B5EF4-FFF2-40B4-BE49-F238E27FC236}">
                  <a16:creationId xmlns:a16="http://schemas.microsoft.com/office/drawing/2014/main" id="{27325108-2083-4F96-B073-6590F3A7ABB8}"/>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0">
              <a:extLst>
                <a:ext uri="{FF2B5EF4-FFF2-40B4-BE49-F238E27FC236}">
                  <a16:creationId xmlns:a16="http://schemas.microsoft.com/office/drawing/2014/main" id="{DC6C5F70-0CF2-452B-909E-1FAD96E23D5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3">
              <a:extLst>
                <a:ext uri="{FF2B5EF4-FFF2-40B4-BE49-F238E27FC236}">
                  <a16:creationId xmlns:a16="http://schemas.microsoft.com/office/drawing/2014/main" id="{8157F7FC-A942-45E1-B0A1-99B3AE75B595}"/>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extLst>
      <p:ext uri="{BB962C8B-B14F-4D97-AF65-F5344CB8AC3E}">
        <p14:creationId xmlns:p14="http://schemas.microsoft.com/office/powerpoint/2010/main" val="140472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10/29/2021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2" name="Group 11">
            <a:extLst>
              <a:ext uri="{FF2B5EF4-FFF2-40B4-BE49-F238E27FC236}">
                <a16:creationId xmlns:a16="http://schemas.microsoft.com/office/drawing/2014/main" id="{BB54BFD6-ED27-4964-B0F7-2C08F77E2741}"/>
              </a:ext>
            </a:extLst>
          </p:cNvPr>
          <p:cNvGrpSpPr/>
          <p:nvPr userDrawn="1"/>
        </p:nvGrpSpPr>
        <p:grpSpPr>
          <a:xfrm rot="16200000" flipH="1">
            <a:off x="-2712790" y="2451892"/>
            <a:ext cx="6216650" cy="1935163"/>
            <a:chOff x="2982913" y="-574675"/>
            <a:chExt cx="6216650" cy="1935163"/>
          </a:xfrm>
        </p:grpSpPr>
        <p:sp>
          <p:nvSpPr>
            <p:cNvPr id="13" name="Полилиния: фигура 12">
              <a:extLst>
                <a:ext uri="{FF2B5EF4-FFF2-40B4-BE49-F238E27FC236}">
                  <a16:creationId xmlns:a16="http://schemas.microsoft.com/office/drawing/2014/main" id="{21873C3E-4FCE-42A7-A46C-D0B530F4BCC0}"/>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4" name="Полилиния: фигура 17">
              <a:extLst>
                <a:ext uri="{FF2B5EF4-FFF2-40B4-BE49-F238E27FC236}">
                  <a16:creationId xmlns:a16="http://schemas.microsoft.com/office/drawing/2014/main" id="{AA9EFF1E-0502-4ADB-B574-0B90AF07015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5">
              <a:extLst>
                <a:ext uri="{FF2B5EF4-FFF2-40B4-BE49-F238E27FC236}">
                  <a16:creationId xmlns:a16="http://schemas.microsoft.com/office/drawing/2014/main" id="{379A2301-20DD-4862-99E9-8BC5B00F6865}"/>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0">
              <a:extLst>
                <a:ext uri="{FF2B5EF4-FFF2-40B4-BE49-F238E27FC236}">
                  <a16:creationId xmlns:a16="http://schemas.microsoft.com/office/drawing/2014/main" id="{48657117-8352-4BDA-A2E4-5D724A622905}"/>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3">
              <a:extLst>
                <a:ext uri="{FF2B5EF4-FFF2-40B4-BE49-F238E27FC236}">
                  <a16:creationId xmlns:a16="http://schemas.microsoft.com/office/drawing/2014/main" id="{72AECF7D-9087-4DED-A89F-D947CC99103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20" name="Rectangle 19">
            <a:extLst>
              <a:ext uri="{FF2B5EF4-FFF2-40B4-BE49-F238E27FC236}">
                <a16:creationId xmlns:a16="http://schemas.microsoft.com/office/drawing/2014/main" id="{E92B71AC-15A5-4901-B6E6-B3C242DD8D2E}"/>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2113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9D54EE-0D73-4FDC-8312-4E21BB23DB24}" type="datetimeFigureOut">
              <a:rPr lang="en-US" smtClean="0"/>
              <a:t>10/29/2021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0EBF0A-94C9-4A9B-BA1E-C21ADEFDACD6}"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4811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650"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933D-6815-4947-B621-8530ECD959E5}"/>
              </a:ext>
            </a:extLst>
          </p:cNvPr>
          <p:cNvSpPr>
            <a:spLocks noGrp="1"/>
          </p:cNvSpPr>
          <p:nvPr>
            <p:ph type="ctrTitle"/>
          </p:nvPr>
        </p:nvSpPr>
        <p:spPr/>
        <p:txBody>
          <a:bodyPr/>
          <a:lstStyle/>
          <a:p>
            <a:r>
              <a:rPr lang="en-US" dirty="0">
                <a:latin typeface="Castellar" panose="020A0402060406010301" pitchFamily="18" charset="0"/>
              </a:rPr>
              <a:t>Surprise Housing Price Prediction Project</a:t>
            </a:r>
          </a:p>
        </p:txBody>
      </p:sp>
      <p:sp>
        <p:nvSpPr>
          <p:cNvPr id="3" name="Subtitle 2">
            <a:extLst>
              <a:ext uri="{FF2B5EF4-FFF2-40B4-BE49-F238E27FC236}">
                <a16:creationId xmlns:a16="http://schemas.microsoft.com/office/drawing/2014/main" id="{9D9E0EE3-EB7D-4DB9-A8A3-82C8147605F2}"/>
              </a:ext>
            </a:extLst>
          </p:cNvPr>
          <p:cNvSpPr>
            <a:spLocks noGrp="1"/>
          </p:cNvSpPr>
          <p:nvPr>
            <p:ph type="subTitle" idx="1"/>
          </p:nvPr>
        </p:nvSpPr>
        <p:spPr>
          <a:xfrm>
            <a:off x="1005319" y="3079861"/>
            <a:ext cx="4474746" cy="1716214"/>
          </a:xfrm>
        </p:spPr>
        <p:txBody>
          <a:bodyPr>
            <a:normAutofit/>
          </a:bodyPr>
          <a:lstStyle/>
          <a:p>
            <a:r>
              <a:rPr lang="en-US" altLang="en-US" sz="4400" dirty="0"/>
              <a:t>PRESENTATION</a:t>
            </a:r>
          </a:p>
        </p:txBody>
      </p:sp>
      <p:sp>
        <p:nvSpPr>
          <p:cNvPr id="7"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id="{E11E440F-5B8D-4E8B-9034-B4B61B7E5CAD}"/>
              </a:ext>
            </a:extLst>
          </p:cNvPr>
          <p:cNvSpPr>
            <a:spLocks noGrp="1"/>
          </p:cNvSpPr>
          <p:nvPr>
            <p:ph type="body" sz="quarter" idx="10"/>
          </p:nvPr>
        </p:nvSpPr>
        <p:spPr>
          <a:xfrm>
            <a:off x="1005319" y="793220"/>
            <a:ext cx="4474746" cy="1716214"/>
          </a:xfrm>
        </p:spPr>
        <p:txBody>
          <a:bodyPr>
            <a:normAutofit fontScale="85000" lnSpcReduction="10000"/>
          </a:bodyPr>
          <a:lstStyle/>
          <a:p>
            <a:r>
              <a:rPr lang="en-US" altLang="en-US" dirty="0">
                <a:highlight>
                  <a:srgbClr val="000000"/>
                </a:highlight>
              </a:rPr>
              <a:t>A case study from US-based housing company named “Surprise Housing”. The company is looking at  properties to buy houses at a price below their actual values and flip them at a higher price which will help the company to enter the real estate market.</a:t>
            </a:r>
          </a:p>
        </p:txBody>
      </p:sp>
      <p:sp>
        <p:nvSpPr>
          <p:cNvPr id="8"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id="{498DA70D-0CA3-4389-9DCD-F7B9FFB80AB4}"/>
              </a:ext>
            </a:extLst>
          </p:cNvPr>
          <p:cNvSpPr>
            <a:spLocks noGrp="1"/>
          </p:cNvSpPr>
          <p:nvPr>
            <p:ph type="body" sz="quarter" idx="11"/>
          </p:nvPr>
        </p:nvSpPr>
        <p:spPr/>
        <p:txBody>
          <a:bodyPr>
            <a:normAutofit/>
          </a:bodyPr>
          <a:lstStyle/>
          <a:p>
            <a:endParaRPr lang="en-US" altLang="en-US" sz="1800" dirty="0"/>
          </a:p>
          <a:p>
            <a:endParaRPr lang="en-US" altLang="en-US" sz="1800" dirty="0"/>
          </a:p>
        </p:txBody>
      </p:sp>
      <p:pic>
        <p:nvPicPr>
          <p:cNvPr id="6" name="Picture 5">
            <a:extLst>
              <a:ext uri="{FF2B5EF4-FFF2-40B4-BE49-F238E27FC236}">
                <a16:creationId xmlns:a16="http://schemas.microsoft.com/office/drawing/2014/main" id="{967D8FCA-95E4-43AD-9E57-A3509DDADDDD}"/>
              </a:ext>
            </a:extLst>
          </p:cNvPr>
          <p:cNvPicPr>
            <a:picLocks noChangeAspect="1"/>
          </p:cNvPicPr>
          <p:nvPr/>
        </p:nvPicPr>
        <p:blipFill>
          <a:blip r:embed="rId2"/>
          <a:stretch>
            <a:fillRect/>
          </a:stretch>
        </p:blipFill>
        <p:spPr>
          <a:xfrm>
            <a:off x="6972300" y="1933075"/>
            <a:ext cx="4949858" cy="4219575"/>
          </a:xfrm>
          <a:prstGeom prst="rect">
            <a:avLst/>
          </a:prstGeom>
        </p:spPr>
      </p:pic>
    </p:spTree>
    <p:extLst>
      <p:ext uri="{BB962C8B-B14F-4D97-AF65-F5344CB8AC3E}">
        <p14:creationId xmlns:p14="http://schemas.microsoft.com/office/powerpoint/2010/main" val="2843007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8D32-D981-48F9-BBDB-348A455E9C1D}"/>
              </a:ext>
            </a:extLst>
          </p:cNvPr>
          <p:cNvSpPr>
            <a:spLocks noGrp="1"/>
          </p:cNvSpPr>
          <p:nvPr>
            <p:ph type="title" idx="4294967295"/>
          </p:nvPr>
        </p:nvSpPr>
        <p:spPr>
          <a:xfrm>
            <a:off x="600075" y="804863"/>
            <a:ext cx="11591925" cy="1049337"/>
          </a:xfrm>
        </p:spPr>
        <p:txBody>
          <a:bodyPr>
            <a:noAutofit/>
          </a:bodyPr>
          <a:lstStyle/>
          <a:p>
            <a:pPr algn="l"/>
            <a:r>
              <a:rPr lang="en-US" sz="3600" dirty="0"/>
              <a:t>EXPLORATORY DATA ANALYSIS (EDA) AND VISUALIZATION</a:t>
            </a:r>
            <a:endParaRPr lang="en-IN" sz="3600" dirty="0"/>
          </a:p>
        </p:txBody>
      </p:sp>
      <p:sp>
        <p:nvSpPr>
          <p:cNvPr id="6" name="TextBox 5">
            <a:extLst>
              <a:ext uri="{FF2B5EF4-FFF2-40B4-BE49-F238E27FC236}">
                <a16:creationId xmlns:a16="http://schemas.microsoft.com/office/drawing/2014/main" id="{E51F6045-5307-4CC4-9B13-9DB0400D6E6E}"/>
              </a:ext>
            </a:extLst>
          </p:cNvPr>
          <p:cNvSpPr txBox="1"/>
          <p:nvPr/>
        </p:nvSpPr>
        <p:spPr>
          <a:xfrm>
            <a:off x="373838" y="2496609"/>
            <a:ext cx="2725978" cy="369332"/>
          </a:xfrm>
          <a:prstGeom prst="rect">
            <a:avLst/>
          </a:prstGeom>
          <a:noFill/>
        </p:spPr>
        <p:txBody>
          <a:bodyPr wrap="square">
            <a:spAutoFit/>
          </a:bodyPr>
          <a:lstStyle/>
          <a:p>
            <a:r>
              <a:rPr lang="en-US" b="1" u="sng" dirty="0"/>
              <a:t>01. Univariate Analysis</a:t>
            </a:r>
          </a:p>
        </p:txBody>
      </p:sp>
      <p:sp>
        <p:nvSpPr>
          <p:cNvPr id="10" name="TextBox 9">
            <a:extLst>
              <a:ext uri="{FF2B5EF4-FFF2-40B4-BE49-F238E27FC236}">
                <a16:creationId xmlns:a16="http://schemas.microsoft.com/office/drawing/2014/main" id="{FC809481-7EAF-4CFD-AEB0-E8F49DC14A52}"/>
              </a:ext>
            </a:extLst>
          </p:cNvPr>
          <p:cNvSpPr txBox="1"/>
          <p:nvPr/>
        </p:nvSpPr>
        <p:spPr>
          <a:xfrm>
            <a:off x="2731830" y="2256221"/>
            <a:ext cx="2920931" cy="369332"/>
          </a:xfrm>
          <a:prstGeom prst="rect">
            <a:avLst/>
          </a:prstGeom>
          <a:noFill/>
        </p:spPr>
        <p:txBody>
          <a:bodyPr wrap="square">
            <a:spAutoFit/>
          </a:bodyPr>
          <a:lstStyle/>
          <a:p>
            <a:r>
              <a:rPr lang="en-US" b="1" u="sng" dirty="0"/>
              <a:t>02. Multivariate Analysis</a:t>
            </a:r>
          </a:p>
        </p:txBody>
      </p:sp>
      <p:sp>
        <p:nvSpPr>
          <p:cNvPr id="12" name="TextBox 11">
            <a:extLst>
              <a:ext uri="{FF2B5EF4-FFF2-40B4-BE49-F238E27FC236}">
                <a16:creationId xmlns:a16="http://schemas.microsoft.com/office/drawing/2014/main" id="{6328A733-7884-4A7C-83C7-74C19E3A2A6B}"/>
              </a:ext>
            </a:extLst>
          </p:cNvPr>
          <p:cNvSpPr txBox="1"/>
          <p:nvPr/>
        </p:nvSpPr>
        <p:spPr>
          <a:xfrm>
            <a:off x="5543641" y="2396150"/>
            <a:ext cx="3143730" cy="369332"/>
          </a:xfrm>
          <a:prstGeom prst="rect">
            <a:avLst/>
          </a:prstGeom>
          <a:noFill/>
        </p:spPr>
        <p:txBody>
          <a:bodyPr wrap="square">
            <a:spAutoFit/>
          </a:bodyPr>
          <a:lstStyle/>
          <a:p>
            <a:r>
              <a:rPr lang="en-US" b="1" u="sng" dirty="0"/>
              <a:t>03. Correlation of Dataset</a:t>
            </a:r>
          </a:p>
        </p:txBody>
      </p:sp>
      <p:sp>
        <p:nvSpPr>
          <p:cNvPr id="14" name="TextBox 13">
            <a:extLst>
              <a:ext uri="{FF2B5EF4-FFF2-40B4-BE49-F238E27FC236}">
                <a16:creationId xmlns:a16="http://schemas.microsoft.com/office/drawing/2014/main" id="{F3CC0D6F-D1B1-43AD-8707-7CB7BD4EC45D}"/>
              </a:ext>
            </a:extLst>
          </p:cNvPr>
          <p:cNvSpPr txBox="1"/>
          <p:nvPr/>
        </p:nvSpPr>
        <p:spPr>
          <a:xfrm>
            <a:off x="8464572" y="2448535"/>
            <a:ext cx="4300351" cy="369332"/>
          </a:xfrm>
          <a:prstGeom prst="rect">
            <a:avLst/>
          </a:prstGeom>
          <a:noFill/>
        </p:spPr>
        <p:txBody>
          <a:bodyPr wrap="square">
            <a:spAutoFit/>
          </a:bodyPr>
          <a:lstStyle/>
          <a:p>
            <a:r>
              <a:rPr lang="en-US" b="1" u="sng" dirty="0"/>
              <a:t>04. Correlation with Target variable</a:t>
            </a:r>
          </a:p>
        </p:txBody>
      </p:sp>
      <p:sp>
        <p:nvSpPr>
          <p:cNvPr id="16" name="TextBox 15">
            <a:extLst>
              <a:ext uri="{FF2B5EF4-FFF2-40B4-BE49-F238E27FC236}">
                <a16:creationId xmlns:a16="http://schemas.microsoft.com/office/drawing/2014/main" id="{AE1336A9-7E27-4B47-93F2-C1143B497ADB}"/>
              </a:ext>
            </a:extLst>
          </p:cNvPr>
          <p:cNvSpPr txBox="1"/>
          <p:nvPr/>
        </p:nvSpPr>
        <p:spPr>
          <a:xfrm>
            <a:off x="8255696" y="3707338"/>
            <a:ext cx="1981962" cy="369332"/>
          </a:xfrm>
          <a:prstGeom prst="rect">
            <a:avLst/>
          </a:prstGeom>
          <a:noFill/>
        </p:spPr>
        <p:txBody>
          <a:bodyPr wrap="square">
            <a:spAutoFit/>
          </a:bodyPr>
          <a:lstStyle/>
          <a:p>
            <a:r>
              <a:rPr lang="en-US" b="1" u="sng" dirty="0"/>
              <a:t>05. Conclusion</a:t>
            </a:r>
          </a:p>
        </p:txBody>
      </p:sp>
      <p:sp>
        <p:nvSpPr>
          <p:cNvPr id="18" name="TextBox 17">
            <a:extLst>
              <a:ext uri="{FF2B5EF4-FFF2-40B4-BE49-F238E27FC236}">
                <a16:creationId xmlns:a16="http://schemas.microsoft.com/office/drawing/2014/main"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id="{79DA32CC-808A-4455-8A24-26E4114C6C5B}"/>
              </a:ext>
            </a:extLst>
          </p:cNvPr>
          <p:cNvSpPr txBox="1"/>
          <p:nvPr/>
        </p:nvSpPr>
        <p:spPr>
          <a:xfrm>
            <a:off x="3099816" y="2626118"/>
            <a:ext cx="1800225" cy="2308324"/>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22" name="TextBox 21">
            <a:extLst>
              <a:ext uri="{FF2B5EF4-FFF2-40B4-BE49-F238E27FC236}">
                <a16:creationId xmlns:a16="http://schemas.microsoft.com/office/drawing/2014/main" id="{8C008E15-2CAC-4963-AE26-EC6C87FDBCC3}"/>
              </a:ext>
            </a:extLst>
          </p:cNvPr>
          <p:cNvSpPr txBox="1"/>
          <p:nvPr/>
        </p:nvSpPr>
        <p:spPr>
          <a:xfrm>
            <a:off x="5602995" y="284095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24" name="TextBox 23">
            <a:extLst>
              <a:ext uri="{FF2B5EF4-FFF2-40B4-BE49-F238E27FC236}">
                <a16:creationId xmlns:a16="http://schemas.microsoft.com/office/drawing/2014/main" id="{799032E7-834D-4772-96AD-20A5E9AE9AE2}"/>
              </a:ext>
            </a:extLst>
          </p:cNvPr>
          <p:cNvSpPr txBox="1"/>
          <p:nvPr/>
        </p:nvSpPr>
        <p:spPr>
          <a:xfrm>
            <a:off x="8307512" y="2866944"/>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6" name="TextBox 25">
            <a:extLst>
              <a:ext uri="{FF2B5EF4-FFF2-40B4-BE49-F238E27FC236}">
                <a16:creationId xmlns:a16="http://schemas.microsoft.com/office/drawing/2014/main" id="{C6AF84E3-1B89-48C4-8057-0C7409C8E5CF}"/>
              </a:ext>
            </a:extLst>
          </p:cNvPr>
          <p:cNvSpPr txBox="1"/>
          <p:nvPr/>
        </p:nvSpPr>
        <p:spPr>
          <a:xfrm>
            <a:off x="8255696" y="4122836"/>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334075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E0C6-F286-48B6-AE19-63276B2C3676}"/>
              </a:ext>
            </a:extLst>
          </p:cNvPr>
          <p:cNvSpPr>
            <a:spLocks noGrp="1"/>
          </p:cNvSpPr>
          <p:nvPr>
            <p:ph type="title"/>
          </p:nvPr>
        </p:nvSpPr>
        <p:spPr/>
        <p:txBody>
          <a:bodyPr>
            <a:normAutofit/>
          </a:bodyPr>
          <a:lstStyle/>
          <a:p>
            <a:r>
              <a:rPr lang="en-US" sz="4400" dirty="0"/>
              <a:t>PIE PLOT</a:t>
            </a:r>
            <a:endParaRPr lang="en-IN" sz="4400" dirty="0"/>
          </a:p>
        </p:txBody>
      </p:sp>
      <p:pic>
        <p:nvPicPr>
          <p:cNvPr id="8" name="Content Placeholder 7">
            <a:extLst>
              <a:ext uri="{FF2B5EF4-FFF2-40B4-BE49-F238E27FC236}">
                <a16:creationId xmlns:a16="http://schemas.microsoft.com/office/drawing/2014/main" id="{8BE05561-5BA8-45CB-8551-B57E7ADFD381}"/>
              </a:ext>
            </a:extLst>
          </p:cNvPr>
          <p:cNvPicPr>
            <a:picLocks noGrp="1" noChangeAspect="1"/>
          </p:cNvPicPr>
          <p:nvPr>
            <p:ph type="pic" idx="1"/>
          </p:nvPr>
        </p:nvPicPr>
        <p:blipFill rotWithShape="1">
          <a:blip r:embed="rId2"/>
          <a:srcRect l="23610" r="23610"/>
          <a:stretch/>
        </p:blipFill>
        <p:spPr/>
      </p:pic>
      <p:sp>
        <p:nvSpPr>
          <p:cNvPr id="4" name="Text Placeholder 3">
            <a:extLst>
              <a:ext uri="{FF2B5EF4-FFF2-40B4-BE49-F238E27FC236}">
                <a16:creationId xmlns:a16="http://schemas.microsoft.com/office/drawing/2014/main" id="{C250DA3D-C1EC-40D4-94BD-EA9C1854D661}"/>
              </a:ext>
            </a:extLst>
          </p:cNvPr>
          <p:cNvSpPr>
            <a:spLocks noGrp="1"/>
          </p:cNvSpPr>
          <p:nvPr>
            <p:ph type="body" sz="half" idx="2"/>
          </p:nvPr>
        </p:nvSpPr>
        <p:spPr/>
        <p:txBody>
          <a:bodyPr>
            <a:normAutofit fontScale="55000" lnSpcReduction="20000"/>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348290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8D37-1EB9-4473-8481-F61D54838A08}"/>
              </a:ext>
            </a:extLst>
          </p:cNvPr>
          <p:cNvSpPr>
            <a:spLocks noGrp="1"/>
          </p:cNvSpPr>
          <p:nvPr>
            <p:ph type="title"/>
          </p:nvPr>
        </p:nvSpPr>
        <p:spPr/>
        <p:txBody>
          <a:bodyPr>
            <a:normAutofit/>
          </a:bodyPr>
          <a:lstStyle/>
          <a:p>
            <a:r>
              <a:rPr lang="en-US" sz="4400" dirty="0"/>
              <a:t>COUNT PLOT</a:t>
            </a:r>
            <a:endParaRPr lang="en-IN" sz="4400" dirty="0"/>
          </a:p>
        </p:txBody>
      </p:sp>
      <p:pic>
        <p:nvPicPr>
          <p:cNvPr id="8" name="Content Placeholder 7">
            <a:extLst>
              <a:ext uri="{FF2B5EF4-FFF2-40B4-BE49-F238E27FC236}">
                <a16:creationId xmlns:a16="http://schemas.microsoft.com/office/drawing/2014/main" id="{76EE700C-0038-45A7-95C4-7DBFA7F6A67C}"/>
              </a:ext>
            </a:extLst>
          </p:cNvPr>
          <p:cNvPicPr>
            <a:picLocks noGrp="1" noChangeAspect="1"/>
          </p:cNvPicPr>
          <p:nvPr>
            <p:ph type="pic" idx="1"/>
          </p:nvPr>
        </p:nvPicPr>
        <p:blipFill rotWithShape="1">
          <a:blip r:embed="rId2"/>
          <a:srcRect l="22444" r="22444"/>
          <a:stretch/>
        </p:blipFill>
        <p:spPr/>
      </p:pic>
      <p:sp>
        <p:nvSpPr>
          <p:cNvPr id="4" name="Text Placeholder 3">
            <a:extLst>
              <a:ext uri="{FF2B5EF4-FFF2-40B4-BE49-F238E27FC236}">
                <a16:creationId xmlns:a16="http://schemas.microsoft.com/office/drawing/2014/main" id="{CDBDE9DD-BD67-40C6-A1BB-94FDA1027986}"/>
              </a:ext>
            </a:extLst>
          </p:cNvPr>
          <p:cNvSpPr>
            <a:spLocks noGrp="1"/>
          </p:cNvSpPr>
          <p:nvPr>
            <p:ph type="body" sz="half" idx="2"/>
          </p:nvPr>
        </p:nvSpPr>
        <p:spPr/>
        <p:txBody>
          <a:bodyPr>
            <a:normAutofit fontScale="62500" lnSpcReduction="20000"/>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p14="http://schemas.microsoft.com/office/powerpoint/2010/main" val="34596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D76-BF94-45F7-99AB-B88B7016B00E}"/>
              </a:ext>
            </a:extLst>
          </p:cNvPr>
          <p:cNvSpPr>
            <a:spLocks noGrp="1"/>
          </p:cNvSpPr>
          <p:nvPr>
            <p:ph type="title"/>
          </p:nvPr>
        </p:nvSpPr>
        <p:spPr/>
        <p:txBody>
          <a:bodyPr>
            <a:normAutofit/>
          </a:bodyPr>
          <a:lstStyle/>
          <a:p>
            <a:r>
              <a:rPr lang="en-US" sz="4400" dirty="0"/>
              <a:t>SCATTER PLOT</a:t>
            </a:r>
            <a:endParaRPr lang="en-IN" sz="4400" dirty="0"/>
          </a:p>
        </p:txBody>
      </p:sp>
      <p:pic>
        <p:nvPicPr>
          <p:cNvPr id="8" name="Content Placeholder 7">
            <a:extLst>
              <a:ext uri="{FF2B5EF4-FFF2-40B4-BE49-F238E27FC236}">
                <a16:creationId xmlns:a16="http://schemas.microsoft.com/office/drawing/2014/main" id="{52745256-DAB9-41FA-BCFA-B3F403FC0FD2}"/>
              </a:ext>
            </a:extLst>
          </p:cNvPr>
          <p:cNvPicPr>
            <a:picLocks noGrp="1" noChangeAspect="1"/>
          </p:cNvPicPr>
          <p:nvPr>
            <p:ph type="pic" idx="1"/>
          </p:nvPr>
        </p:nvPicPr>
        <p:blipFill rotWithShape="1">
          <a:blip r:embed="rId2"/>
          <a:srcRect l="24044" r="24044"/>
          <a:stretch/>
        </p:blipFill>
        <p:spPr/>
      </p:pic>
      <p:sp>
        <p:nvSpPr>
          <p:cNvPr id="4" name="Text Placeholder 3">
            <a:extLst>
              <a:ext uri="{FF2B5EF4-FFF2-40B4-BE49-F238E27FC236}">
                <a16:creationId xmlns:a16="http://schemas.microsoft.com/office/drawing/2014/main" id="{56C01256-505E-4F09-9B83-C9517FF236BC}"/>
              </a:ext>
            </a:extLst>
          </p:cNvPr>
          <p:cNvSpPr>
            <a:spLocks noGrp="1"/>
          </p:cNvSpPr>
          <p:nvPr>
            <p:ph type="body" sz="half" idx="2"/>
          </p:nvPr>
        </p:nvSpPr>
        <p:spPr/>
        <p:txBody>
          <a:bodyPr>
            <a:normAutofit fontScale="70000" lnSpcReduction="20000"/>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57635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5A7-4367-42A6-867E-147F0ADE243C}"/>
              </a:ext>
            </a:extLst>
          </p:cNvPr>
          <p:cNvSpPr>
            <a:spLocks noGrp="1"/>
          </p:cNvSpPr>
          <p:nvPr>
            <p:ph type="title"/>
          </p:nvPr>
        </p:nvSpPr>
        <p:spPr/>
        <p:txBody>
          <a:bodyPr>
            <a:normAutofit/>
          </a:bodyPr>
          <a:lstStyle/>
          <a:p>
            <a:r>
              <a:rPr lang="en-US" sz="4000" dirty="0"/>
              <a:t>HISTOGRAM</a:t>
            </a:r>
            <a:endParaRPr lang="en-IN" sz="4000" dirty="0"/>
          </a:p>
        </p:txBody>
      </p:sp>
      <p:pic>
        <p:nvPicPr>
          <p:cNvPr id="6" name="Content Placeholder 5">
            <a:extLst>
              <a:ext uri="{FF2B5EF4-FFF2-40B4-BE49-F238E27FC236}">
                <a16:creationId xmlns:a16="http://schemas.microsoft.com/office/drawing/2014/main" id="{78C7F9CD-A60B-411E-86F2-F909736BAF60}"/>
              </a:ext>
            </a:extLst>
          </p:cNvPr>
          <p:cNvPicPr>
            <a:picLocks noGrp="1" noChangeAspect="1"/>
          </p:cNvPicPr>
          <p:nvPr>
            <p:ph type="pic" idx="1"/>
          </p:nvPr>
        </p:nvPicPr>
        <p:blipFill rotWithShape="1">
          <a:blip r:embed="rId2"/>
          <a:srcRect t="1904" b="1904"/>
          <a:stretch/>
        </p:blipFill>
        <p:spPr/>
      </p:pic>
      <p:sp>
        <p:nvSpPr>
          <p:cNvPr id="4" name="Text Placeholder 3">
            <a:extLst>
              <a:ext uri="{FF2B5EF4-FFF2-40B4-BE49-F238E27FC236}">
                <a16:creationId xmlns:a16="http://schemas.microsoft.com/office/drawing/2014/main" id="{5A5BB323-EEF1-4777-A2D1-707F7118E8F8}"/>
              </a:ext>
            </a:extLst>
          </p:cNvPr>
          <p:cNvSpPr>
            <a:spLocks noGrp="1"/>
          </p:cNvSpPr>
          <p:nvPr>
            <p:ph type="body" sz="half" idx="2"/>
          </p:nvPr>
        </p:nvSpPr>
        <p:spPr/>
        <p:txBody>
          <a:bodyPr>
            <a:normAutofit fontScale="62500" lnSpcReduction="20000"/>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46565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98E0-0A6F-4693-974F-6CCF852FD165}"/>
              </a:ext>
            </a:extLst>
          </p:cNvPr>
          <p:cNvSpPr>
            <a:spLocks noGrp="1"/>
          </p:cNvSpPr>
          <p:nvPr>
            <p:ph type="title"/>
          </p:nvPr>
        </p:nvSpPr>
        <p:spPr/>
        <p:txBody>
          <a:bodyPr>
            <a:normAutofit/>
          </a:bodyPr>
          <a:lstStyle/>
          <a:p>
            <a:r>
              <a:rPr lang="en-US" sz="4400" dirty="0"/>
              <a:t>HEATMAP</a:t>
            </a:r>
            <a:endParaRPr lang="en-IN" sz="4400" dirty="0"/>
          </a:p>
        </p:txBody>
      </p:sp>
      <p:pic>
        <p:nvPicPr>
          <p:cNvPr id="6" name="Content Placeholder 5">
            <a:extLst>
              <a:ext uri="{FF2B5EF4-FFF2-40B4-BE49-F238E27FC236}">
                <a16:creationId xmlns:a16="http://schemas.microsoft.com/office/drawing/2014/main" id="{C4183A6F-3394-4D50-BF58-01199D1CF0B7}"/>
              </a:ext>
            </a:extLst>
          </p:cNvPr>
          <p:cNvPicPr>
            <a:picLocks noGrp="1" noChangeAspect="1"/>
          </p:cNvPicPr>
          <p:nvPr>
            <p:ph type="pic" idx="1"/>
          </p:nvPr>
        </p:nvPicPr>
        <p:blipFill rotWithShape="1">
          <a:blip r:embed="rId2"/>
          <a:srcRect l="14329" r="14329"/>
          <a:stretch/>
        </p:blipFill>
        <p:spPr/>
      </p:pic>
      <p:sp>
        <p:nvSpPr>
          <p:cNvPr id="4" name="Text Placeholder 3">
            <a:extLst>
              <a:ext uri="{FF2B5EF4-FFF2-40B4-BE49-F238E27FC236}">
                <a16:creationId xmlns:a16="http://schemas.microsoft.com/office/drawing/2014/main" id="{EA17D419-909A-46C1-A08A-06DBA3087C52}"/>
              </a:ext>
            </a:extLst>
          </p:cNvPr>
          <p:cNvSpPr>
            <a:spLocks noGrp="1"/>
          </p:cNvSpPr>
          <p:nvPr>
            <p:ph type="body" sz="half" idx="2"/>
          </p:nvPr>
        </p:nvSpPr>
        <p:spPr/>
        <p:txBody>
          <a:bodyPr>
            <a:normAutofit fontScale="70000" lnSpcReduction="20000"/>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spTree>
    <p:extLst>
      <p:ext uri="{BB962C8B-B14F-4D97-AF65-F5344CB8AC3E}">
        <p14:creationId xmlns:p14="http://schemas.microsoft.com/office/powerpoint/2010/main" val="18660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1A1F-4CB4-4861-8F19-B8D602ECFC23}"/>
              </a:ext>
            </a:extLst>
          </p:cNvPr>
          <p:cNvSpPr>
            <a:spLocks noGrp="1"/>
          </p:cNvSpPr>
          <p:nvPr>
            <p:ph type="title"/>
          </p:nvPr>
        </p:nvSpPr>
        <p:spPr/>
        <p:txBody>
          <a:bodyPr>
            <a:normAutofit/>
          </a:bodyPr>
          <a:lstStyle/>
          <a:p>
            <a:r>
              <a:rPr lang="en-US" sz="4400" dirty="0"/>
              <a:t>BAR GRAPH</a:t>
            </a:r>
            <a:endParaRPr lang="en-IN" sz="4400" dirty="0"/>
          </a:p>
        </p:txBody>
      </p:sp>
      <p:pic>
        <p:nvPicPr>
          <p:cNvPr id="6" name="Content Placeholder 5">
            <a:extLst>
              <a:ext uri="{FF2B5EF4-FFF2-40B4-BE49-F238E27FC236}">
                <a16:creationId xmlns:a16="http://schemas.microsoft.com/office/drawing/2014/main" id="{8719CE45-0651-43D2-A84C-2975CA297EF8}"/>
              </a:ext>
            </a:extLst>
          </p:cNvPr>
          <p:cNvPicPr>
            <a:picLocks noGrp="1" noChangeAspect="1"/>
          </p:cNvPicPr>
          <p:nvPr>
            <p:ph type="pic" idx="1"/>
          </p:nvPr>
        </p:nvPicPr>
        <p:blipFill rotWithShape="1">
          <a:blip r:embed="rId2"/>
          <a:srcRect l="31499" r="31499"/>
          <a:stretch/>
        </p:blipFill>
        <p:spPr/>
      </p:pic>
      <p:sp>
        <p:nvSpPr>
          <p:cNvPr id="4" name="Text Placeholder 3">
            <a:extLst>
              <a:ext uri="{FF2B5EF4-FFF2-40B4-BE49-F238E27FC236}">
                <a16:creationId xmlns:a16="http://schemas.microsoft.com/office/drawing/2014/main" id="{1523181B-6F60-4ACC-9676-5F8A6437800D}"/>
              </a:ext>
            </a:extLst>
          </p:cNvPr>
          <p:cNvSpPr>
            <a:spLocks noGrp="1"/>
          </p:cNvSpPr>
          <p:nvPr>
            <p:ph type="body" sz="half" idx="2"/>
          </p:nvPr>
        </p:nvSpPr>
        <p:spPr/>
        <p:txBody>
          <a:bodyPr>
            <a:normAutofit fontScale="70000" lnSpcReduction="20000"/>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p14="http://schemas.microsoft.com/office/powerpoint/2010/main" val="292563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E781-4ED3-4913-8498-C15FA0A88F02}"/>
              </a:ext>
            </a:extLst>
          </p:cNvPr>
          <p:cNvSpPr>
            <a:spLocks noGrp="1"/>
          </p:cNvSpPr>
          <p:nvPr>
            <p:ph type="title"/>
          </p:nvPr>
        </p:nvSpPr>
        <p:spPr/>
        <p:txBody>
          <a:bodyPr>
            <a:normAutofit/>
          </a:bodyPr>
          <a:lstStyle/>
          <a:p>
            <a:r>
              <a:rPr lang="en-US" sz="4400" dirty="0"/>
              <a:t>BOXEN PLOT</a:t>
            </a:r>
            <a:endParaRPr lang="en-IN" sz="4400" dirty="0"/>
          </a:p>
        </p:txBody>
      </p:sp>
      <p:pic>
        <p:nvPicPr>
          <p:cNvPr id="6" name="Content Placeholder 5">
            <a:extLst>
              <a:ext uri="{FF2B5EF4-FFF2-40B4-BE49-F238E27FC236}">
                <a16:creationId xmlns:a16="http://schemas.microsoft.com/office/drawing/2014/main" id="{53BD406B-D961-4A84-811D-7B2B58B3EEF9}"/>
              </a:ext>
            </a:extLst>
          </p:cNvPr>
          <p:cNvPicPr>
            <a:picLocks noGrp="1" noChangeAspect="1"/>
          </p:cNvPicPr>
          <p:nvPr>
            <p:ph type="pic" idx="1"/>
          </p:nvPr>
        </p:nvPicPr>
        <p:blipFill rotWithShape="1">
          <a:blip r:embed="rId2"/>
          <a:srcRect l="1822" r="1822"/>
          <a:stretch/>
        </p:blipFill>
        <p:spPr/>
      </p:pic>
      <p:sp>
        <p:nvSpPr>
          <p:cNvPr id="4" name="Text Placeholder 3">
            <a:extLst>
              <a:ext uri="{FF2B5EF4-FFF2-40B4-BE49-F238E27FC236}">
                <a16:creationId xmlns:a16="http://schemas.microsoft.com/office/drawing/2014/main" id="{B9B2A28A-B500-43BA-94BB-43DAD8CF34F9}"/>
              </a:ext>
            </a:extLst>
          </p:cNvPr>
          <p:cNvSpPr>
            <a:spLocks noGrp="1"/>
          </p:cNvSpPr>
          <p:nvPr>
            <p:ph type="body" sz="half" idx="2"/>
          </p:nvPr>
        </p:nvSpPr>
        <p:spPr/>
        <p:txBody>
          <a:bodyPr>
            <a:normAutofit fontScale="85000" lnSpcReduction="10000"/>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2052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0844-C150-4BCA-B85E-C7B03F011F71}"/>
              </a:ext>
            </a:extLst>
          </p:cNvPr>
          <p:cNvSpPr>
            <a:spLocks noGrp="1"/>
          </p:cNvSpPr>
          <p:nvPr>
            <p:ph type="title"/>
          </p:nvPr>
        </p:nvSpPr>
        <p:spPr/>
        <p:txBody>
          <a:bodyPr>
            <a:normAutofit/>
          </a:bodyPr>
          <a:lstStyle/>
          <a:p>
            <a:r>
              <a:rPr lang="en-US" sz="4400" dirty="0"/>
              <a:t>DISTRIBUTION PLOT</a:t>
            </a:r>
            <a:endParaRPr lang="en-IN" sz="4400" dirty="0"/>
          </a:p>
        </p:txBody>
      </p:sp>
      <p:pic>
        <p:nvPicPr>
          <p:cNvPr id="6" name="Content Placeholder 5">
            <a:extLst>
              <a:ext uri="{FF2B5EF4-FFF2-40B4-BE49-F238E27FC236}">
                <a16:creationId xmlns:a16="http://schemas.microsoft.com/office/drawing/2014/main" id="{F6425A92-C2C9-49E1-AE4E-69F722CFFB49}"/>
              </a:ext>
            </a:extLst>
          </p:cNvPr>
          <p:cNvPicPr>
            <a:picLocks noGrp="1" noChangeAspect="1"/>
          </p:cNvPicPr>
          <p:nvPr>
            <p:ph type="pic" idx="1"/>
          </p:nvPr>
        </p:nvPicPr>
        <p:blipFill rotWithShape="1">
          <a:blip r:embed="rId2"/>
          <a:srcRect l="1553" r="1553"/>
          <a:stretch/>
        </p:blipFill>
        <p:spPr/>
      </p:pic>
      <p:sp>
        <p:nvSpPr>
          <p:cNvPr id="4" name="Text Placeholder 3">
            <a:extLst>
              <a:ext uri="{FF2B5EF4-FFF2-40B4-BE49-F238E27FC236}">
                <a16:creationId xmlns:a16="http://schemas.microsoft.com/office/drawing/2014/main" id="{B9353333-EB8B-4ECF-93E5-0AA17750EDD2}"/>
              </a:ext>
            </a:extLst>
          </p:cNvPr>
          <p:cNvSpPr>
            <a:spLocks noGrp="1"/>
          </p:cNvSpPr>
          <p:nvPr>
            <p:ph type="body" sz="half" idx="2"/>
          </p:nvPr>
        </p:nvSpPr>
        <p:spPr/>
        <p:txBody>
          <a:bodyPr>
            <a:normAutofit fontScale="62500" lnSpcReduction="20000"/>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2504413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6042-4D06-4FDC-A72D-93B686EE106F}"/>
              </a:ext>
            </a:extLst>
          </p:cNvPr>
          <p:cNvSpPr>
            <a:spLocks noGrp="1"/>
          </p:cNvSpPr>
          <p:nvPr>
            <p:ph type="title" idx="4294967295"/>
          </p:nvPr>
        </p:nvSpPr>
        <p:spPr>
          <a:xfrm>
            <a:off x="0" y="1130300"/>
            <a:ext cx="5532438" cy="1830388"/>
          </a:xfrm>
        </p:spPr>
        <p:txBody>
          <a:bodyPr/>
          <a:lstStyle/>
          <a:p>
            <a:r>
              <a:rPr lang="en-US" dirty="0"/>
              <a:t>MODEL TRAINING PHASES</a:t>
            </a:r>
            <a:endParaRPr lang="en-IN" dirty="0"/>
          </a:p>
        </p:txBody>
      </p:sp>
      <p:pic>
        <p:nvPicPr>
          <p:cNvPr id="8" name="Picture 7">
            <a:extLst>
              <a:ext uri="{FF2B5EF4-FFF2-40B4-BE49-F238E27FC236}">
                <a16:creationId xmlns:a16="http://schemas.microsoft.com/office/drawing/2014/main" id="{08FCBCD6-5B2C-4002-A0FA-B4303D7C6A11}"/>
              </a:ext>
            </a:extLst>
          </p:cNvPr>
          <p:cNvPicPr>
            <a:picLocks noChangeAspect="1"/>
          </p:cNvPicPr>
          <p:nvPr/>
        </p:nvPicPr>
        <p:blipFill>
          <a:blip r:embed="rId2"/>
          <a:stretch>
            <a:fillRect/>
          </a:stretch>
        </p:blipFill>
        <p:spPr>
          <a:xfrm>
            <a:off x="1376362" y="1743075"/>
            <a:ext cx="9439275" cy="3984625"/>
          </a:xfrm>
          <a:prstGeom prst="rect">
            <a:avLst/>
          </a:prstGeom>
        </p:spPr>
      </p:pic>
    </p:spTree>
    <p:extLst>
      <p:ext uri="{BB962C8B-B14F-4D97-AF65-F5344CB8AC3E}">
        <p14:creationId xmlns:p14="http://schemas.microsoft.com/office/powerpoint/2010/main" val="11801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C4717D-D3FD-461E-ACE9-704381875C25}"/>
              </a:ext>
            </a:extLst>
          </p:cNvPr>
          <p:cNvSpPr txBox="1"/>
          <p:nvPr/>
        </p:nvSpPr>
        <p:spPr>
          <a:xfrm>
            <a:off x="2305235" y="399494"/>
            <a:ext cx="7581529" cy="523220"/>
          </a:xfrm>
          <a:prstGeom prst="rect">
            <a:avLst/>
          </a:prstGeom>
          <a:noFill/>
        </p:spPr>
        <p:txBody>
          <a:bodyPr wrap="square" rtlCol="0">
            <a:spAutoFit/>
          </a:bodyPr>
          <a:lstStyle/>
          <a:p>
            <a:r>
              <a:rPr lang="en-US" sz="2800" dirty="0"/>
              <a:t>HOUSING SALE PRICE PREDICTION PROJECT</a:t>
            </a:r>
            <a:endParaRPr lang="en-IN" sz="2800" dirty="0"/>
          </a:p>
        </p:txBody>
      </p:sp>
      <p:pic>
        <p:nvPicPr>
          <p:cNvPr id="5" name="Picture 4">
            <a:extLst>
              <a:ext uri="{FF2B5EF4-FFF2-40B4-BE49-F238E27FC236}">
                <a16:creationId xmlns:a16="http://schemas.microsoft.com/office/drawing/2014/main" id="{E1E87E35-2AB0-4BCB-8E0F-5576FCEC8802}"/>
              </a:ext>
            </a:extLst>
          </p:cNvPr>
          <p:cNvPicPr>
            <a:picLocks noChangeAspect="1"/>
          </p:cNvPicPr>
          <p:nvPr/>
        </p:nvPicPr>
        <p:blipFill>
          <a:blip r:embed="rId2"/>
          <a:stretch>
            <a:fillRect/>
          </a:stretch>
        </p:blipFill>
        <p:spPr>
          <a:xfrm>
            <a:off x="933451" y="1400175"/>
            <a:ext cx="10296524" cy="4057650"/>
          </a:xfrm>
          <a:prstGeom prst="rect">
            <a:avLst/>
          </a:prstGeom>
        </p:spPr>
      </p:pic>
    </p:spTree>
    <p:extLst>
      <p:ext uri="{BB962C8B-B14F-4D97-AF65-F5344CB8AC3E}">
        <p14:creationId xmlns:p14="http://schemas.microsoft.com/office/powerpoint/2010/main" val="391398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131D-AB27-4E36-BE57-D353AB83FCCA}"/>
              </a:ext>
            </a:extLst>
          </p:cNvPr>
          <p:cNvSpPr>
            <a:spLocks noGrp="1"/>
          </p:cNvSpPr>
          <p:nvPr>
            <p:ph type="title" idx="4294967295"/>
          </p:nvPr>
        </p:nvSpPr>
        <p:spPr>
          <a:xfrm>
            <a:off x="990601" y="285751"/>
            <a:ext cx="11201400" cy="962024"/>
          </a:xfrm>
        </p:spPr>
        <p:txBody>
          <a:bodyPr>
            <a:normAutofit/>
          </a:bodyPr>
          <a:lstStyle/>
          <a:p>
            <a:pPr algn="l"/>
            <a:r>
              <a:rPr lang="en-US" sz="4400" dirty="0"/>
              <a:t>MODEL/S DEVELOPMENT</a:t>
            </a:r>
            <a:endParaRPr lang="en-IN" sz="4400" dirty="0"/>
          </a:p>
        </p:txBody>
      </p:sp>
      <p:sp>
        <p:nvSpPr>
          <p:cNvPr id="4" name="TextBox 3">
            <a:extLst>
              <a:ext uri="{FF2B5EF4-FFF2-40B4-BE49-F238E27FC236}">
                <a16:creationId xmlns:a16="http://schemas.microsoft.com/office/drawing/2014/main" id="{27B6644D-CDCA-4E9D-BBEF-DEDA5C288352}"/>
              </a:ext>
            </a:extLst>
          </p:cNvPr>
          <p:cNvSpPr txBox="1"/>
          <p:nvPr/>
        </p:nvSpPr>
        <p:spPr>
          <a:xfrm>
            <a:off x="1516936" y="1348814"/>
            <a:ext cx="9158128" cy="4832092"/>
          </a:xfrm>
          <a:prstGeom prst="rect">
            <a:avLst/>
          </a:prstGeom>
          <a:noFill/>
        </p:spPr>
        <p:txBody>
          <a:bodyPr wrap="square">
            <a:spAutoFit/>
          </a:bodyPr>
          <a:lstStyle/>
          <a:p>
            <a:pPr algn="l"/>
            <a:r>
              <a:rPr lang="en-US" sz="2800" b="0" i="0" u="none" strike="noStrike" baseline="0" dirty="0">
                <a:latin typeface="+mj-lt"/>
              </a:rPr>
              <a:t>The algorithms used on training and test data are as follows:</a:t>
            </a:r>
          </a:p>
          <a:p>
            <a:pPr marL="971550" lvl="1" indent="-514350">
              <a:buFont typeface="+mj-lt"/>
              <a:buAutoNum type="arabicPeriod"/>
            </a:pPr>
            <a:r>
              <a:rPr lang="en-IN" sz="2800" b="0" i="0" u="none" strike="noStrike" baseline="0" dirty="0">
                <a:latin typeface="+mj-lt"/>
              </a:rPr>
              <a:t>Linear Regression Model</a:t>
            </a:r>
          </a:p>
          <a:p>
            <a:pPr marL="971550" lvl="1" indent="-514350">
              <a:buFont typeface="+mj-lt"/>
              <a:buAutoNum type="arabicPeriod"/>
            </a:pPr>
            <a:r>
              <a:rPr lang="en-US" sz="2800" b="0" i="0" u="none" strike="noStrike" baseline="0" dirty="0">
                <a:latin typeface="+mj-lt"/>
              </a:rPr>
              <a:t>Ridge Regularization Regression Model</a:t>
            </a:r>
          </a:p>
          <a:p>
            <a:pPr marL="971550" lvl="1" indent="-514350">
              <a:buFont typeface="+mj-lt"/>
              <a:buAutoNum type="arabicPeriod"/>
            </a:pPr>
            <a:r>
              <a:rPr lang="en-IN" sz="2800" b="0" i="0" u="none" strike="noStrike" baseline="0" dirty="0">
                <a:latin typeface="+mj-lt"/>
              </a:rPr>
              <a:t>Lasso Regularization Regression Model</a:t>
            </a:r>
          </a:p>
          <a:p>
            <a:pPr marL="971550" lvl="1" indent="-514350">
              <a:buFont typeface="+mj-lt"/>
              <a:buAutoNum type="arabicPeriod"/>
            </a:pPr>
            <a:r>
              <a:rPr lang="en-IN" sz="2800" b="0" i="0" u="none" strike="noStrike" baseline="0" dirty="0">
                <a:latin typeface="+mj-lt"/>
              </a:rPr>
              <a:t>Support Vector Regression Model</a:t>
            </a:r>
          </a:p>
          <a:p>
            <a:pPr marL="971550" lvl="1" indent="-514350">
              <a:buFont typeface="+mj-lt"/>
              <a:buAutoNum type="arabicPeriod"/>
            </a:pPr>
            <a:r>
              <a:rPr lang="en-IN" sz="2800" b="0" i="0" u="none" strike="noStrike" baseline="0" dirty="0">
                <a:latin typeface="+mj-lt"/>
              </a:rPr>
              <a:t>Decision Tree Regression Model</a:t>
            </a:r>
          </a:p>
          <a:p>
            <a:pPr marL="971550" lvl="1" indent="-514350">
              <a:buFont typeface="+mj-lt"/>
              <a:buAutoNum type="arabicPeriod"/>
            </a:pPr>
            <a:r>
              <a:rPr lang="en-IN" sz="2800" b="0" i="0" u="none" strike="noStrike" baseline="0" dirty="0">
                <a:latin typeface="+mj-lt"/>
              </a:rPr>
              <a:t>Random Forest Regression Model</a:t>
            </a:r>
          </a:p>
          <a:p>
            <a:pPr marL="971550" lvl="1" indent="-514350">
              <a:buFont typeface="+mj-lt"/>
              <a:buAutoNum type="arabicPeriod"/>
            </a:pPr>
            <a:r>
              <a:rPr lang="en-US" sz="2800" b="0" i="0" u="none" strike="noStrike" baseline="0" dirty="0">
                <a:latin typeface="+mj-lt"/>
              </a:rPr>
              <a:t>K Nearest Neighbors Regression Model</a:t>
            </a:r>
          </a:p>
          <a:p>
            <a:pPr marL="971550" lvl="1" indent="-514350">
              <a:buFont typeface="+mj-lt"/>
              <a:buAutoNum type="arabicPeriod"/>
            </a:pPr>
            <a:r>
              <a:rPr lang="en-US" sz="2800" b="0" i="0" u="none" strike="noStrike" baseline="0" dirty="0">
                <a:latin typeface="+mj-lt"/>
              </a:rPr>
              <a:t>Gradient Boosting Regression Model</a:t>
            </a:r>
          </a:p>
          <a:p>
            <a:pPr marL="971550" lvl="1" indent="-514350">
              <a:buFont typeface="+mj-lt"/>
              <a:buAutoNum type="arabicPeriod"/>
            </a:pPr>
            <a:r>
              <a:rPr lang="en-IN" sz="2800" b="0" i="0" u="none" strike="noStrike" baseline="0" dirty="0">
                <a:latin typeface="+mj-lt"/>
              </a:rPr>
              <a:t>Ada Boost Regression Model</a:t>
            </a:r>
          </a:p>
          <a:p>
            <a:pPr marL="971550" lvl="1" indent="-514350">
              <a:buFont typeface="+mj-lt"/>
              <a:buAutoNum type="arabicPeriod"/>
            </a:pPr>
            <a:r>
              <a:rPr lang="en-IN" sz="2800" b="0" i="0" u="none" strike="noStrike" baseline="0" dirty="0">
                <a:latin typeface="+mj-lt"/>
              </a:rPr>
              <a:t>Extra Trees Regression Model</a:t>
            </a:r>
            <a:endParaRPr lang="en-IN" sz="2800" dirty="0">
              <a:latin typeface="+mj-lt"/>
            </a:endParaRPr>
          </a:p>
        </p:txBody>
      </p:sp>
    </p:spTree>
    <p:extLst>
      <p:ext uri="{BB962C8B-B14F-4D97-AF65-F5344CB8AC3E}">
        <p14:creationId xmlns:p14="http://schemas.microsoft.com/office/powerpoint/2010/main" val="158826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40C7-9B8A-43E2-AFA2-4E8C9E73B320}"/>
              </a:ext>
            </a:extLst>
          </p:cNvPr>
          <p:cNvSpPr>
            <a:spLocks noGrp="1"/>
          </p:cNvSpPr>
          <p:nvPr>
            <p:ph type="title" idx="4294967295"/>
          </p:nvPr>
        </p:nvSpPr>
        <p:spPr>
          <a:xfrm>
            <a:off x="0" y="376238"/>
            <a:ext cx="11636375" cy="946150"/>
          </a:xfrm>
        </p:spPr>
        <p:txBody>
          <a:bodyPr>
            <a:normAutofit fontScale="90000"/>
          </a:bodyPr>
          <a:lstStyle/>
          <a:p>
            <a:pPr algn="l"/>
            <a:r>
              <a:rPr lang="en-US" sz="4400" dirty="0"/>
              <a:t>EVALUATION AND </a:t>
            </a:r>
            <a:r>
              <a:rPr lang="en-IN" sz="4400" dirty="0"/>
              <a:t>HYPER PARAMETER TUNING</a:t>
            </a:r>
          </a:p>
        </p:txBody>
      </p:sp>
      <p:sp>
        <p:nvSpPr>
          <p:cNvPr id="4" name="TextBox 3">
            <a:extLst>
              <a:ext uri="{FF2B5EF4-FFF2-40B4-BE49-F238E27FC236}">
                <a16:creationId xmlns:a16="http://schemas.microsoft.com/office/drawing/2014/main" id="{C9BEDE3C-29AF-4E29-AB9B-EE7AA5584FD1}"/>
              </a:ext>
            </a:extLst>
          </p:cNvPr>
          <p:cNvSpPr txBox="1"/>
          <p:nvPr/>
        </p:nvSpPr>
        <p:spPr>
          <a:xfrm>
            <a:off x="266197" y="1322181"/>
            <a:ext cx="11567737" cy="4832092"/>
          </a:xfrm>
          <a:prstGeom prst="rect">
            <a:avLst/>
          </a:prstGeom>
          <a:noFill/>
        </p:spPr>
        <p:txBody>
          <a:bodyPr wrap="square">
            <a:spAutoFit/>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try to find out the best parameters list to increase our accuracy scores by using Hyperparameter Tuning.</a:t>
            </a: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p:txBody>
      </p:sp>
    </p:spTree>
    <p:extLst>
      <p:ext uri="{BB962C8B-B14F-4D97-AF65-F5344CB8AC3E}">
        <p14:creationId xmlns:p14="http://schemas.microsoft.com/office/powerpoint/2010/main" val="41674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5013-603E-465E-962F-CE0C58E1E45A}"/>
              </a:ext>
            </a:extLst>
          </p:cNvPr>
          <p:cNvSpPr>
            <a:spLocks noGrp="1"/>
          </p:cNvSpPr>
          <p:nvPr>
            <p:ph type="title" idx="4294967295"/>
          </p:nvPr>
        </p:nvSpPr>
        <p:spPr>
          <a:xfrm>
            <a:off x="828675" y="804863"/>
            <a:ext cx="11363325" cy="1049337"/>
          </a:xfrm>
        </p:spPr>
        <p:txBody>
          <a:bodyPr>
            <a:noAutofit/>
          </a:bodyPr>
          <a:lstStyle/>
          <a:p>
            <a:pPr algn="l"/>
            <a:r>
              <a:rPr lang="en-US" sz="4400" dirty="0"/>
              <a:t>CONCLUSION:</a:t>
            </a:r>
            <a:endParaRPr lang="en-IN" sz="4400" dirty="0"/>
          </a:p>
        </p:txBody>
      </p:sp>
      <p:sp>
        <p:nvSpPr>
          <p:cNvPr id="4" name="TextBox 3">
            <a:extLst>
              <a:ext uri="{FF2B5EF4-FFF2-40B4-BE49-F238E27FC236}">
                <a16:creationId xmlns:a16="http://schemas.microsoft.com/office/drawing/2014/main" id="{77E249E0-14D2-46BC-9C78-91E2E1730898}"/>
              </a:ext>
            </a:extLst>
          </p:cNvPr>
          <p:cNvSpPr txBox="1"/>
          <p:nvPr/>
        </p:nvSpPr>
        <p:spPr>
          <a:xfrm>
            <a:off x="390484" y="2053569"/>
            <a:ext cx="11637271" cy="3970318"/>
          </a:xfrm>
          <a:prstGeom prst="rect">
            <a:avLst/>
          </a:prstGeom>
          <a:noFill/>
        </p:spPr>
        <p:txBody>
          <a:bodyPr wrap="square">
            <a:spAutoFit/>
          </a:bodyPr>
          <a:lstStyle/>
          <a:p>
            <a:pPr marL="457200" indent="-457200" algn="l">
              <a:buFont typeface="Wingdings" panose="05000000000000000000" pitchFamily="2" charset="2"/>
              <a:buChar char="q"/>
            </a:pPr>
            <a:r>
              <a:rPr lang="en-US" sz="2800" b="0" i="0" u="none" strike="noStrike" baseline="0" dirty="0">
                <a:latin typeface="+mj-lt"/>
              </a:rPr>
              <a:t>During this project I have faced a problem of low amount of data for training the machine learning models upon.</a:t>
            </a:r>
          </a:p>
          <a:p>
            <a:pPr marL="457200" indent="-457200" algn="l">
              <a:buFont typeface="Wingdings" panose="05000000000000000000" pitchFamily="2" charset="2"/>
              <a:buChar char="q"/>
            </a:pPr>
            <a:r>
              <a:rPr lang="en-US" sz="2800" b="0" i="0" u="none" strike="noStrike" baseline="0" dirty="0">
                <a:latin typeface="+mj-lt"/>
              </a:rPr>
              <a:t>Many columns are with same entries in more than 80% of rows which lead to reduction in our model performance.</a:t>
            </a:r>
          </a:p>
          <a:p>
            <a:pPr marL="457200" indent="-457200" algn="l">
              <a:buFont typeface="Wingdings" panose="05000000000000000000" pitchFamily="2" charset="2"/>
              <a:buChar char="q"/>
            </a:pPr>
            <a:r>
              <a:rPr lang="en-US" sz="2800" b="0" i="0" u="none" strike="noStrike" baseline="0" dirty="0">
                <a:latin typeface="+mj-lt"/>
              </a:rPr>
              <a:t>One more issue present is there are large number of missing values in this data set, so we have to fill those missing values in correct manner(Using Mean/Mode) manually accordingly.</a:t>
            </a:r>
          </a:p>
          <a:p>
            <a:pPr marL="457200" indent="-457200" algn="l">
              <a:buFont typeface="Wingdings" panose="05000000000000000000" pitchFamily="2" charset="2"/>
              <a:buChar char="q"/>
            </a:pPr>
            <a:r>
              <a:rPr lang="en-US" sz="2800" b="0" i="0" u="none" strike="noStrike" baseline="0" dirty="0">
                <a:latin typeface="+mj-lt"/>
              </a:rPr>
              <a:t>We can still improve our model accuracy with some feature engineering and by doing some extensive hyperparameter tuning on it.</a:t>
            </a:r>
            <a:endParaRPr lang="en-IN" sz="2800" dirty="0">
              <a:latin typeface="+mj-lt"/>
            </a:endParaRPr>
          </a:p>
        </p:txBody>
      </p:sp>
    </p:spTree>
    <p:extLst>
      <p:ext uri="{BB962C8B-B14F-4D97-AF65-F5344CB8AC3E}">
        <p14:creationId xmlns:p14="http://schemas.microsoft.com/office/powerpoint/2010/main" val="331497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F361DB-3DEC-4008-BE42-37110D48B91A}"/>
              </a:ext>
            </a:extLst>
          </p:cNvPr>
          <p:cNvPicPr>
            <a:picLocks noChangeAspect="1"/>
          </p:cNvPicPr>
          <p:nvPr/>
        </p:nvPicPr>
        <p:blipFill>
          <a:blip r:embed="rId2"/>
          <a:stretch>
            <a:fillRect/>
          </a:stretch>
        </p:blipFill>
        <p:spPr>
          <a:xfrm>
            <a:off x="1390650" y="866775"/>
            <a:ext cx="9410700" cy="5124450"/>
          </a:xfrm>
          <a:prstGeom prst="rect">
            <a:avLst/>
          </a:prstGeom>
        </p:spPr>
      </p:pic>
    </p:spTree>
    <p:extLst>
      <p:ext uri="{BB962C8B-B14F-4D97-AF65-F5344CB8AC3E}">
        <p14:creationId xmlns:p14="http://schemas.microsoft.com/office/powerpoint/2010/main" val="19114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EB31-5BC4-409B-89C1-7E8CC2B4CDE3}"/>
              </a:ext>
            </a:extLst>
          </p:cNvPr>
          <p:cNvSpPr>
            <a:spLocks noGrp="1"/>
          </p:cNvSpPr>
          <p:nvPr>
            <p:ph type="title" idx="4294967295"/>
          </p:nvPr>
        </p:nvSpPr>
        <p:spPr>
          <a:xfrm>
            <a:off x="781051" y="804863"/>
            <a:ext cx="11410950" cy="1049337"/>
          </a:xfrm>
        </p:spPr>
        <p:txBody>
          <a:bodyPr>
            <a:normAutofit/>
          </a:bodyPr>
          <a:lstStyle/>
          <a:p>
            <a:r>
              <a:rPr lang="en-US" sz="4400" b="1" dirty="0">
                <a:latin typeface="Algerian" panose="04020705040A02060702" pitchFamily="82" charset="0"/>
              </a:rPr>
              <a:t>INTRODUCTION</a:t>
            </a:r>
            <a:endParaRPr lang="en-IN" sz="44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BD1B52B-DB90-4855-847D-3A19EA4EA907}"/>
              </a:ext>
            </a:extLst>
          </p:cNvPr>
          <p:cNvSpPr>
            <a:spLocks noGrp="1"/>
          </p:cNvSpPr>
          <p:nvPr>
            <p:ph idx="4294967295"/>
          </p:nvPr>
        </p:nvSpPr>
        <p:spPr>
          <a:xfrm>
            <a:off x="1003300" y="2298700"/>
            <a:ext cx="11188700" cy="4135438"/>
          </a:xfrm>
        </p:spPr>
        <p:txBody>
          <a:bodyPr>
            <a:normAutofit/>
          </a:bodyPr>
          <a:lstStyle/>
          <a:p>
            <a:r>
              <a:rPr lang="en-US" dirty="0"/>
              <a:t>Surprise Housing is a US based Real estate and housing company who is trying to entry into Australian Real estate market. The company is looking at prospective properties to buy houses to enter the market. Our aim is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p14="http://schemas.microsoft.com/office/powerpoint/2010/main" val="3173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B1C3-FA98-4066-938C-AF6849B4F5A3}"/>
              </a:ext>
            </a:extLst>
          </p:cNvPr>
          <p:cNvSpPr>
            <a:spLocks noGrp="1"/>
          </p:cNvSpPr>
          <p:nvPr>
            <p:ph type="title" idx="4294967295"/>
          </p:nvPr>
        </p:nvSpPr>
        <p:spPr>
          <a:xfrm>
            <a:off x="457201" y="152400"/>
            <a:ext cx="11734800" cy="1038225"/>
          </a:xfrm>
        </p:spPr>
        <p:txBody>
          <a:bodyPr>
            <a:normAutofit/>
          </a:bodyPr>
          <a:lstStyle/>
          <a:p>
            <a:pPr algn="l"/>
            <a:r>
              <a:rPr lang="en-US" sz="4400" dirty="0"/>
              <a:t>AGENDA</a:t>
            </a:r>
            <a:endParaRPr lang="en-IN" sz="4400" dirty="0"/>
          </a:p>
        </p:txBody>
      </p:sp>
      <p:sp>
        <p:nvSpPr>
          <p:cNvPr id="4" name="TextBox 3">
            <a:extLst>
              <a:ext uri="{FF2B5EF4-FFF2-40B4-BE49-F238E27FC236}">
                <a16:creationId xmlns:a16="http://schemas.microsoft.com/office/drawing/2014/main" id="{E2720E22-AABB-413A-B5D0-7830F0471299}"/>
              </a:ext>
            </a:extLst>
          </p:cNvPr>
          <p:cNvSpPr txBox="1"/>
          <p:nvPr/>
        </p:nvSpPr>
        <p:spPr>
          <a:xfrm>
            <a:off x="619125" y="1329531"/>
            <a:ext cx="10496550" cy="5262979"/>
          </a:xfrm>
          <a:prstGeom prst="rect">
            <a:avLst/>
          </a:prstGeom>
          <a:noFill/>
        </p:spPr>
        <p:txBody>
          <a:bodyPr wrap="square">
            <a:spAutoFit/>
          </a:bodyPr>
          <a:lstStyle/>
          <a:p>
            <a:pPr>
              <a:buFont typeface="Wingdings" panose="05000000000000000000" pitchFamily="2" charset="2"/>
              <a:buChar char="§"/>
            </a:pPr>
            <a:r>
              <a:rPr lang="en-US" sz="2800" dirty="0">
                <a:solidFill>
                  <a:schemeClr val="bg1"/>
                </a:solidFill>
              </a:rPr>
              <a:t> </a:t>
            </a:r>
            <a:r>
              <a:rPr lang="en-US" sz="2800" dirty="0"/>
              <a:t>Analytical Problem Framing</a:t>
            </a:r>
          </a:p>
          <a:p>
            <a:pPr marL="925830" lvl="1" indent="-514350">
              <a:buFont typeface="+mj-lt"/>
              <a:buAutoNum type="romanUcPeriod"/>
            </a:pPr>
            <a:r>
              <a:rPr lang="en-US" sz="2800" dirty="0"/>
              <a:t>Exploratory Data Analysis (EDA)</a:t>
            </a:r>
          </a:p>
          <a:p>
            <a:pPr marL="925830" lvl="1" indent="-514350">
              <a:buFont typeface="+mj-lt"/>
              <a:buAutoNum type="romanUcPeriod"/>
            </a:pPr>
            <a:r>
              <a:rPr lang="en-US" sz="2800" dirty="0"/>
              <a:t>Visualizations</a:t>
            </a:r>
          </a:p>
          <a:p>
            <a:pPr marL="411480" lvl="1"/>
            <a:endParaRPr lang="en-US" sz="2800" dirty="0"/>
          </a:p>
          <a:p>
            <a:pPr>
              <a:buFont typeface="Wingdings" panose="05000000000000000000" pitchFamily="2" charset="2"/>
              <a:buChar char="§"/>
            </a:pPr>
            <a:r>
              <a:rPr lang="en-US" sz="2800" dirty="0"/>
              <a:t> Data Pre-Processing on train and test datasets</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 Model/s Development and Evaluation</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 Performing hyper parameter tuning, saving the best model and predicting the label</a:t>
            </a:r>
          </a:p>
          <a:p>
            <a:endParaRPr lang="en-US" sz="2800" dirty="0"/>
          </a:p>
          <a:p>
            <a:pPr>
              <a:buFont typeface="Wingdings" panose="05000000000000000000" pitchFamily="2" charset="2"/>
              <a:buChar char="§"/>
            </a:pPr>
            <a:r>
              <a:rPr lang="en-US" sz="2800" dirty="0"/>
              <a:t> Conclusion </a:t>
            </a:r>
          </a:p>
        </p:txBody>
      </p:sp>
    </p:spTree>
    <p:extLst>
      <p:ext uri="{BB962C8B-B14F-4D97-AF65-F5344CB8AC3E}">
        <p14:creationId xmlns:p14="http://schemas.microsoft.com/office/powerpoint/2010/main" val="139128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9B41-A657-4333-8F74-88E87F211FA1}"/>
              </a:ext>
            </a:extLst>
          </p:cNvPr>
          <p:cNvSpPr>
            <a:spLocks noGrp="1"/>
          </p:cNvSpPr>
          <p:nvPr>
            <p:ph type="title" idx="4294967295"/>
          </p:nvPr>
        </p:nvSpPr>
        <p:spPr>
          <a:xfrm>
            <a:off x="695325" y="804863"/>
            <a:ext cx="11496675" cy="1049337"/>
          </a:xfrm>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a16="http://schemas.microsoft.com/office/drawing/2014/main" id="{593DB847-7965-43B8-B90B-B27017F7625F}"/>
              </a:ext>
            </a:extLst>
          </p:cNvPr>
          <p:cNvSpPr txBox="1"/>
          <p:nvPr/>
        </p:nvSpPr>
        <p:spPr>
          <a:xfrm>
            <a:off x="976544" y="2053569"/>
            <a:ext cx="10688714" cy="3970318"/>
          </a:xfrm>
          <a:prstGeom prst="rect">
            <a:avLst/>
          </a:prstGeom>
          <a:noFill/>
        </p:spPr>
        <p:txBody>
          <a:bodyPr wrap="square">
            <a:spAutoFit/>
          </a:bodyPr>
          <a:lstStyle/>
          <a:p>
            <a:pPr algn="l"/>
            <a:r>
              <a:rPr lang="en-IN" sz="2800" b="0" i="0" u="none" strike="noStrike" baseline="0" dirty="0">
                <a:latin typeface="+mj-lt"/>
              </a:rPr>
              <a:t>Software Used:</a:t>
            </a:r>
          </a:p>
          <a:p>
            <a:pPr algn="l"/>
            <a:endParaRPr lang="en-IN" sz="2800" b="0" i="0" u="none" strike="noStrike" baseline="0" dirty="0">
              <a:latin typeface="+mj-lt"/>
            </a:endParaRPr>
          </a:p>
          <a:p>
            <a:pPr marL="914400" lvl="1" indent="-457200">
              <a:buFont typeface="Wingdings" panose="05000000000000000000" pitchFamily="2" charset="2"/>
              <a:buChar char="ü"/>
            </a:pPr>
            <a:r>
              <a:rPr lang="en-IN" sz="2800" b="0" i="0" u="none" strike="noStrike" baseline="0" dirty="0">
                <a:latin typeface="+mj-lt"/>
              </a:rPr>
              <a:t>Programming language: Python</a:t>
            </a:r>
          </a:p>
          <a:p>
            <a:pPr marL="914400" lvl="1" indent="-457200">
              <a:buFont typeface="Wingdings" panose="05000000000000000000" pitchFamily="2" charset="2"/>
              <a:buChar char="ü"/>
            </a:pPr>
            <a:r>
              <a:rPr lang="en-IN" sz="2800" b="0" i="0" u="none" strike="noStrike" baseline="0" dirty="0">
                <a:latin typeface="+mj-lt"/>
              </a:rPr>
              <a:t>Anaconda Navigator</a:t>
            </a:r>
          </a:p>
          <a:p>
            <a:pPr marL="914400" lvl="1" indent="-457200">
              <a:buFont typeface="Wingdings" panose="05000000000000000000" pitchFamily="2" charset="2"/>
              <a:buChar char="ü"/>
            </a:pPr>
            <a:r>
              <a:rPr lang="en-US" sz="2800" b="0" i="0" u="none" strike="noStrike" baseline="0" dirty="0">
                <a:latin typeface="+mj-lt"/>
              </a:rPr>
              <a:t>Browser based language shell: Jupyter Notebook</a:t>
            </a:r>
          </a:p>
          <a:p>
            <a:pPr algn="l"/>
            <a:endParaRPr lang="en-IN" sz="2800" b="0" i="0" u="none" strike="noStrike" baseline="0" dirty="0">
              <a:latin typeface="+mj-lt"/>
            </a:endParaRPr>
          </a:p>
          <a:p>
            <a:pPr algn="l"/>
            <a:r>
              <a:rPr lang="en-IN" sz="2800" b="0" i="0" u="none" strike="noStrike" baseline="0" dirty="0">
                <a:latin typeface="+mj-lt"/>
              </a:rPr>
              <a:t>Libraries/Packages Used:</a:t>
            </a:r>
          </a:p>
          <a:p>
            <a:pPr algn="l"/>
            <a:endParaRPr lang="en-IN" sz="2800" b="0" i="0" u="none" strike="noStrike" baseline="0" dirty="0">
              <a:latin typeface="+mj-lt"/>
            </a:endParaRPr>
          </a:p>
          <a:p>
            <a:pPr algn="l"/>
            <a:r>
              <a:rPr lang="en-US" sz="2800" b="0" i="0" u="none" strike="noStrike" baseline="0" dirty="0">
                <a:latin typeface="+mj-lt"/>
              </a:rPr>
              <a:t>Pandas, NumPy, matplotlib, seaborn, scikit-learn </a:t>
            </a:r>
          </a:p>
        </p:txBody>
      </p:sp>
    </p:spTree>
    <p:extLst>
      <p:ext uri="{BB962C8B-B14F-4D97-AF65-F5344CB8AC3E}">
        <p14:creationId xmlns:p14="http://schemas.microsoft.com/office/powerpoint/2010/main" val="408707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FC76-A8B2-429F-829D-75E9A1ECFB32}"/>
              </a:ext>
            </a:extLst>
          </p:cNvPr>
          <p:cNvSpPr>
            <a:spLocks noGrp="1"/>
          </p:cNvSpPr>
          <p:nvPr>
            <p:ph type="title" idx="4294967295"/>
          </p:nvPr>
        </p:nvSpPr>
        <p:spPr>
          <a:xfrm>
            <a:off x="2587625" y="804863"/>
            <a:ext cx="9604375" cy="1049337"/>
          </a:xfrm>
        </p:spPr>
        <p:txBody>
          <a:bodyPr>
            <a:normAutofit/>
          </a:bodyPr>
          <a:lstStyle/>
          <a:p>
            <a:r>
              <a:rPr lang="en-US" sz="4000" b="1" dirty="0">
                <a:latin typeface="Algerian" panose="04020705040A02060702" pitchFamily="82" charset="0"/>
              </a:rPr>
              <a:t>PROBLEM STATEMENT</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379070C-F789-425B-92E7-F192DEAEC27C}"/>
              </a:ext>
            </a:extLst>
          </p:cNvPr>
          <p:cNvSpPr>
            <a:spLocks noGrp="1"/>
          </p:cNvSpPr>
          <p:nvPr>
            <p:ph idx="4294967295"/>
          </p:nvPr>
        </p:nvSpPr>
        <p:spPr>
          <a:xfrm>
            <a:off x="428625" y="2016125"/>
            <a:ext cx="11763375" cy="3449638"/>
          </a:xfrm>
        </p:spPr>
        <p:txBody>
          <a:bodyPr>
            <a:normAutofit lnSpcReduction="10000"/>
          </a:bodyPr>
          <a:lstStyle/>
          <a:p>
            <a:r>
              <a:rPr lang="en-US" dirty="0"/>
              <a:t>House is one of the most basic  need for each and every person around the globe and therefore housing and real estate market is one of the markets which is one of the major contributors in the world’s economy. It is one of the huge market &amp; many companies are based out of this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371705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CBC8-2908-48A0-84BA-2B4609F4F5E7}"/>
              </a:ext>
            </a:extLst>
          </p:cNvPr>
          <p:cNvSpPr>
            <a:spLocks noGrp="1"/>
          </p:cNvSpPr>
          <p:nvPr>
            <p:ph type="title" idx="4294967295"/>
          </p:nvPr>
        </p:nvSpPr>
        <p:spPr>
          <a:xfrm>
            <a:off x="2587625" y="804863"/>
            <a:ext cx="9604375" cy="104933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0FD49B6A-7E21-42C3-A8C4-998CE64DCCC4}"/>
              </a:ext>
            </a:extLst>
          </p:cNvPr>
          <p:cNvSpPr>
            <a:spLocks noGrp="1"/>
          </p:cNvSpPr>
          <p:nvPr>
            <p:ph idx="4294967295"/>
          </p:nvPr>
        </p:nvSpPr>
        <p:spPr>
          <a:xfrm>
            <a:off x="1003300" y="2298700"/>
            <a:ext cx="11188700" cy="4135438"/>
          </a:xfrm>
        </p:spPr>
        <p:txBody>
          <a:bodyPr>
            <a:normAutofit/>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p14="http://schemas.microsoft.com/office/powerpoint/2010/main" val="338132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5B9A-705E-47D8-9FAD-086DA8AFBD85}"/>
              </a:ext>
            </a:extLst>
          </p:cNvPr>
          <p:cNvSpPr>
            <a:spLocks noGrp="1"/>
          </p:cNvSpPr>
          <p:nvPr>
            <p:ph type="title" idx="4294967295"/>
          </p:nvPr>
        </p:nvSpPr>
        <p:spPr>
          <a:xfrm>
            <a:off x="0" y="376238"/>
            <a:ext cx="11636375" cy="1452562"/>
          </a:xfrm>
        </p:spPr>
        <p:txBody>
          <a:bodyPr>
            <a:normAutofit/>
          </a:bodyPr>
          <a:lstStyle/>
          <a:p>
            <a:pPr algn="l"/>
            <a:r>
              <a:rPr lang="en-US" sz="4400" dirty="0"/>
              <a:t>    DATA PRE PROCESSING</a:t>
            </a:r>
            <a:endParaRPr lang="en-IN" sz="4400" dirty="0"/>
          </a:p>
        </p:txBody>
      </p:sp>
      <p:sp>
        <p:nvSpPr>
          <p:cNvPr id="4" name="TextBox 3">
            <a:extLst>
              <a:ext uri="{FF2B5EF4-FFF2-40B4-BE49-F238E27FC236}">
                <a16:creationId xmlns:a16="http://schemas.microsoft.com/office/drawing/2014/main"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t>Importing the necessary dependencies and libraries.</a:t>
            </a:r>
          </a:p>
          <a:p>
            <a:pPr marL="285750" lvl="0" indent="-285750">
              <a:buFont typeface="Wingdings" panose="05000000000000000000" pitchFamily="2" charset="2"/>
              <a:buChar char="ü"/>
            </a:pPr>
            <a:r>
              <a:rPr lang="en-IN" sz="2800" dirty="0"/>
              <a:t>Reading the CSV file and converted into data frame.</a:t>
            </a:r>
          </a:p>
          <a:p>
            <a:pPr marL="285750" lvl="0" indent="-285750">
              <a:buFont typeface="Wingdings" panose="05000000000000000000" pitchFamily="2" charset="2"/>
              <a:buChar char="ü"/>
            </a:pPr>
            <a:r>
              <a:rPr lang="en-IN" sz="2800" dirty="0"/>
              <a:t>Checking the data dimensions for the original dataset.</a:t>
            </a:r>
          </a:p>
          <a:p>
            <a:pPr marL="285750" lvl="0" indent="-285750">
              <a:buFont typeface="Wingdings" panose="05000000000000000000" pitchFamily="2" charset="2"/>
              <a:buChar char="ü"/>
            </a:pPr>
            <a:r>
              <a:rPr lang="en-IN" sz="2800" dirty="0"/>
              <a:t>Looking for null values and accordingly fill the missing data.</a:t>
            </a:r>
          </a:p>
          <a:p>
            <a:pPr marL="285750" lvl="0" indent="-285750">
              <a:buFont typeface="Wingdings" panose="05000000000000000000" pitchFamily="2" charset="2"/>
              <a:buChar char="ü"/>
            </a:pPr>
            <a:r>
              <a:rPr lang="en-IN" sz="2800" dirty="0"/>
              <a:t>Checking the summary of the dataset.</a:t>
            </a:r>
          </a:p>
          <a:p>
            <a:pPr marL="285750" lvl="0" indent="-285750">
              <a:buFont typeface="Wingdings" panose="05000000000000000000" pitchFamily="2" charset="2"/>
              <a:buChar char="ü"/>
            </a:pPr>
            <a:r>
              <a:rPr lang="en-IN" sz="2800" dirty="0"/>
              <a:t>Checking unique values.</a:t>
            </a:r>
          </a:p>
          <a:p>
            <a:pPr marL="285750" lvl="0" indent="-285750">
              <a:buFont typeface="Wingdings" panose="05000000000000000000" pitchFamily="2" charset="2"/>
              <a:buChar char="ü"/>
            </a:pPr>
            <a:r>
              <a:rPr lang="en-IN" sz="2800" dirty="0"/>
              <a:t>Checking all the categorical columns in the dataset.</a:t>
            </a:r>
          </a:p>
          <a:p>
            <a:pPr marL="285750" indent="-285750">
              <a:buFont typeface="Wingdings" panose="05000000000000000000" pitchFamily="2" charset="2"/>
              <a:buChar char="ü"/>
            </a:pPr>
            <a:r>
              <a:rPr lang="en-IN" sz="2800" dirty="0"/>
              <a:t>Visualizing each features using matplotlib and seaborn</a:t>
            </a:r>
            <a:r>
              <a:rPr lang="en-IN" sz="2800" dirty="0">
                <a:solidFill>
                  <a:schemeClr val="bg1"/>
                </a:solidFill>
              </a:rPr>
              <a:t>.</a:t>
            </a:r>
          </a:p>
        </p:txBody>
      </p:sp>
    </p:spTree>
    <p:extLst>
      <p:ext uri="{BB962C8B-B14F-4D97-AF65-F5344CB8AC3E}">
        <p14:creationId xmlns:p14="http://schemas.microsoft.com/office/powerpoint/2010/main" val="111264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2DFA-D67B-42D4-B450-5BA743220465}"/>
              </a:ext>
            </a:extLst>
          </p:cNvPr>
          <p:cNvSpPr>
            <a:spLocks noGrp="1"/>
          </p:cNvSpPr>
          <p:nvPr>
            <p:ph type="title" idx="4294967295"/>
          </p:nvPr>
        </p:nvSpPr>
        <p:spPr>
          <a:xfrm>
            <a:off x="2587625" y="804863"/>
            <a:ext cx="9604375" cy="1049337"/>
          </a:xfrm>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a16="http://schemas.microsoft.com/office/drawing/2014/main" id="{9EE9E60D-6D24-4F5E-BCE2-51C54C44B697}"/>
              </a:ext>
            </a:extLst>
          </p:cNvPr>
          <p:cNvSpPr txBox="1"/>
          <p:nvPr/>
        </p:nvSpPr>
        <p:spPr>
          <a:xfrm>
            <a:off x="711693" y="2053569"/>
            <a:ext cx="10768614" cy="3108543"/>
          </a:xfrm>
          <a:prstGeom prst="rect">
            <a:avLst/>
          </a:prstGeom>
          <a:noFill/>
        </p:spPr>
        <p:txBody>
          <a:bodyPr wrap="square">
            <a:spAutoFit/>
          </a:bodyPr>
          <a:lstStyle/>
          <a:p>
            <a:pPr marL="285750" lvl="0" indent="-285750">
              <a:buFont typeface="Wingdings" panose="05000000000000000000" pitchFamily="2" charset="2"/>
              <a:buChar char="ü"/>
            </a:pPr>
            <a:r>
              <a:rPr lang="en-IN" sz="2800" dirty="0"/>
              <a:t>Performing encoding using the ordinal encoder on categorical features.</a:t>
            </a:r>
          </a:p>
          <a:p>
            <a:pPr marL="285750" indent="-285750">
              <a:buFont typeface="Wingdings" panose="05000000000000000000" pitchFamily="2" charset="2"/>
              <a:buChar char="ü"/>
            </a:pPr>
            <a:r>
              <a:rPr lang="en-IN" sz="2800" dirty="0"/>
              <a:t>Checking for co-relation/multi-collinearity in a heatmap.</a:t>
            </a:r>
          </a:p>
          <a:p>
            <a:pPr marL="285750" indent="-285750">
              <a:buFont typeface="Wingdings" panose="05000000000000000000" pitchFamily="2" charset="2"/>
              <a:buChar char="ü"/>
            </a:pPr>
            <a:r>
              <a:rPr lang="en-IN" sz="2800" dirty="0"/>
              <a:t>Checking for Outliers/Skewness using boxen plot and distribution plot.</a:t>
            </a:r>
          </a:p>
          <a:p>
            <a:pPr marL="285750" indent="-285750">
              <a:buFont typeface="Wingdings" panose="05000000000000000000" pitchFamily="2" charset="2"/>
              <a:buChar char="ü"/>
            </a:pPr>
            <a:r>
              <a:rPr lang="en-IN" sz="2800" dirty="0"/>
              <a:t>Perform Scaling using Standard Scaler method.</a:t>
            </a:r>
          </a:p>
          <a:p>
            <a:pPr marL="285750" indent="-285750">
              <a:buFont typeface="Wingdings" panose="05000000000000000000" pitchFamily="2" charset="2"/>
              <a:buChar char="ü"/>
            </a:pPr>
            <a:r>
              <a:rPr lang="en-IN" sz="2800" dirty="0"/>
              <a:t>Checking for the final dimension of dataset to confirm the input details.</a:t>
            </a:r>
          </a:p>
          <a:p>
            <a:pPr marL="285750" indent="-285750">
              <a:buFont typeface="Wingdings" panose="05000000000000000000" pitchFamily="2" charset="2"/>
              <a:buChar char="ü"/>
            </a:pPr>
            <a:r>
              <a:rPr lang="en-IN" sz="2800" dirty="0"/>
              <a:t>Creating train test split and the best random state found in the range 1-1000.</a:t>
            </a:r>
          </a:p>
        </p:txBody>
      </p:sp>
    </p:spTree>
    <p:extLst>
      <p:ext uri="{BB962C8B-B14F-4D97-AF65-F5344CB8AC3E}">
        <p14:creationId xmlns:p14="http://schemas.microsoft.com/office/powerpoint/2010/main" val="621800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CCDF56-E17E-440D-90F0-BE107B5CD782}">
  <ds:schemaRefs>
    <ds:schemaRef ds:uri="http://schemas.microsoft.com/sharepoint/v3/contenttype/forms"/>
  </ds:schemaRefs>
</ds:datastoreItem>
</file>

<file path=customXml/itemProps2.xml><?xml version="1.0" encoding="utf-8"?>
<ds:datastoreItem xmlns:ds="http://schemas.openxmlformats.org/officeDocument/2006/customXml" ds:itemID="{F54B281B-84D7-4FF9-8060-83D86B79551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335</TotalTime>
  <Words>1395</Words>
  <Application>Microsoft Office PowerPoint</Application>
  <PresentationFormat>Widescreen</PresentationFormat>
  <Paragraphs>143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Calibri</vt:lpstr>
      <vt:lpstr>Castellar</vt:lpstr>
      <vt:lpstr>Century Gothic</vt:lpstr>
      <vt:lpstr>Gill Sans MT</vt:lpstr>
      <vt:lpstr>Wingdings</vt:lpstr>
      <vt:lpstr>Gallery</vt:lpstr>
      <vt:lpstr>Surprise Housing Price Prediction Project</vt:lpstr>
      <vt:lpstr>PowerPoint Presentation</vt:lpstr>
      <vt:lpstr>INTRODUCTION</vt:lpstr>
      <vt:lpstr>AGENDA</vt:lpstr>
      <vt:lpstr>Hardware - Software Requirements and Tools Used</vt:lpstr>
      <vt:lpstr>PROBLEM STATEMENT</vt:lpstr>
      <vt:lpstr>ANALYTICAL PROBLEM FRAMING</vt:lpstr>
      <vt:lpstr>    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vaishnavi kura</cp:lastModifiedBy>
  <cp:revision>26</cp:revision>
  <dcterms:created xsi:type="dcterms:W3CDTF">2021-10-10T13:12:51Z</dcterms:created>
  <dcterms:modified xsi:type="dcterms:W3CDTF">2021-10-28T23:39:24Z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