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2" r:id="rId4"/>
  </p:sldMasterIdLst>
  <p:notesMasterIdLst>
    <p:notesMasterId r:id="rId19"/>
  </p:notesMasterIdLst>
  <p:handoutMasterIdLst>
    <p:handoutMasterId r:id="rId20"/>
  </p:handoutMasterIdLst>
  <p:sldIdLst>
    <p:sldId id="256" r:id="rId5"/>
    <p:sldId id="279" r:id="rId6"/>
    <p:sldId id="282" r:id="rId7"/>
    <p:sldId id="301" r:id="rId8"/>
    <p:sldId id="281" r:id="rId9"/>
    <p:sldId id="302" r:id="rId10"/>
    <p:sldId id="284" r:id="rId11"/>
    <p:sldId id="291" r:id="rId12"/>
    <p:sldId id="294" r:id="rId13"/>
    <p:sldId id="303" r:id="rId14"/>
    <p:sldId id="304" r:id="rId15"/>
    <p:sldId id="305" r:id="rId16"/>
    <p:sldId id="306" r:id="rId17"/>
    <p:sldId id="30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65B32-E722-42FA-BA60-098084DF7584}" v="53" dt="2024-07-15T12:41:52.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501" autoAdjust="0"/>
  </p:normalViewPr>
  <p:slideViewPr>
    <p:cSldViewPr snapToGrid="0">
      <p:cViewPr varScale="1">
        <p:scale>
          <a:sx n="96" d="100"/>
          <a:sy n="96" d="100"/>
        </p:scale>
        <p:origin x="13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7/15/2024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34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92861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897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079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2997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27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97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834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917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7/15/2024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32997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7/15/2024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7/15/2024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884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98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55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20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7736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82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5475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3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7/15/2024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654602004"/>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 id="2147484186" r:id="rId18"/>
    <p:sldLayoutId id="2147484187" r:id="rId19"/>
    <p:sldLayoutId id="2147484188" r:id="rId20"/>
    <p:sldLayoutId id="2147484189" r:id="rId21"/>
    <p:sldLayoutId id="2147484190" r:id="rId22"/>
    <p:sldLayoutId id="2147484191" r:id="rId23"/>
    <p:sldLayoutId id="2147484192" r:id="rId24"/>
    <p:sldLayoutId id="2147484193" r:id="rId25"/>
    <p:sldLayoutId id="2147484194" r:id="rId26"/>
    <p:sldLayoutId id="2147484195" r:id="rId2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Problem Statement</a:t>
            </a:r>
          </a:p>
        </p:txBody>
      </p:sp>
      <p:sp>
        <p:nvSpPr>
          <p:cNvPr id="3" name="Subtitle 2"/>
          <p:cNvSpPr>
            <a:spLocks noGrp="1"/>
          </p:cNvSpPr>
          <p:nvPr>
            <p:ph type="subTitle"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Innovative Monitoring System for TeleICU Patients Using Video Processing and Deep Learning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6A5EA-7DFB-8300-BD7D-AEAD8A607B61}"/>
              </a:ext>
            </a:extLst>
          </p:cNvPr>
          <p:cNvSpPr txBox="1"/>
          <p:nvPr/>
        </p:nvSpPr>
        <p:spPr>
          <a:xfrm>
            <a:off x="816428" y="1179650"/>
            <a:ext cx="10384971" cy="437042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K-Means Clustering</a:t>
            </a:r>
            <a:r>
              <a:rPr lang="en-US" sz="1400" dirty="0">
                <a:latin typeface="Times New Roman" panose="02020603050405020304" pitchFamily="18" charset="0"/>
                <a:cs typeface="Times New Roman" panose="02020603050405020304" pitchFamily="18" charset="0"/>
              </a:rPr>
              <a:t>: A machine learning algorithm for clustering data into k groups.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to classify images into clusters: Patient, Doctor/Nurse, Family Members.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Deep Learning Models</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YOLOv8 (You Only Look Once version 8)</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state-of-the-art object detection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for detecting and classifying individuals in the TeleICU (Patient, Doctor/Nurse, Family Members).</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SSD (Single Shot </a:t>
            </a:r>
            <a:r>
              <a:rPr lang="en-US" sz="1400" b="1" dirty="0" err="1">
                <a:latin typeface="Times New Roman" panose="02020603050405020304" pitchFamily="18" charset="0"/>
                <a:cs typeface="Times New Roman" panose="02020603050405020304" pitchFamily="18" charset="0"/>
              </a:rPr>
              <a:t>MultiBox</a:t>
            </a:r>
            <a:r>
              <a:rPr lang="en-US" sz="1400" b="1" dirty="0">
                <a:latin typeface="Times New Roman" panose="02020603050405020304" pitchFamily="18" charset="0"/>
                <a:cs typeface="Times New Roman" panose="02020603050405020304" pitchFamily="18" charset="0"/>
              </a:rPr>
              <a:t> Detector)</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lightweight object detection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for detecting patient movements efficiently.</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lightweight convolutional neural network model.</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for mobile and embedded vision applications, ensuring fast and efficient performance in detecting patient movements.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26695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35CF5F-D517-8234-AF24-8DEB95DE6E4D}"/>
              </a:ext>
            </a:extLst>
          </p:cNvPr>
          <p:cNvSpPr txBox="1"/>
          <p:nvPr/>
        </p:nvSpPr>
        <p:spPr>
          <a:xfrm>
            <a:off x="881742" y="889844"/>
            <a:ext cx="10254343"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Development and Execution Platform</a:t>
            </a:r>
          </a:p>
          <a:p>
            <a:r>
              <a:rPr lang="en-US" sz="1400" b="1" dirty="0">
                <a:latin typeface="Times New Roman" panose="02020603050405020304" pitchFamily="18" charset="0"/>
                <a:cs typeface="Times New Roman" panose="02020603050405020304" pitchFamily="18" charset="0"/>
              </a:rPr>
              <a:t>Google </a:t>
            </a:r>
            <a:r>
              <a:rPr lang="en-US" sz="1400" b="1" dirty="0" err="1">
                <a:latin typeface="Times New Roman" panose="02020603050405020304" pitchFamily="18" charset="0"/>
                <a:cs typeface="Times New Roman" panose="02020603050405020304" pitchFamily="18" charset="0"/>
              </a:rPr>
              <a:t>Colab</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An online platform for running </a:t>
            </a:r>
            <a:r>
              <a:rPr lang="en-US" sz="1400" dirty="0" err="1">
                <a:latin typeface="Times New Roman" panose="02020603050405020304" pitchFamily="18" charset="0"/>
                <a:cs typeface="Times New Roman" panose="02020603050405020304" pitchFamily="18" charset="0"/>
              </a:rPr>
              <a:t>Jupyter</a:t>
            </a:r>
            <a:r>
              <a:rPr lang="en-US" sz="1400" dirty="0">
                <a:latin typeface="Times New Roman" panose="02020603050405020304" pitchFamily="18" charset="0"/>
                <a:cs typeface="Times New Roman" panose="02020603050405020304" pitchFamily="18" charset="0"/>
              </a:rPr>
              <a:t> notebooks in the cloud.</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a free environment with access to GPUs and TPUs for training and executing deep learning models.</a:t>
            </a:r>
          </a:p>
          <a:p>
            <a:r>
              <a:rPr lang="en-US" sz="1400" b="1" dirty="0">
                <a:latin typeface="Times New Roman" panose="02020603050405020304" pitchFamily="18" charset="0"/>
                <a:cs typeface="Times New Roman" panose="02020603050405020304" pitchFamily="18" charset="0"/>
              </a:rPr>
              <a:t>Google Drive</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Cloud storage service.</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Used for storing video datasets and saving processed images.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Programming Language</a:t>
            </a:r>
          </a:p>
          <a:p>
            <a:r>
              <a:rPr lang="en-US" sz="1400" b="1" dirty="0">
                <a:latin typeface="Times New Roman" panose="02020603050405020304" pitchFamily="18" charset="0"/>
                <a:cs typeface="Times New Roman" panose="02020603050405020304" pitchFamily="18" charset="0"/>
              </a:rPr>
              <a:t>Python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primary programming language used for developing the system.</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extensive libraries and frameworks for video processing, machine learning, and deep learning.</a:t>
            </a:r>
          </a:p>
        </p:txBody>
      </p:sp>
    </p:spTree>
    <p:extLst>
      <p:ext uri="{BB962C8B-B14F-4D97-AF65-F5344CB8AC3E}">
        <p14:creationId xmlns:p14="http://schemas.microsoft.com/office/powerpoint/2010/main" val="155407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CD72-9373-03AA-F37E-FF504588E46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 Diagram</a:t>
            </a:r>
          </a:p>
        </p:txBody>
      </p:sp>
      <p:pic>
        <p:nvPicPr>
          <p:cNvPr id="4" name="Picture 3" descr="A diagram of a company&#10;&#10;Description automatically generated">
            <a:extLst>
              <a:ext uri="{FF2B5EF4-FFF2-40B4-BE49-F238E27FC236}">
                <a16:creationId xmlns:a16="http://schemas.microsoft.com/office/drawing/2014/main" id="{1396E83D-9695-5973-F402-9A6512805C79}"/>
              </a:ext>
            </a:extLst>
          </p:cNvPr>
          <p:cNvPicPr>
            <a:picLocks noChangeAspect="1"/>
          </p:cNvPicPr>
          <p:nvPr/>
        </p:nvPicPr>
        <p:blipFill>
          <a:blip r:embed="rId2"/>
          <a:stretch>
            <a:fillRect/>
          </a:stretch>
        </p:blipFill>
        <p:spPr>
          <a:xfrm>
            <a:off x="2887579" y="2083242"/>
            <a:ext cx="5508998" cy="4293495"/>
          </a:xfrm>
          <a:prstGeom prst="rect">
            <a:avLst/>
          </a:prstGeom>
        </p:spPr>
      </p:pic>
    </p:spTree>
    <p:extLst>
      <p:ext uri="{BB962C8B-B14F-4D97-AF65-F5344CB8AC3E}">
        <p14:creationId xmlns:p14="http://schemas.microsoft.com/office/powerpoint/2010/main" val="230199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826B-B88F-C9D3-20CF-42B1D80C9B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Team Contribution</a:t>
            </a:r>
          </a:p>
        </p:txBody>
      </p:sp>
      <p:sp>
        <p:nvSpPr>
          <p:cNvPr id="3" name="TextBox 2">
            <a:extLst>
              <a:ext uri="{FF2B5EF4-FFF2-40B4-BE49-F238E27FC236}">
                <a16:creationId xmlns:a16="http://schemas.microsoft.com/office/drawing/2014/main" id="{E27C91CD-D064-1D39-E382-6FFB7E12105C}"/>
              </a:ext>
            </a:extLst>
          </p:cNvPr>
          <p:cNvSpPr txBox="1"/>
          <p:nvPr/>
        </p:nvSpPr>
        <p:spPr>
          <a:xfrm>
            <a:off x="1431235" y="2695492"/>
            <a:ext cx="9318928" cy="221599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Vaishnavi(Team Leader):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Clustering and Model Training</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Model Deployment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Performance Evaluation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Namrata(Team Member):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Acquisition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Annotation</a:t>
            </a:r>
          </a:p>
        </p:txBody>
      </p:sp>
    </p:spTree>
    <p:extLst>
      <p:ext uri="{BB962C8B-B14F-4D97-AF65-F5344CB8AC3E}">
        <p14:creationId xmlns:p14="http://schemas.microsoft.com/office/powerpoint/2010/main" val="405259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6A7B-FABD-4C50-A9E6-9FFF34CA7F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75D91-1ED2-49BA-A286-6D37A3F49430}"/>
              </a:ext>
            </a:extLst>
          </p:cNvPr>
          <p:cNvSpPr>
            <a:spLocks noGrp="1"/>
          </p:cNvSpPr>
          <p:nvPr>
            <p:ph idx="1"/>
          </p:nvPr>
        </p:nvSpPr>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Innovative Monitoring System for TeleICU Patients leverages advanced video processing and deep learning techniques to provide continuous, real-time monitoring of ICU patients. By converting video feeds into annotated images and using a series of lightweight, efficient models, the system can accurately detect and classify individuals in the ICU and monitor critical patient movements. This approach ensures timely medical intervention, enhances patient care, and optimizes the use of healthcare resources. With the integration of Google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and cloud storage, the system is scalable, adaptable, and ready to be deployed in diverse ICU environments, ultimately improving patient outcomes and supporting healthcare providers in delivering high-quality care.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3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DD6B-2047-40BC-AA62-913C6C14689E}"/>
              </a:ext>
            </a:extLst>
          </p:cNvPr>
          <p:cNvSpPr>
            <a:spLocks noGrp="1"/>
          </p:cNvSpPr>
          <p:nvPr>
            <p:ph type="title"/>
          </p:nvPr>
        </p:nvSpPr>
        <p:spPr>
          <a:xfrm>
            <a:off x="1295402" y="1108038"/>
            <a:ext cx="9601196" cy="1075763"/>
          </a:xfrm>
        </p:spPr>
        <p:txBody>
          <a:bodyPr/>
          <a:lstStyle/>
          <a:p>
            <a:r>
              <a:rPr lang="en-IN" dirty="0">
                <a:latin typeface="Times New Roman" panose="02020603050405020304" pitchFamily="18" charset="0"/>
                <a:cs typeface="Times New Roman" panose="02020603050405020304" pitchFamily="18" charset="0"/>
              </a:rPr>
              <a:t>Unique</a:t>
            </a:r>
            <a:r>
              <a:rPr lang="en-IN" spc="-3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Idea</a:t>
            </a:r>
            <a:r>
              <a:rPr lang="en-IN" spc="-5" dirty="0">
                <a:latin typeface="Times New Roman" panose="02020603050405020304" pitchFamily="18" charset="0"/>
                <a:cs typeface="Times New Roman" panose="02020603050405020304" pitchFamily="18" charset="0"/>
              </a:rPr>
              <a:t> Brief</a:t>
            </a:r>
            <a:r>
              <a:rPr lang="en-IN" spc="-1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(Solution)</a:t>
            </a:r>
            <a:endParaRPr lang="en-IN" dirty="0"/>
          </a:p>
        </p:txBody>
      </p:sp>
      <p:sp>
        <p:nvSpPr>
          <p:cNvPr id="3" name="Content Placeholder 2">
            <a:extLst>
              <a:ext uri="{FF2B5EF4-FFF2-40B4-BE49-F238E27FC236}">
                <a16:creationId xmlns:a16="http://schemas.microsoft.com/office/drawing/2014/main" id="{5E861596-3243-4D9D-AF0E-905311EC82E7}"/>
              </a:ext>
            </a:extLst>
          </p:cNvPr>
          <p:cNvSpPr>
            <a:spLocks noGrp="1"/>
          </p:cNvSpPr>
          <p:nvPr>
            <p:ph idx="1"/>
          </p:nvPr>
        </p:nvSpPr>
        <p:spPr>
          <a:xfrm>
            <a:off x="1295402" y="2452744"/>
            <a:ext cx="9601196" cy="3423124"/>
          </a:xfrm>
        </p:spPr>
        <p:txBody>
          <a:bodyPr/>
          <a:lstStyle/>
          <a:p>
            <a:pPr marL="0" indent="0">
              <a:buNone/>
            </a:pPr>
            <a:r>
              <a:rPr lang="en-US" b="1" dirty="0">
                <a:latin typeface="Times New Roman" panose="02020603050405020304" pitchFamily="18" charset="0"/>
                <a:cs typeface="Times New Roman" panose="02020603050405020304" pitchFamily="18" charset="0"/>
              </a:rPr>
              <a:t>Introduction:</a:t>
            </a:r>
            <a:r>
              <a:rPr lang="en-IN"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The Intensive Care Unit (ICU) is a specialized section of a hospital where critically ill patients receive comprehensive and continuous care. However, the high patient-to-nurse ratio, the need for constant monitoring, and the potential for rapid deterioration in patient conditions necessitate the adoption of advanced monitoring solutions. Traditional methods rely heavily on physical presence and manual observation, which can be resource-intensive and prone to human error.</a:t>
            </a:r>
            <a:endParaRPr lang="en-IN" sz="1600"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integration of TeleICU systems aims to mitigate these challenges by utilizing video cameras and deep learning models to monitor patient activities, identify potential emergencies, and alert healthcare professionals promptly. This approach not only enhances the efficiency of ICU operations but also ensures that patients receive the necessary attention without delay.</a:t>
            </a:r>
          </a:p>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400" b="1" dirty="0">
              <a:latin typeface="Times New Roman" panose="02020603050405020304" pitchFamily="18" charset="0"/>
              <a:cs typeface="Times New Roman" panose="02020603050405020304" pitchFamily="18" charset="0"/>
            </a:endParaRPr>
          </a:p>
          <a:p>
            <a:pPr marL="0" indent="0">
              <a:lnSpc>
                <a:spcPct val="150000"/>
              </a:lnSpc>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1">
            <a:extLst>
              <a:ext uri="{FF2B5EF4-FFF2-40B4-BE49-F238E27FC236}">
                <a16:creationId xmlns:a16="http://schemas.microsoft.com/office/drawing/2014/main" id="{A6E574A1-1E32-E8A4-8CCB-0FDA7973567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89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C0DA-9816-4EEC-B31B-2FC1402B8A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Brief 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C6C0F2-88E0-4133-92B6-10C22E4267E2}"/>
              </a:ext>
            </a:extLst>
          </p:cNvPr>
          <p:cNvSpPr>
            <a:spLocks noGrp="1"/>
          </p:cNvSpPr>
          <p:nvPr>
            <p:ph idx="1"/>
          </p:nvPr>
        </p:nvSpPr>
        <p:spPr>
          <a:xfrm>
            <a:off x="1381463" y="2420470"/>
            <a:ext cx="9601196" cy="4346089"/>
          </a:xfrm>
        </p:spPr>
        <p:txBody>
          <a:bodyPr/>
          <a:lstStyle/>
          <a:p>
            <a:pPr marL="0" indent="0">
              <a:buNone/>
            </a:pPr>
            <a:r>
              <a:rPr lang="en-US" sz="1800" b="1" dirty="0">
                <a:latin typeface="Times New Roman" panose="02020603050405020304" pitchFamily="18" charset="0"/>
                <a:cs typeface="Times New Roman" panose="02020603050405020304" pitchFamily="18" charset="0"/>
              </a:rPr>
              <a:t>Step1: Data Acquisition and Preprocessing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Take Video as Dataset</a:t>
            </a:r>
            <a:r>
              <a:rPr lang="en-US" sz="1400" dirty="0">
                <a:latin typeface="Times New Roman" panose="02020603050405020304" pitchFamily="18" charset="0"/>
                <a:cs typeface="Times New Roman" panose="02020603050405020304" pitchFamily="18" charset="0"/>
              </a:rPr>
              <a:t>: Obtain video footage from ICU season from YouTube.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Read and Convert Video to Images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OpenCV to read the video.</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Convert the video into images, saving every alternate frame (.jpg or .png).</a:t>
            </a:r>
          </a:p>
          <a:p>
            <a:pPr marL="0" indent="0">
              <a:buNone/>
            </a:pPr>
            <a:r>
              <a:rPr lang="en-US" sz="1800" b="1" dirty="0">
                <a:latin typeface="Times New Roman" panose="02020603050405020304" pitchFamily="18" charset="0"/>
                <a:cs typeface="Times New Roman" panose="02020603050405020304" pitchFamily="18" charset="0"/>
              </a:rPr>
              <a:t>Step2: Image Annotation and Clustering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Image Annotation with CVAT Tool</a:t>
            </a:r>
            <a:r>
              <a:rPr lang="en-US" sz="1400" dirty="0">
                <a:latin typeface="Times New Roman" panose="02020603050405020304" pitchFamily="18" charset="0"/>
                <a:cs typeface="Times New Roman" panose="02020603050405020304" pitchFamily="18" charset="0"/>
              </a:rPr>
              <a:t>: Annotate the images to label individuals.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K-Means Clustering</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Cluster1: Patient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Cluster2: Doctor or Nurse</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Cluster3: Family Members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392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4C4E1-684A-1D65-D719-F199A65EB925}"/>
              </a:ext>
            </a:extLst>
          </p:cNvPr>
          <p:cNvSpPr txBox="1"/>
          <p:nvPr/>
        </p:nvSpPr>
        <p:spPr>
          <a:xfrm>
            <a:off x="1129085" y="803082"/>
            <a:ext cx="9652884" cy="7201972"/>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Step3: Model Development and Deployment</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Split the Model into 3 Models for Fast Response</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Model 1</a:t>
            </a:r>
            <a:r>
              <a:rPr lang="en-US" sz="1400" dirty="0">
                <a:latin typeface="Times New Roman" panose="02020603050405020304" pitchFamily="18" charset="0"/>
                <a:cs typeface="Times New Roman" panose="02020603050405020304" pitchFamily="18" charset="0"/>
              </a:rPr>
              <a:t> (YOLOv8, COCO Dataset): Detect and classify the types of people in the TeleICU (Patient, Doctor/Nurse, Family Members).</a:t>
            </a:r>
          </a:p>
          <a:p>
            <a:pPr marL="7429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Model 2</a:t>
            </a:r>
            <a:r>
              <a:rPr lang="en-US" sz="1400" dirty="0">
                <a:latin typeface="Times New Roman" panose="02020603050405020304" pitchFamily="18" charset="0"/>
                <a:cs typeface="Times New Roman" panose="02020603050405020304" pitchFamily="18" charset="0"/>
              </a:rPr>
              <a:t> (Activated if Model 1 detects the patient is alone or with family members): Determine if there is any patient movement (Yes/No).</a:t>
            </a:r>
          </a:p>
          <a:p>
            <a:pPr marL="7429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Model 3</a:t>
            </a:r>
            <a:r>
              <a:rPr lang="en-US" sz="1400" dirty="0">
                <a:latin typeface="Times New Roman" panose="02020603050405020304" pitchFamily="18" charset="0"/>
                <a:cs typeface="Times New Roman" panose="02020603050405020304" pitchFamily="18" charset="0"/>
              </a:rPr>
              <a:t> (Activated if Model 2 detects movement): Identify the type of patient movement.</a:t>
            </a:r>
          </a:p>
          <a:p>
            <a:pPr marL="1143000" lvl="2" indent="-22860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Breathlessness (patient’s mouth widely open and head moving)</a:t>
            </a:r>
          </a:p>
          <a:p>
            <a:pPr marL="1143000" lvl="2" indent="-22860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Hands and legs movement</a:t>
            </a:r>
          </a:p>
          <a:p>
            <a:pPr marL="1143000" lvl="2" indent="-22860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Falling from the bed</a:t>
            </a:r>
          </a:p>
          <a:p>
            <a:pPr marL="1143000" lvl="2" indent="-22860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Trying to wake up</a:t>
            </a:r>
          </a:p>
          <a:p>
            <a:pPr>
              <a:lnSpc>
                <a:spcPct val="150000"/>
              </a:lnSpc>
            </a:pPr>
            <a:r>
              <a:rPr lang="en-US" b="1" dirty="0">
                <a:latin typeface="Times New Roman" panose="02020603050405020304" pitchFamily="18" charset="0"/>
                <a:cs typeface="Times New Roman" panose="02020603050405020304" pitchFamily="18" charset="0"/>
              </a:rPr>
              <a:t>Step4: Training and Execution</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Train Models Using Lightweight Models</a:t>
            </a:r>
            <a:r>
              <a:rPr lang="en-US" sz="14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SSD and </a:t>
            </a:r>
            <a:r>
              <a:rPr lang="en-US" sz="1400" dirty="0" err="1">
                <a:latin typeface="Times New Roman" panose="02020603050405020304" pitchFamily="18" charset="0"/>
                <a:cs typeface="Times New Roman" panose="02020603050405020304" pitchFamily="18" charset="0"/>
              </a:rPr>
              <a:t>MobileNet</a:t>
            </a:r>
            <a:r>
              <a:rPr lang="en-US" sz="1400" dirty="0">
                <a:latin typeface="Times New Roman" panose="02020603050405020304" pitchFamily="18" charset="0"/>
                <a:cs typeface="Times New Roman" panose="02020603050405020304" pitchFamily="18" charset="0"/>
              </a:rPr>
              <a:t> for efficient and fast training.</a:t>
            </a:r>
          </a:p>
          <a:p>
            <a:pPr>
              <a:lnSpc>
                <a:spcPct val="150000"/>
              </a:lnSpc>
            </a:pPr>
            <a:r>
              <a:rPr lang="en-US" b="1" dirty="0">
                <a:latin typeface="Times New Roman" panose="02020603050405020304" pitchFamily="18" charset="0"/>
                <a:cs typeface="Times New Roman" panose="02020603050405020304" pitchFamily="18" charset="0"/>
              </a:rPr>
              <a:t>Step5: Performance Evaluation</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Calculate Accuracy</a:t>
            </a:r>
            <a:r>
              <a:rPr lang="en-US" sz="1400" dirty="0">
                <a:latin typeface="Times New Roman" panose="02020603050405020304" pitchFamily="18" charset="0"/>
                <a:cs typeface="Times New Roman" panose="02020603050405020304" pitchFamily="18" charset="0"/>
              </a:rPr>
              <a:t>: Evaluate the performance and accuracy of the models in detecting and classifying activities and individuals.</a:t>
            </a:r>
          </a:p>
          <a:p>
            <a:pPr marL="1143000" lvl="2" indent="-228600">
              <a:buFont typeface="Arial" panose="020B0604020202020204" pitchFamily="34" charset="0"/>
              <a:buChar char="•"/>
            </a:pPr>
            <a:endParaRPr lang="en-US" dirty="0"/>
          </a:p>
          <a:p>
            <a:pPr marL="1143000" lvl="2" indent="-228600">
              <a:buFont typeface="Arial" panose="020B0604020202020204" pitchFamily="34" charset="0"/>
              <a:buChar char="•"/>
            </a:pPr>
            <a:endParaRPr lang="en-US" dirty="0"/>
          </a:p>
          <a:p>
            <a:pPr marL="1143000" lvl="2" indent="-228600">
              <a:buFont typeface="Arial" panose="020B0604020202020204" pitchFamily="34" charset="0"/>
              <a:buChar char="•"/>
            </a:pPr>
            <a:endParaRPr lang="en-US" dirty="0"/>
          </a:p>
          <a:p>
            <a:pPr marL="1143000" lvl="2" indent="-228600">
              <a:buFont typeface="Arial" panose="020B0604020202020204" pitchFamily="34" charset="0"/>
              <a:buChar char="•"/>
            </a:pPr>
            <a:endParaRPr lang="en-US" dirty="0"/>
          </a:p>
          <a:p>
            <a:pPr marL="1143000" lvl="2"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4030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AAC9-7F58-4961-AF59-B0647353DF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Offered</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1E1ACFC-947F-248D-FF7D-699DC1D67D23}"/>
              </a:ext>
            </a:extLst>
          </p:cNvPr>
          <p:cNvSpPr>
            <a:spLocks noGrp="1" noChangeArrowheads="1"/>
          </p:cNvSpPr>
          <p:nvPr>
            <p:ph idx="1"/>
          </p:nvPr>
        </p:nvSpPr>
        <p:spPr bwMode="auto">
          <a:xfrm>
            <a:off x="1366961" y="759223"/>
            <a:ext cx="10297886"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Surveillance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monitoring of ICU patients via video feeds.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analysis and alert generation to ensure timely medical intervention.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Classification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deep learning models (YOLOv8) for detecting and classifying individuals in the ICU.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Categories include patients, doctors/nurses, and family members, enabling context-specific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Activity Detection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Specialized models (e.g., SSD,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 and classify patient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critical movements such as breathlessness, limb movement, falls, and attempts to get 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Times New Roman" panose="02020603050405020304" pitchFamily="18" charset="0"/>
                <a:cs typeface="Times New Roman" panose="02020603050405020304" pitchFamily="18" charset="0"/>
              </a:rPr>
              <a:t>Video Processing with OpenCV</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solidFill>
                  <a:schemeClr val="tx1"/>
                </a:solidFill>
                <a:latin typeface="Times New Roman" panose="02020603050405020304" pitchFamily="18" charset="0"/>
                <a:cs typeface="Times New Roman" panose="02020603050405020304" pitchFamily="18" charset="0"/>
              </a:rPr>
              <a:t>Efficiently converts video streams into image frames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solidFill>
                  <a:schemeClr val="tx1"/>
                </a:solidFill>
                <a:latin typeface="Times New Roman" panose="02020603050405020304" pitchFamily="18" charset="0"/>
                <a:cs typeface="Times New Roman" panose="02020603050405020304" pitchFamily="18" charset="0"/>
              </a:rPr>
              <a:t>Saves every alternate frame to ensure comprehensive monitoring without excessive data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83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341EC0-23A9-1BDC-C260-FF046E921D30}"/>
              </a:ext>
            </a:extLst>
          </p:cNvPr>
          <p:cNvSpPr txBox="1"/>
          <p:nvPr/>
        </p:nvSpPr>
        <p:spPr>
          <a:xfrm>
            <a:off x="914400" y="615738"/>
            <a:ext cx="10162572"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K-Means Clustering for Image Annotation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k-means clustering with k=3 to annotate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Clusters images into three categories: patients, doctors/nurses, and family members for accurate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Google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training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Accesses and saves data directly from and to Google Drive, ensuring seamless data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Models for Fast Performance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Deploys lightweight models like SSD and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quick response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Balances accuracy and performance to meet the demands of real-time ICU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immediate alerts for healthcare providers upon detecting abnormalities or potential emergencies.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that the medical team is promptly informed of any critical changes in patient status.</a:t>
            </a:r>
          </a:p>
        </p:txBody>
      </p:sp>
    </p:spTree>
    <p:extLst>
      <p:ext uri="{BB962C8B-B14F-4D97-AF65-F5344CB8AC3E}">
        <p14:creationId xmlns:p14="http://schemas.microsoft.com/office/powerpoint/2010/main" val="424968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1DED-84A8-4C53-BC94-87431DF1AB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Flow</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BEDB18A-A83C-8D65-4444-2F94FD6C70B3}"/>
              </a:ext>
            </a:extLst>
          </p:cNvPr>
          <p:cNvSpPr>
            <a:spLocks noGrp="1" noChangeArrowheads="1"/>
          </p:cNvSpPr>
          <p:nvPr>
            <p:ph idx="1"/>
          </p:nvPr>
        </p:nvSpPr>
        <p:spPr bwMode="auto">
          <a:xfrm>
            <a:off x="1295401" y="2508240"/>
            <a:ext cx="69781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Acquisition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video from ICU video from You Tube.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 video using OpenCV.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video to images, saving every alternate frame.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3.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Annotation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Annotate images using CVAT tool.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Clustering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K-means clustering to classify images into 3 clusters: Patient, Doctor or Nurse, Family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798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0594E-E7A5-483F-96C7-2C83617F7DA6}"/>
              </a:ext>
            </a:extLst>
          </p:cNvPr>
          <p:cNvSpPr/>
          <p:nvPr/>
        </p:nvSpPr>
        <p:spPr>
          <a:xfrm>
            <a:off x="1075764" y="591671"/>
            <a:ext cx="9929309" cy="2031325"/>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
        <p:nvSpPr>
          <p:cNvPr id="3" name="Rectangle 1">
            <a:extLst>
              <a:ext uri="{FF2B5EF4-FFF2-40B4-BE49-F238E27FC236}">
                <a16:creationId xmlns:a16="http://schemas.microsoft.com/office/drawing/2014/main" id="{3DF945AB-187B-7764-046D-D695BB453B79}"/>
              </a:ext>
            </a:extLst>
          </p:cNvPr>
          <p:cNvSpPr>
            <a:spLocks noChangeArrowheads="1"/>
          </p:cNvSpPr>
          <p:nvPr/>
        </p:nvSpPr>
        <p:spPr bwMode="auto">
          <a:xfrm>
            <a:off x="945112" y="1094218"/>
            <a:ext cx="9929309"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5. Model Training</a:t>
            </a:r>
            <a:r>
              <a:rPr lang="en-US" altLang="en-US" dirty="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Train YOLOv8 model with COCO dataset to detect types of people.</a:t>
            </a:r>
          </a:p>
          <a:p>
            <a:pPr lvl="0"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Train SSD and </a:t>
            </a:r>
            <a:r>
              <a:rPr lang="en-US" altLang="en-US" sz="1400" dirty="0" err="1">
                <a:latin typeface="Times New Roman" panose="02020603050405020304" pitchFamily="18" charset="0"/>
                <a:cs typeface="Times New Roman" panose="02020603050405020304" pitchFamily="18" charset="0"/>
              </a:rPr>
              <a:t>MobileNet</a:t>
            </a:r>
            <a:r>
              <a:rPr lang="en-US" altLang="en-US" sz="1400" dirty="0">
                <a:latin typeface="Times New Roman" panose="02020603050405020304" pitchFamily="18" charset="0"/>
                <a:cs typeface="Times New Roman" panose="02020603050405020304" pitchFamily="18" charset="0"/>
              </a:rPr>
              <a:t> models for activity detection.</a:t>
            </a:r>
          </a:p>
          <a:p>
            <a:pPr lvl="0" defTabSz="914400"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6. Model Deployment</a:t>
            </a:r>
            <a:r>
              <a:rPr lang="en-US" altLang="en-US" dirty="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r>
              <a:rPr lang="en-US" altLang="en-US" sz="1400" b="1" dirty="0">
                <a:latin typeface="Times New Roman" panose="02020603050405020304" pitchFamily="18" charset="0"/>
                <a:cs typeface="Times New Roman" panose="02020603050405020304" pitchFamily="18" charset="0"/>
              </a:rPr>
              <a:t>Model 1</a:t>
            </a:r>
            <a:r>
              <a:rPr lang="en-US" altLang="en-US" sz="1400" dirty="0">
                <a:latin typeface="Times New Roman" panose="02020603050405020304" pitchFamily="18" charset="0"/>
                <a:cs typeface="Times New Roman" panose="02020603050405020304" pitchFamily="18" charset="0"/>
              </a:rPr>
              <a:t>: Detect and classify types of people in the ICU.</a:t>
            </a:r>
          </a:p>
          <a:p>
            <a:pPr lvl="0" defTabSz="914400" eaLnBrk="0" fontAlgn="base" hangingPunct="0">
              <a:spcBef>
                <a:spcPct val="0"/>
              </a:spcBef>
              <a:spcAft>
                <a:spcPct val="0"/>
              </a:spcAft>
            </a:pPr>
            <a:r>
              <a:rPr lang="en-US" altLang="en-US" sz="1400" b="1" dirty="0">
                <a:latin typeface="Times New Roman" panose="02020603050405020304" pitchFamily="18" charset="0"/>
                <a:cs typeface="Times New Roman" panose="02020603050405020304" pitchFamily="18" charset="0"/>
              </a:rPr>
              <a:t>Model 2</a:t>
            </a:r>
            <a:r>
              <a:rPr lang="en-US" altLang="en-US" sz="1400" dirty="0">
                <a:latin typeface="Times New Roman" panose="02020603050405020304" pitchFamily="18" charset="0"/>
                <a:cs typeface="Times New Roman" panose="02020603050405020304" pitchFamily="18" charset="0"/>
              </a:rPr>
              <a:t>: Detect patient movement if Model 1 detects the patient is alone or with family members.</a:t>
            </a:r>
          </a:p>
          <a:p>
            <a:pPr lvl="0" defTabSz="914400" eaLnBrk="0" fontAlgn="base" hangingPunct="0">
              <a:spcBef>
                <a:spcPct val="0"/>
              </a:spcBef>
              <a:spcAft>
                <a:spcPct val="0"/>
              </a:spcAft>
            </a:pPr>
            <a:r>
              <a:rPr lang="en-US" altLang="en-US" sz="1400" b="1" dirty="0">
                <a:latin typeface="Times New Roman" panose="02020603050405020304" pitchFamily="18" charset="0"/>
                <a:cs typeface="Times New Roman" panose="02020603050405020304" pitchFamily="18" charset="0"/>
              </a:rPr>
              <a:t>Model 3</a:t>
            </a:r>
            <a:r>
              <a:rPr lang="en-US" altLang="en-US" sz="1400" dirty="0">
                <a:latin typeface="Times New Roman" panose="02020603050405020304" pitchFamily="18" charset="0"/>
                <a:cs typeface="Times New Roman" panose="02020603050405020304" pitchFamily="18" charset="0"/>
              </a:rPr>
              <a:t>: Classify the type of movement detected by Model 2.</a:t>
            </a:r>
          </a:p>
          <a:p>
            <a:pPr lvl="0" defTabSz="914400"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7. Evaluation</a:t>
            </a:r>
            <a:r>
              <a:rPr lang="en-US" altLang="en-US" dirty="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Measure the accuracy and performance of the models.</a:t>
            </a:r>
          </a:p>
        </p:txBody>
      </p:sp>
    </p:spTree>
    <p:extLst>
      <p:ext uri="{BB962C8B-B14F-4D97-AF65-F5344CB8AC3E}">
        <p14:creationId xmlns:p14="http://schemas.microsoft.com/office/powerpoint/2010/main" val="417313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5EC2-220F-47CA-B466-83F9A86F95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6AC3F1-2954-4391-8F71-9CFA95591258}"/>
              </a:ext>
            </a:extLst>
          </p:cNvPr>
          <p:cNvSpPr>
            <a:spLocks noGrp="1"/>
          </p:cNvSpPr>
          <p:nvPr>
            <p:ph idx="1"/>
          </p:nvPr>
        </p:nvSpPr>
        <p:spPr>
          <a:xfrm>
            <a:off x="1295401" y="2549562"/>
            <a:ext cx="9601196" cy="3326306"/>
          </a:xfrm>
        </p:spPr>
        <p:txBody>
          <a:bodyPr>
            <a:normAutofit lnSpcReduction="10000"/>
          </a:bodyPr>
          <a:lstStyle/>
          <a:p>
            <a:pPr marL="0" indent="0">
              <a:buNone/>
            </a:pPr>
            <a:r>
              <a:rPr lang="en-US" sz="1900" b="1" dirty="0">
                <a:latin typeface="Times New Roman" panose="02020603050405020304" pitchFamily="18" charset="0"/>
                <a:cs typeface="Times New Roman" panose="02020603050405020304" pitchFamily="18" charset="0"/>
              </a:rPr>
              <a:t>Video Processing</a:t>
            </a: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OpenCV</a:t>
            </a:r>
            <a:r>
              <a:rPr lang="en-US" sz="15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 open-source computer vision library.</a:t>
            </a: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Used for reading videos, converting them into images, and performing image processing tasks.</a:t>
            </a:r>
          </a:p>
          <a:p>
            <a:pPr marL="742950" lvl="1" indent="-28575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Data Annotation and Clustering</a:t>
            </a: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CVAT (Computer Vision Annotation Tool)</a:t>
            </a:r>
            <a:r>
              <a:rPr lang="en-US" sz="15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 web-based tool for image and video annotation.</a:t>
            </a:r>
          </a:p>
          <a:p>
            <a:pPr marL="742950" lvl="1"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Used for labeling and annotating images to create training datasets.</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745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BAD0FE3B3B9C47AD2694AF0810A1EA" ma:contentTypeVersion="4" ma:contentTypeDescription="Create a new document." ma:contentTypeScope="" ma:versionID="64ed3f70b27c6b55144fce787638f8a4">
  <xsd:schema xmlns:xsd="http://www.w3.org/2001/XMLSchema" xmlns:xs="http://www.w3.org/2001/XMLSchema" xmlns:p="http://schemas.microsoft.com/office/2006/metadata/properties" xmlns:ns3="fd37855c-16a0-4ddb-83d0-914e370cba9d" targetNamespace="http://schemas.microsoft.com/office/2006/metadata/properties" ma:root="true" ma:fieldsID="4dcfa3143cee774b7d4bab8bfe4c6ff8" ns3:_="">
    <xsd:import namespace="fd37855c-16a0-4ddb-83d0-914e370cba9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7855c-16a0-4ddb-83d0-914e370cba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60F61B-4914-4187-8AF9-DCADA961DFA7}">
  <ds:schemaRefs>
    <ds:schemaRef ds:uri="http://schemas.microsoft.com/sharepoint/v3/contenttype/forms"/>
  </ds:schemaRefs>
</ds:datastoreItem>
</file>

<file path=customXml/itemProps2.xml><?xml version="1.0" encoding="utf-8"?>
<ds:datastoreItem xmlns:ds="http://schemas.openxmlformats.org/officeDocument/2006/customXml" ds:itemID="{60A973FA-8368-4E52-B0FE-9A746ED5A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7855c-16a0-4ddb-83d0-914e370cba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548711-126A-42FA-BDC3-C9691394C077}">
  <ds:schemaRefs>
    <ds:schemaRef ds:uri="http://schemas.microsoft.com/office/infopath/2007/PartnerControls"/>
    <ds:schemaRef ds:uri="http://schemas.microsoft.com/office/2006/documentManagement/types"/>
    <ds:schemaRef ds:uri="fd37855c-16a0-4ddb-83d0-914e370cba9d"/>
    <ds:schemaRef ds:uri="http://schemas.openxmlformats.org/package/2006/metadata/core-properties"/>
    <ds:schemaRef ds:uri="http://www.w3.org/XML/1998/namespace"/>
    <ds:schemaRef ds:uri="http://purl.org/dc/dcmityp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1199</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Lucida Handwriting</vt:lpstr>
      <vt:lpstr>Times New Roman</vt:lpstr>
      <vt:lpstr>Organic</vt:lpstr>
      <vt:lpstr>Problem Statement</vt:lpstr>
      <vt:lpstr>Unique Idea Brief (Solution)</vt:lpstr>
      <vt:lpstr>Brief Solution</vt:lpstr>
      <vt:lpstr>PowerPoint Presentation</vt:lpstr>
      <vt:lpstr>Features Offered</vt:lpstr>
      <vt:lpstr>PowerPoint Presentation</vt:lpstr>
      <vt:lpstr>Process Flow</vt:lpstr>
      <vt:lpstr>PowerPoint Presentation</vt:lpstr>
      <vt:lpstr>Technologies used</vt:lpstr>
      <vt:lpstr>PowerPoint Presentation</vt:lpstr>
      <vt:lpstr>PowerPoint Presentation</vt:lpstr>
      <vt:lpstr>Architecture Diagram</vt:lpstr>
      <vt:lpstr>Team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2024-07-08T07:04:59Z</dcterms:created>
  <dcterms:modified xsi:type="dcterms:W3CDTF">2024-07-15T12:41:52Z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0x010100CFBAD0FE3B3B9C47AD2694AF0810A1EA</vt:lpwstr>
  </property>
  <property fmtid="{D5CDD505-2E9C-101B-9397-08002B2CF9AE}" pid="3" name="MSIP_Label_defa4170-0d19-0005-0004-bc88714345d2_Enabled">
    <vt:lpwstr>true</vt:lpwstr>
  </property>
  <property fmtid="{D5CDD505-2E9C-101B-9397-08002B2CF9AE}" pid="4" name="MSIP_Label_defa4170-0d19-0005-0004-bc88714345d2_SetDate">
    <vt:lpwstr>2024-07-14T23:08:37Z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d27487a6-9174-447a-a8a9-7bfd777face1</vt:lpwstr>
  </property>
  <property fmtid="{D5CDD505-2E9C-101B-9397-08002B2CF9AE}" pid="8" name="MSIP_Label_defa4170-0d19-0005-0004-bc88714345d2_ActionId">
    <vt:lpwstr>44752dda-9aae-4949-87af-4342af8701d7</vt:lpwstr>
  </property>
  <property fmtid="{D5CDD505-2E9C-101B-9397-08002B2CF9AE}" pid="9" name="MSIP_Label_defa4170-0d19-0005-0004-bc88714345d2_ContentBits">
    <vt:lpwstr>0</vt:lpwstr>
  </property>
</Properties>
</file>