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7" r:id="rId4"/>
    <p:sldId id="258" r:id="rId5"/>
    <p:sldId id="259" r:id="rId6"/>
    <p:sldId id="260" r:id="rId7"/>
    <p:sldId id="262" r:id="rId8"/>
    <p:sldId id="263" r:id="rId9"/>
    <p:sldId id="275" r:id="rId10"/>
    <p:sldId id="264" r:id="rId11"/>
    <p:sldId id="265" r:id="rId12"/>
    <p:sldId id="266" r:id="rId13"/>
    <p:sldId id="267" r:id="rId14"/>
    <p:sldId id="276" r:id="rId15"/>
    <p:sldId id="277" r:id="rId16"/>
    <p:sldId id="283" r:id="rId17"/>
    <p:sldId id="284" r:id="rId18"/>
    <p:sldId id="282" r:id="rId19"/>
    <p:sldId id="278" r:id="rId20"/>
    <p:sldId id="279" r:id="rId21"/>
    <p:sldId id="285" r:id="rId22"/>
    <p:sldId id="273" r:id="rId23"/>
    <p:sldId id="274"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1C053-3489-4C86-9DD8-FD62A0562177}" type="datetimeFigureOut">
              <a:rPr lang="en-IN" smtClean="0"/>
              <a:pPr/>
              <a:t>17-11-2014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8427A8-E3D9-4952-A89E-84E612ED862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1C053-3489-4C86-9DD8-FD62A0562177}" type="datetimeFigureOut">
              <a:rPr lang="en-IN" smtClean="0"/>
              <a:pPr/>
              <a:t>17-11-2014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27A8-E3D9-4952-A89E-84E612ED862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archive.ics.uci.edu/ml/datasets.html" TargetMode="External"/><Relationship Id="rId3" Type="http://schemas.openxmlformats.org/officeDocument/2006/relationships/hyperlink" Target="http://www.public.asu.edu/~huanliu/papers/tkde05.pdf" TargetMode="External"/><Relationship Id="rId7" Type="http://schemas.openxmlformats.org/officeDocument/2006/relationships/hyperlink" Target="http://www.kdnuggets.com/datasets/index.html" TargetMode="External"/><Relationship Id="rId2" Type="http://schemas.openxmlformats.org/officeDocument/2006/relationships/hyperlink" Target="http://www.simafore.com/blog/bid/61099/Reasons-why-feature-selection-is-important-in-predictive-analytics" TargetMode="External"/><Relationship Id="rId1" Type="http://schemas.openxmlformats.org/officeDocument/2006/relationships/slideLayout" Target="../slideLayouts/slideLayout2.xml"/><Relationship Id="rId6" Type="http://schemas.openxmlformats.org/officeDocument/2006/relationships/hyperlink" Target="http://www.csie.ntu.edu.tw/~cjlin/libsvm/oldfiles/index2.0.html" TargetMode="External"/><Relationship Id="rId5" Type="http://schemas.openxmlformats.org/officeDocument/2006/relationships/hyperlink" Target="http://www.mathworks.com/help/stats/support-vector-machines-svm.html" TargetMode="External"/><Relationship Id="rId4" Type="http://schemas.openxmlformats.org/officeDocument/2006/relationships/hyperlink" Target="http://repository.asu.edu/attachments/110268/content/Alelyani_asu_0010E_12654.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b="1" dirty="0" smtClean="0">
                <a:latin typeface="Times New Roman" pitchFamily="18" charset="0"/>
                <a:cs typeface="Times New Roman" pitchFamily="18" charset="0"/>
              </a:rPr>
              <a:t>FINDING MINIMAL FEATURE SET FOR DEPRESSION DATA WITH MRMR AND SVM</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3995936" y="4653136"/>
            <a:ext cx="4888632" cy="1752600"/>
          </a:xfrm>
        </p:spPr>
        <p:txBody>
          <a:bodyPr/>
          <a:lstStyle/>
          <a:p>
            <a:pPr algn="just"/>
            <a:r>
              <a:rPr lang="en-US" dirty="0" smtClean="0">
                <a:solidFill>
                  <a:schemeClr val="tx1"/>
                </a:solidFill>
                <a:latin typeface="Times New Roman" pitchFamily="18" charset="0"/>
                <a:cs typeface="Times New Roman" pitchFamily="18" charset="0"/>
              </a:rPr>
              <a:t>Venkatesham Chintapandu</a:t>
            </a:r>
          </a:p>
          <a:p>
            <a:pPr algn="just"/>
            <a:r>
              <a:rPr lang="en-US" dirty="0" smtClean="0">
                <a:solidFill>
                  <a:schemeClr val="tx1"/>
                </a:solidFill>
                <a:latin typeface="Times New Roman" pitchFamily="18" charset="0"/>
                <a:cs typeface="Times New Roman" pitchFamily="18" charset="0"/>
              </a:rPr>
              <a:t>Vaishnavi Mahipathi</a:t>
            </a:r>
            <a:endParaRPr lang="en-IN"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34082"/>
          </a:xfrm>
        </p:spPr>
        <p:txBody>
          <a:bodyPr>
            <a:noAutofit/>
          </a:bodyPr>
          <a:lstStyle/>
          <a:p>
            <a:r>
              <a:rPr lang="en-US" b="1" dirty="0" smtClean="0">
                <a:latin typeface="Times New Roman" pitchFamily="18" charset="0"/>
                <a:cs typeface="Times New Roman" pitchFamily="18" charset="0"/>
              </a:rPr>
              <a:t>PROPOSED IMPLEMENTATION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39552" y="1916832"/>
            <a:ext cx="8229600" cy="3384376"/>
          </a:xfrm>
        </p:spPr>
        <p:txBody>
          <a:bodyPr/>
          <a:lstStyle/>
          <a:p>
            <a:pPr>
              <a:buClr>
                <a:srgbClr val="FF0000"/>
              </a:buClr>
              <a:buFont typeface="Wingdings" pitchFamily="2" charset="2"/>
              <a:buChar char="q"/>
            </a:pPr>
            <a:r>
              <a:rPr lang="en-US" sz="2400" dirty="0" smtClean="0">
                <a:latin typeface="Times New Roman" pitchFamily="18" charset="0"/>
                <a:cs typeface="Times New Roman" pitchFamily="18" charset="0"/>
              </a:rPr>
              <a:t>The new idea proposed in this project is to use a hybrid model.</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Step </a:t>
            </a:r>
            <a:r>
              <a:rPr lang="en-IN" sz="2400" dirty="0" smtClean="0">
                <a:latin typeface="Times New Roman" pitchFamily="18" charset="0"/>
                <a:cs typeface="Times New Roman" pitchFamily="18" charset="0"/>
              </a:rPr>
              <a:t>1: searching a subset of </a:t>
            </a:r>
            <a:r>
              <a:rPr lang="en-IN" sz="2400" dirty="0" smtClean="0">
                <a:latin typeface="Times New Roman" pitchFamily="18" charset="0"/>
                <a:cs typeface="Times New Roman" pitchFamily="18" charset="0"/>
              </a:rPr>
              <a:t>features with MRMR Technique</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Step 2: evaluating the selected subset of features by the </a:t>
            </a:r>
            <a:r>
              <a:rPr lang="en-IN" sz="2400" dirty="0" smtClean="0">
                <a:latin typeface="Times New Roman" pitchFamily="18" charset="0"/>
                <a:cs typeface="Times New Roman" pitchFamily="18" charset="0"/>
              </a:rPr>
              <a:t>    		performance </a:t>
            </a:r>
            <a:r>
              <a:rPr lang="en-IN" sz="2400" dirty="0" smtClean="0">
                <a:latin typeface="Times New Roman" pitchFamily="18" charset="0"/>
                <a:cs typeface="Times New Roman" pitchFamily="18" charset="0"/>
              </a:rPr>
              <a:t>of the </a:t>
            </a:r>
            <a:r>
              <a:rPr lang="en-IN" sz="2400" dirty="0" smtClean="0">
                <a:latin typeface="Times New Roman" pitchFamily="18" charset="0"/>
                <a:cs typeface="Times New Roman" pitchFamily="18" charset="0"/>
              </a:rPr>
              <a:t>learning Classifier SVM</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Step 3: repeating Step 1 and Step 2 until the desired quality is </a:t>
            </a:r>
            <a:r>
              <a:rPr lang="en-IN" sz="2400" dirty="0" smtClean="0">
                <a:latin typeface="Times New Roman" pitchFamily="18" charset="0"/>
                <a:cs typeface="Times New Roman" pitchFamily="18" charset="0"/>
              </a:rPr>
              <a:t>		reached</a:t>
            </a:r>
            <a:r>
              <a:rPr lang="en-IN" sz="2400" dirty="0" smtClean="0">
                <a:latin typeface="Times New Roman" pitchFamily="18" charset="0"/>
                <a:cs typeface="Times New Roman" pitchFamily="18" charset="0"/>
              </a:rPr>
              <a:t>.</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866427"/>
            <a:ext cx="8229600" cy="4938837"/>
          </a:xfrm>
        </p:spPr>
        <p:txBody>
          <a:bodyPr>
            <a:normAutofit lnSpcReduction="10000"/>
          </a:bodyPr>
          <a:lstStyle/>
          <a:p>
            <a:pPr algn="just">
              <a:buClr>
                <a:srgbClr val="FF0000"/>
              </a:buClr>
              <a:buFont typeface="Wingdings" pitchFamily="2" charset="2"/>
              <a:buChar char="q"/>
            </a:pPr>
            <a:r>
              <a:rPr lang="en-US" sz="2400" b="1" dirty="0" smtClean="0">
                <a:latin typeface="Times New Roman" pitchFamily="18" charset="0"/>
                <a:cs typeface="Times New Roman" pitchFamily="18" charset="0"/>
              </a:rPr>
              <a:t>What is SVM</a:t>
            </a:r>
            <a:r>
              <a:rPr lang="en-US" sz="2400" b="1" dirty="0" smtClean="0">
                <a:latin typeface="Times New Roman" pitchFamily="18" charset="0"/>
                <a:cs typeface="Times New Roman" pitchFamily="18" charset="0"/>
              </a:rPr>
              <a:t>?</a:t>
            </a:r>
          </a:p>
          <a:p>
            <a:pPr algn="just">
              <a:buClr>
                <a:srgbClr val="FF0000"/>
              </a:buClr>
              <a:buNone/>
            </a:pPr>
            <a:endParaRPr lang="en-US" sz="2400" dirty="0" smtClean="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Support vector machines (SVMs) are supervised learning models with </a:t>
            </a:r>
            <a:r>
              <a:rPr lang="en-IN" sz="2400" dirty="0" smtClean="0">
                <a:latin typeface="Times New Roman" pitchFamily="18" charset="0"/>
                <a:cs typeface="Times New Roman" pitchFamily="18" charset="0"/>
              </a:rPr>
              <a:t>associated learning</a:t>
            </a:r>
            <a:r>
              <a:rPr lang="en-IN" sz="2400" dirty="0">
                <a:latin typeface="Times New Roman" pitchFamily="18" charset="0"/>
                <a:cs typeface="Times New Roman" pitchFamily="18" charset="0"/>
              </a:rPr>
              <a:t> algorithms that analyze data and recognize patterns, used for </a:t>
            </a:r>
            <a:r>
              <a:rPr lang="en-IN" sz="2400" dirty="0" smtClean="0">
                <a:latin typeface="Times New Roman" pitchFamily="18" charset="0"/>
                <a:cs typeface="Times New Roman" pitchFamily="18" charset="0"/>
              </a:rPr>
              <a:t>classification</a:t>
            </a:r>
            <a:r>
              <a:rPr lang="en-IN" sz="2400" dirty="0" smtClean="0">
                <a:latin typeface="Times New Roman" pitchFamily="18" charset="0"/>
                <a:cs typeface="Times New Roman" pitchFamily="18" charset="0"/>
              </a:rPr>
              <a:t>.</a:t>
            </a:r>
          </a:p>
          <a:p>
            <a:pPr lvl="0" algn="just">
              <a:buNone/>
            </a:pPr>
            <a:endParaRPr lang="en-US" sz="2400" dirty="0" smtClean="0">
              <a:latin typeface="Times New Roman" pitchFamily="18" charset="0"/>
              <a:cs typeface="Times New Roman" pitchFamily="18" charset="0"/>
            </a:endParaRPr>
          </a:p>
          <a:p>
            <a:pPr lvl="0" algn="just">
              <a:buNone/>
            </a:pPr>
            <a:endParaRPr lang="en-IN" sz="2400" dirty="0">
              <a:latin typeface="Times New Roman" pitchFamily="18" charset="0"/>
              <a:cs typeface="Times New Roman" pitchFamily="18" charset="0"/>
            </a:endParaRPr>
          </a:p>
          <a:p>
            <a:pPr lvl="0" algn="just"/>
            <a:r>
              <a:rPr lang="en-IN" sz="2400" dirty="0" smtClean="0">
                <a:latin typeface="Times New Roman" pitchFamily="18" charset="0"/>
                <a:cs typeface="Times New Roman" pitchFamily="18" charset="0"/>
              </a:rPr>
              <a:t>An </a:t>
            </a:r>
            <a:r>
              <a:rPr lang="en-IN" sz="2400" dirty="0">
                <a:latin typeface="Times New Roman" pitchFamily="18" charset="0"/>
                <a:cs typeface="Times New Roman" pitchFamily="18" charset="0"/>
              </a:rPr>
              <a:t>SVM model is a representation of the examples as points in space, mapped so that the examples of the separate categories are divided by a clear gap that is as wide as possible. New examples are then mapped into that same space and predicted to belong to a category based on which side of the gap they fall on.</a:t>
            </a:r>
          </a:p>
          <a:p>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5904656"/>
          </a:xfrm>
        </p:spPr>
        <p:txBody>
          <a:bodyPr>
            <a:normAutofit fontScale="92500" lnSpcReduction="10000"/>
          </a:bodyPr>
          <a:lstStyle/>
          <a:p>
            <a:pPr>
              <a:buClr>
                <a:srgbClr val="FF0000"/>
              </a:buClr>
              <a:buFont typeface="Wingdings" pitchFamily="2" charset="2"/>
              <a:buChar char="q"/>
            </a:pPr>
            <a:r>
              <a:rPr lang="en-US" sz="2400" b="1" dirty="0" smtClean="0">
                <a:latin typeface="Times New Roman" pitchFamily="18" charset="0"/>
                <a:cs typeface="Times New Roman" pitchFamily="18" charset="0"/>
              </a:rPr>
              <a:t>Why SVM over other classifiers</a:t>
            </a:r>
            <a:r>
              <a:rPr lang="en-US" sz="2400" b="1" dirty="0" smtClean="0">
                <a:latin typeface="Times New Roman" pitchFamily="18" charset="0"/>
                <a:cs typeface="Times New Roman" pitchFamily="18" charset="0"/>
              </a:rPr>
              <a:t>?</a:t>
            </a:r>
          </a:p>
          <a:p>
            <a:pPr>
              <a:buClr>
                <a:srgbClr val="FF0000"/>
              </a:buClr>
              <a:buNone/>
            </a:pPr>
            <a:endParaRPr lang="en-US" sz="2400" b="1"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SVM can model complex, real-world problems such as text and image classification, hand-writing recognition, and bioinformatics and </a:t>
            </a:r>
            <a:r>
              <a:rPr lang="en-IN" sz="2400" dirty="0" smtClean="0">
                <a:latin typeface="Times New Roman" pitchFamily="18" charset="0"/>
                <a:cs typeface="Times New Roman" pitchFamily="18" charset="0"/>
              </a:rPr>
              <a:t>bio-sequence </a:t>
            </a:r>
            <a:r>
              <a:rPr lang="en-IN" sz="2400" dirty="0">
                <a:latin typeface="Times New Roman" pitchFamily="18" charset="0"/>
                <a:cs typeface="Times New Roman" pitchFamily="18" charset="0"/>
              </a:rPr>
              <a:t>analysis</a:t>
            </a:r>
            <a:r>
              <a:rPr lang="en-IN" sz="2400" dirty="0" smtClean="0">
                <a:latin typeface="Times New Roman" pitchFamily="18" charset="0"/>
                <a:cs typeface="Times New Roman" pitchFamily="18" charset="0"/>
              </a:rPr>
              <a:t>.</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SVMs deliver a unique </a:t>
            </a:r>
            <a:r>
              <a:rPr lang="en-IN" sz="2400" dirty="0" smtClean="0">
                <a:latin typeface="Times New Roman" pitchFamily="18" charset="0"/>
                <a:cs typeface="Times New Roman" pitchFamily="18" charset="0"/>
              </a:rPr>
              <a:t>solution. This </a:t>
            </a:r>
            <a:r>
              <a:rPr lang="en-IN" sz="2400" dirty="0" smtClean="0">
                <a:latin typeface="Times New Roman" pitchFamily="18" charset="0"/>
                <a:cs typeface="Times New Roman" pitchFamily="18" charset="0"/>
              </a:rPr>
              <a:t>is an advantage compared to Neural Networks, which have multiple solutions associated with local minima and for this reason may  not be robust over different samples</a:t>
            </a:r>
          </a:p>
          <a:p>
            <a:pPr>
              <a:buNone/>
            </a:pP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SVM performs well on data sets that have many attributes, even if there are very few cases on which to train the </a:t>
            </a:r>
            <a:r>
              <a:rPr lang="en-IN" sz="2400" dirty="0" smtClean="0">
                <a:latin typeface="Times New Roman" pitchFamily="18" charset="0"/>
                <a:cs typeface="Times New Roman" pitchFamily="18" charset="0"/>
              </a:rPr>
              <a:t>model. </a:t>
            </a:r>
            <a:r>
              <a:rPr lang="en-IN" sz="2400" dirty="0">
                <a:latin typeface="Times New Roman" pitchFamily="18" charset="0"/>
                <a:cs typeface="Times New Roman" pitchFamily="18" charset="0"/>
              </a:rPr>
              <a:t>Traditional neural nets do not perform well under these circumstances</a:t>
            </a:r>
            <a:r>
              <a:rPr lang="en-IN" sz="2400" dirty="0" smtClean="0">
                <a:latin typeface="Times New Roman" pitchFamily="18" charset="0"/>
                <a:cs typeface="Times New Roman" pitchFamily="18" charset="0"/>
              </a:rPr>
              <a:t>.</a:t>
            </a:r>
          </a:p>
          <a:p>
            <a:pPr>
              <a:buNone/>
            </a:pP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It is a useful classifier when the data are not regularly distributed or have an unknown distribution</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4365104"/>
            <a:ext cx="7848872" cy="1200329"/>
          </a:xfrm>
          <a:prstGeom prst="rect">
            <a:avLst/>
          </a:prstGeom>
        </p:spPr>
        <p:txBody>
          <a:bodyPr wrap="square">
            <a:spAutoFit/>
          </a:bodyPr>
          <a:lstStyle/>
          <a:p>
            <a:pPr lvl="0" algn="just"/>
            <a:r>
              <a:rPr lang="en-IN" sz="2400" dirty="0" smtClean="0">
                <a:latin typeface="Times New Roman" pitchFamily="18" charset="0"/>
                <a:cs typeface="Times New Roman" pitchFamily="18" charset="0"/>
              </a:rPr>
              <a:t>Support vector machine constructs a hyper plane or set of hyper planes in a high- or infinite-dimensional space, which can be used for classification, regression, or other tasks</a:t>
            </a:r>
            <a:endParaRPr lang="en-IN" sz="2400" dirty="0">
              <a:latin typeface="Times New Roman" pitchFamily="18" charset="0"/>
              <a:cs typeface="Times New Roman" pitchFamily="18" charset="0"/>
            </a:endParaRPr>
          </a:p>
        </p:txBody>
      </p:sp>
      <p:pic>
        <p:nvPicPr>
          <p:cNvPr id="13314" name="Picture 2" descr="http://www.statsoft.com/textbook/graphics/SVMIntro3.gif"/>
          <p:cNvPicPr>
            <a:picLocks noGrp="1" noChangeAspect="1" noChangeArrowheads="1"/>
          </p:cNvPicPr>
          <p:nvPr>
            <p:ph idx="1"/>
          </p:nvPr>
        </p:nvPicPr>
        <p:blipFill>
          <a:blip r:embed="rId2" cstate="print"/>
          <a:srcRect/>
          <a:stretch>
            <a:fillRect/>
          </a:stretch>
        </p:blipFill>
        <p:spPr bwMode="auto">
          <a:xfrm>
            <a:off x="2939256" y="1463675"/>
            <a:ext cx="3409950" cy="15621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WHY MRMR WITH SVM?</a:t>
            </a:r>
            <a:br>
              <a:rPr lang="en-US" sz="2800" b="1" dirty="0" smtClean="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9"/>
            <a:ext cx="8229600" cy="5073427"/>
          </a:xfrm>
        </p:spPr>
        <p:txBody>
          <a:bodyPr>
            <a:normAutofit fontScale="92500" lnSpcReduction="10000"/>
          </a:bodyPr>
          <a:lstStyle/>
          <a:p>
            <a:pPr>
              <a:buClr>
                <a:srgbClr val="FF0000"/>
              </a:buClr>
              <a:buFont typeface="Wingdings" pitchFamily="2" charset="2"/>
              <a:buChar char="q"/>
            </a:pPr>
            <a:r>
              <a:rPr lang="en-US" sz="2600" dirty="0" smtClean="0">
                <a:latin typeface="Times New Roman" pitchFamily="18" charset="0"/>
                <a:cs typeface="Times New Roman" pitchFamily="18" charset="0"/>
              </a:rPr>
              <a:t>MRMR is a filter model. It </a:t>
            </a:r>
            <a:r>
              <a:rPr lang="en-US" sz="2600" dirty="0" smtClean="0">
                <a:latin typeface="Times New Roman" pitchFamily="18" charset="0"/>
                <a:cs typeface="Times New Roman" pitchFamily="18" charset="0"/>
              </a:rPr>
              <a:t>is-</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Fast</a:t>
            </a:r>
          </a:p>
          <a:p>
            <a:r>
              <a:rPr lang="en-US" sz="2600" dirty="0" smtClean="0">
                <a:latin typeface="Times New Roman" pitchFamily="18" charset="0"/>
                <a:cs typeface="Times New Roman" pitchFamily="18" charset="0"/>
              </a:rPr>
              <a:t>Might result in redundant features </a:t>
            </a:r>
          </a:p>
          <a:p>
            <a:r>
              <a:rPr lang="en-US" sz="2600" dirty="0" smtClean="0">
                <a:latin typeface="Times New Roman" pitchFamily="18" charset="0"/>
                <a:cs typeface="Times New Roman" pitchFamily="18" charset="0"/>
              </a:rPr>
              <a:t>Independent of the </a:t>
            </a:r>
            <a:r>
              <a:rPr lang="en-US" sz="2600" dirty="0" smtClean="0">
                <a:latin typeface="Times New Roman" pitchFamily="18" charset="0"/>
                <a:cs typeface="Times New Roman" pitchFamily="18" charset="0"/>
              </a:rPr>
              <a:t>classifier</a:t>
            </a:r>
          </a:p>
          <a:p>
            <a:pPr>
              <a:buNone/>
            </a:pPr>
            <a:endParaRPr lang="en-US" sz="2600" dirty="0" smtClean="0">
              <a:latin typeface="Times New Roman" pitchFamily="18" charset="0"/>
              <a:cs typeface="Times New Roman" pitchFamily="18" charset="0"/>
            </a:endParaRPr>
          </a:p>
          <a:p>
            <a:pPr>
              <a:buClr>
                <a:srgbClr val="FF0000"/>
              </a:buClr>
              <a:buFont typeface="Wingdings" pitchFamily="2" charset="2"/>
              <a:buChar char="q"/>
            </a:pPr>
            <a:r>
              <a:rPr lang="en-US" sz="2600" dirty="0" smtClean="0">
                <a:latin typeface="Times New Roman" pitchFamily="18" charset="0"/>
                <a:cs typeface="Times New Roman" pitchFamily="18" charset="0"/>
              </a:rPr>
              <a:t>Wrappers minimize the number of errors directly.</a:t>
            </a:r>
          </a:p>
          <a:p>
            <a:r>
              <a:rPr lang="en-US" sz="2600" dirty="0" smtClean="0">
                <a:latin typeface="Times New Roman" pitchFamily="18" charset="0"/>
                <a:cs typeface="Times New Roman" pitchFamily="18" charset="0"/>
              </a:rPr>
              <a:t>Dependent on the classifier</a:t>
            </a:r>
          </a:p>
          <a:p>
            <a:r>
              <a:rPr lang="en-US" sz="2600" dirty="0" smtClean="0">
                <a:latin typeface="Times New Roman" pitchFamily="18" charset="0"/>
                <a:cs typeface="Times New Roman" pitchFamily="18" charset="0"/>
              </a:rPr>
              <a:t>Gives better prediction accuracy</a:t>
            </a:r>
            <a:r>
              <a:rPr lang="en-US" sz="2600" dirty="0" smtClean="0">
                <a:latin typeface="Times New Roman" pitchFamily="18" charset="0"/>
                <a:cs typeface="Times New Roman" pitchFamily="18" charset="0"/>
              </a:rPr>
              <a:t>.</a:t>
            </a:r>
          </a:p>
          <a:p>
            <a:pPr>
              <a:buNone/>
            </a:pPr>
            <a:endParaRPr lang="en-US" sz="2600" dirty="0" smtClean="0">
              <a:latin typeface="Times New Roman" pitchFamily="18" charset="0"/>
              <a:cs typeface="Times New Roman" pitchFamily="18" charset="0"/>
            </a:endParaRPr>
          </a:p>
          <a:p>
            <a:pPr>
              <a:buClr>
                <a:srgbClr val="FF0000"/>
              </a:buClr>
              <a:buFont typeface="Wingdings" pitchFamily="2" charset="2"/>
              <a:buChar char="q"/>
            </a:pPr>
            <a:r>
              <a:rPr lang="en-US" sz="2600" dirty="0" smtClean="0">
                <a:latin typeface="Times New Roman" pitchFamily="18" charset="0"/>
                <a:cs typeface="Times New Roman" pitchFamily="18" charset="0"/>
              </a:rPr>
              <a:t>Using MRMR first, to generate a short feature pool followed by the wrappers gives least redundant feature set with better accuracy</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2776"/>
          </a:xfrm>
        </p:spPr>
        <p:txBody>
          <a:bodyPr>
            <a:normAutofit/>
          </a:bodyPr>
          <a:lstStyle/>
          <a:p>
            <a:pPr algn="just"/>
            <a:r>
              <a:rPr lang="en-IN" sz="2400" dirty="0" smtClean="0">
                <a:latin typeface="Times New Roman" pitchFamily="18" charset="0"/>
                <a:cs typeface="Times New Roman" pitchFamily="18" charset="0"/>
              </a:rPr>
              <a:t>Statistics prove that MRMR Features Generalize Well</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on Unseen Data when coupled with a SVM Classifier. </a:t>
            </a:r>
            <a:endParaRPr lang="en-IN" sz="24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8" y="1268763"/>
            <a:ext cx="6264696" cy="2808311"/>
          </a:xfrm>
          <a:prstGeom prst="rect">
            <a:avLst/>
          </a:prstGeom>
          <a:noFill/>
          <a:ln w="9525">
            <a:noFill/>
            <a:miter lim="800000"/>
            <a:headEnd/>
            <a:tailEnd/>
          </a:ln>
        </p:spPr>
      </p:pic>
      <p:sp>
        <p:nvSpPr>
          <p:cNvPr id="5" name="TextBox 4"/>
          <p:cNvSpPr txBox="1"/>
          <p:nvPr/>
        </p:nvSpPr>
        <p:spPr>
          <a:xfrm>
            <a:off x="6551712" y="1916835"/>
            <a:ext cx="2592288" cy="1938992"/>
          </a:xfrm>
          <a:prstGeom prst="rect">
            <a:avLst/>
          </a:prstGeom>
          <a:noFill/>
        </p:spPr>
        <p:txBody>
          <a:bodyPr wrap="square" rtlCol="0">
            <a:spAutoFit/>
          </a:bodyPr>
          <a:lstStyle/>
          <a:p>
            <a:r>
              <a:rPr lang="en-US" sz="2400" dirty="0" smtClean="0">
                <a:latin typeface="Times New Roman" pitchFamily="18" charset="0"/>
                <a:cs typeface="Times New Roman" pitchFamily="18" charset="0"/>
              </a:rPr>
              <a:t>From the figure, we can infer that SVM  classifies data better than LDA</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1331640" y="3861048"/>
            <a:ext cx="5400600" cy="29969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US" b="1" dirty="0" smtClean="0">
                <a:latin typeface="Times New Roman" pitchFamily="18" charset="0"/>
                <a:cs typeface="Times New Roman" pitchFamily="18" charset="0"/>
              </a:rPr>
              <a:t>ACTUAL IMPLEMENTATION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001419"/>
          </a:xfrm>
        </p:spPr>
        <p:txBody>
          <a:bodyPr>
            <a:normAutofit/>
          </a:bodyPr>
          <a:lstStyle/>
          <a:p>
            <a:pPr>
              <a:buClr>
                <a:srgbClr val="FF0000"/>
              </a:buClr>
              <a:buFont typeface="Wingdings" pitchFamily="2" charset="2"/>
              <a:buChar char="q"/>
            </a:pPr>
            <a:r>
              <a:rPr lang="en-US" sz="2800" b="1" dirty="0" smtClean="0">
                <a:latin typeface="Times New Roman" pitchFamily="18" charset="0"/>
                <a:cs typeface="Times New Roman" pitchFamily="18" charset="0"/>
              </a:rPr>
              <a:t>Data Set</a:t>
            </a:r>
          </a:p>
          <a:p>
            <a:pPr>
              <a:buClr>
                <a:srgbClr val="FF0000"/>
              </a:buClr>
              <a:buNone/>
            </a:pPr>
            <a:endParaRPr lang="en-IN" sz="2800" b="1" dirty="0">
              <a:latin typeface="Times New Roman" pitchFamily="18" charset="0"/>
              <a:cs typeface="Times New Roman" pitchFamily="18" charset="0"/>
            </a:endParaRPr>
          </a:p>
        </p:txBody>
      </p:sp>
      <p:pic>
        <p:nvPicPr>
          <p:cNvPr id="5" name="Picture 4" descr="data set.JPG"/>
          <p:cNvPicPr>
            <a:picLocks noChangeAspect="1"/>
          </p:cNvPicPr>
          <p:nvPr/>
        </p:nvPicPr>
        <p:blipFill>
          <a:blip r:embed="rId2" cstate="print"/>
          <a:stretch>
            <a:fillRect/>
          </a:stretch>
        </p:blipFill>
        <p:spPr>
          <a:xfrm>
            <a:off x="1547664" y="1556792"/>
            <a:ext cx="6192687" cy="505963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US" sz="2800" b="1" dirty="0" smtClean="0">
                <a:latin typeface="Times New Roman" pitchFamily="18" charset="0"/>
                <a:cs typeface="Times New Roman" pitchFamily="18" charset="0"/>
              </a:rPr>
              <a:t>PSEUDOCODE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507288" cy="5949280"/>
          </a:xfrm>
        </p:spPr>
        <p:txBody>
          <a:bodyPr>
            <a:normAutofit/>
          </a:bodyPr>
          <a:lstStyle/>
          <a:p>
            <a:pPr>
              <a:buNone/>
            </a:pPr>
            <a:r>
              <a:rPr lang="en-US" sz="2000" dirty="0" err="1" smtClean="0">
                <a:latin typeface="Times New Roman" pitchFamily="18" charset="0"/>
                <a:cs typeface="Times New Roman" pitchFamily="18" charset="0"/>
              </a:rPr>
              <a:t>Initialise</a:t>
            </a:r>
            <a:r>
              <a:rPr lang="en-US" sz="2000" dirty="0" smtClean="0">
                <a:latin typeface="Times New Roman" pitchFamily="18" charset="0"/>
                <a:cs typeface="Times New Roman" pitchFamily="18" charset="0"/>
              </a:rPr>
              <a:t> S = {Set of Attributes}</a:t>
            </a:r>
          </a:p>
          <a:p>
            <a:pPr>
              <a:buNone/>
            </a:pPr>
            <a:r>
              <a:rPr lang="en-US" sz="2000" dirty="0" err="1" smtClean="0">
                <a:latin typeface="Times New Roman" pitchFamily="18" charset="0"/>
                <a:cs typeface="Times New Roman" pitchFamily="18" charset="0"/>
              </a:rPr>
              <a:t>Initialise</a:t>
            </a:r>
            <a:r>
              <a:rPr lang="en-US" sz="2000" dirty="0" smtClean="0">
                <a:latin typeface="Times New Roman" pitchFamily="18" charset="0"/>
                <a:cs typeface="Times New Roman" pitchFamily="18" charset="0"/>
              </a:rPr>
              <a:t> H= {Set of Targets}</a:t>
            </a:r>
          </a:p>
          <a:p>
            <a:pPr>
              <a:buNone/>
            </a:pPr>
            <a:r>
              <a:rPr lang="en-US" sz="2000" dirty="0" smtClean="0">
                <a:latin typeface="Times New Roman" pitchFamily="18" charset="0"/>
                <a:cs typeface="Times New Roman" pitchFamily="18" charset="0"/>
              </a:rPr>
              <a:t>Divide the sample space based on the Regions R={r1, r3.. </a:t>
            </a:r>
            <a:r>
              <a:rPr lang="en-US" sz="2000" dirty="0" err="1" smtClean="0">
                <a:latin typeface="Times New Roman" pitchFamily="18" charset="0"/>
                <a:cs typeface="Times New Roman" pitchFamily="18" charset="0"/>
              </a:rPr>
              <a:t>r</a:t>
            </a:r>
            <a:r>
              <a:rPr lang="en-US" sz="2000" dirty="0" err="1"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For every region </a:t>
            </a:r>
            <a:r>
              <a:rPr lang="en-US" sz="2000" dirty="0" err="1" smtClean="0">
                <a:latin typeface="Times New Roman" pitchFamily="18" charset="0"/>
                <a:cs typeface="Times New Roman" pitchFamily="18" charset="0"/>
              </a:rPr>
              <a:t>r</a:t>
            </a:r>
            <a:r>
              <a:rPr lang="en-US" sz="2000" baseline="-25000" dirty="0" err="1"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do</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Step 1 : For each attribute </a:t>
            </a:r>
            <a:r>
              <a:rPr lang="en-US" sz="2000" dirty="0" err="1" smtClean="0">
                <a:latin typeface="Times New Roman" pitchFamily="18" charset="0"/>
                <a:cs typeface="Times New Roman" pitchFamily="18" charset="0"/>
              </a:rPr>
              <a:t>s</a:t>
            </a:r>
            <a:r>
              <a:rPr lang="en-US" sz="2000" dirty="0" err="1" smtClean="0">
                <a:latin typeface="Times New Roman" pitchFamily="18" charset="0"/>
                <a:ea typeface="Cambria Math"/>
                <a:cs typeface="Times New Roman" pitchFamily="18" charset="0"/>
              </a:rPr>
              <a:t>∈S</a:t>
            </a:r>
            <a:endParaRPr lang="en-US" sz="2000" dirty="0" smtClean="0">
              <a:latin typeface="Times New Roman" pitchFamily="18" charset="0"/>
              <a:ea typeface="Cambria Math"/>
              <a:cs typeface="Times New Roman" pitchFamily="18" charset="0"/>
            </a:endParaRPr>
          </a:p>
          <a:p>
            <a:pPr>
              <a:buNone/>
            </a:pPr>
            <a:r>
              <a:rPr lang="en-US" sz="2000" dirty="0" smtClean="0">
                <a:latin typeface="Times New Roman" pitchFamily="18" charset="0"/>
                <a:ea typeface="Cambria Math"/>
                <a:cs typeface="Times New Roman" pitchFamily="18" charset="0"/>
              </a:rPr>
              <a:t>         		For each Target concept h</a:t>
            </a:r>
            <a:r>
              <a:rPr lang="en-US" sz="2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 H</a:t>
            </a:r>
          </a:p>
          <a:p>
            <a:pPr lvl="2">
              <a:buNone/>
            </a:pPr>
            <a:r>
              <a:rPr lang="en-US" sz="2000" dirty="0" smtClean="0">
                <a:latin typeface="Times New Roman" pitchFamily="18" charset="0"/>
                <a:ea typeface="Cambria Math"/>
                <a:cs typeface="Times New Roman" pitchFamily="18" charset="0"/>
              </a:rPr>
              <a:t>		   Calculate Mutual Relevance Information V</a:t>
            </a:r>
            <a:r>
              <a:rPr lang="en-US" sz="2000" baseline="-25000" dirty="0" smtClean="0">
                <a:latin typeface="Times New Roman" pitchFamily="18" charset="0"/>
                <a:ea typeface="Cambria Math"/>
                <a:cs typeface="Times New Roman" pitchFamily="18" charset="0"/>
              </a:rPr>
              <a:t>s </a:t>
            </a:r>
            <a:r>
              <a:rPr lang="en-US" sz="2000" dirty="0" smtClean="0">
                <a:latin typeface="Times New Roman" pitchFamily="18" charset="0"/>
                <a:ea typeface="Cambria Math"/>
                <a:cs typeface="Times New Roman" pitchFamily="18" charset="0"/>
              </a:rPr>
              <a:t>=I (s, h)</a:t>
            </a:r>
          </a:p>
          <a:p>
            <a:pPr lvl="1">
              <a:buNone/>
            </a:pPr>
            <a:r>
              <a:rPr lang="en-US" sz="2000" dirty="0" smtClean="0">
                <a:latin typeface="Times New Roman" pitchFamily="18" charset="0"/>
                <a:ea typeface="Cambria Math"/>
                <a:cs typeface="Times New Roman" pitchFamily="18" charset="0"/>
              </a:rPr>
              <a:t>			End;</a:t>
            </a:r>
          </a:p>
          <a:p>
            <a:pPr lvl="1">
              <a:buNone/>
            </a:pPr>
            <a:r>
              <a:rPr lang="en-US" sz="2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           End;</a:t>
            </a:r>
          </a:p>
          <a:p>
            <a:pPr lvl="1">
              <a:buNone/>
            </a:pPr>
            <a:r>
              <a:rPr lang="en-US" sz="2000" dirty="0" smtClean="0">
                <a:latin typeface="Times New Roman" pitchFamily="18" charset="0"/>
                <a:ea typeface="Cambria Math"/>
                <a:cs typeface="Times New Roman" pitchFamily="18" charset="0"/>
              </a:rPr>
              <a:t>Step 2 : For each pair of attributes </a:t>
            </a:r>
            <a:r>
              <a:rPr lang="en-US" sz="2000" dirty="0" err="1" smtClean="0">
                <a:latin typeface="Times New Roman" pitchFamily="18" charset="0"/>
                <a:ea typeface="Cambria Math"/>
                <a:cs typeface="Times New Roman" pitchFamily="18" charset="0"/>
              </a:rPr>
              <a:t>s</a:t>
            </a:r>
            <a:r>
              <a:rPr lang="en-US" sz="2000" baseline="-25000" dirty="0" err="1" smtClean="0">
                <a:latin typeface="Times New Roman" pitchFamily="18" charset="0"/>
                <a:ea typeface="Cambria Math"/>
                <a:cs typeface="Times New Roman" pitchFamily="18" charset="0"/>
              </a:rPr>
              <a:t>i</a:t>
            </a:r>
            <a:r>
              <a:rPr lang="en-US" sz="2000" baseline="-25000" dirty="0" smtClean="0">
                <a:latin typeface="Times New Roman" pitchFamily="18" charset="0"/>
                <a:ea typeface="Cambria Math"/>
                <a:cs typeface="Times New Roman" pitchFamily="18" charset="0"/>
              </a:rPr>
              <a:t> </a:t>
            </a:r>
            <a:r>
              <a:rPr lang="en-US" sz="2000" baseline="-25000" dirty="0" smtClean="0">
                <a:latin typeface="Times New Roman" pitchFamily="18" charset="0"/>
                <a:ea typeface="Cambria Math"/>
                <a:cs typeface="Times New Roman" pitchFamily="18" charset="0"/>
              </a:rPr>
              <a:t>,</a:t>
            </a:r>
            <a:r>
              <a:rPr lang="en-US" sz="2000" dirty="0" smtClean="0">
                <a:latin typeface="Times New Roman" pitchFamily="18" charset="0"/>
                <a:ea typeface="Cambria Math"/>
                <a:cs typeface="Times New Roman" pitchFamily="18" charset="0"/>
              </a:rPr>
              <a:t> </a:t>
            </a:r>
            <a:r>
              <a:rPr lang="en-US" sz="2000" dirty="0" err="1" smtClean="0">
                <a:latin typeface="Times New Roman" pitchFamily="18" charset="0"/>
                <a:ea typeface="Cambria Math"/>
                <a:cs typeface="Times New Roman" pitchFamily="18" charset="0"/>
              </a:rPr>
              <a:t>s</a:t>
            </a:r>
            <a:r>
              <a:rPr lang="en-US" sz="2000" baseline="-25000" dirty="0" err="1" smtClean="0">
                <a:latin typeface="Times New Roman" pitchFamily="18" charset="0"/>
                <a:ea typeface="Cambria Math"/>
                <a:cs typeface="Times New Roman" pitchFamily="18" charset="0"/>
              </a:rPr>
              <a:t>j</a:t>
            </a:r>
            <a:r>
              <a:rPr lang="en-US" sz="2000" baseline="-25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 S</a:t>
            </a:r>
          </a:p>
          <a:p>
            <a:pPr lvl="2">
              <a:buNone/>
            </a:pPr>
            <a:r>
              <a:rPr lang="en-US" sz="2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            Calculate Mutual Information </a:t>
            </a:r>
            <a:r>
              <a:rPr lang="en-US" sz="2000" dirty="0" err="1" smtClean="0">
                <a:latin typeface="Times New Roman" pitchFamily="18" charset="0"/>
                <a:ea typeface="Cambria Math"/>
                <a:cs typeface="Times New Roman" pitchFamily="18" charset="0"/>
              </a:rPr>
              <a:t>W</a:t>
            </a:r>
            <a:r>
              <a:rPr lang="en-US" sz="2000" baseline="-25000" dirty="0" err="1" smtClean="0">
                <a:latin typeface="Times New Roman" pitchFamily="18" charset="0"/>
                <a:ea typeface="Cambria Math"/>
                <a:cs typeface="Times New Roman" pitchFamily="18" charset="0"/>
              </a:rPr>
              <a:t>i,j</a:t>
            </a:r>
            <a:r>
              <a:rPr lang="en-US" sz="2000" dirty="0" smtClean="0">
                <a:latin typeface="Times New Roman" pitchFamily="18" charset="0"/>
                <a:ea typeface="Cambria Math"/>
                <a:cs typeface="Times New Roman" pitchFamily="18" charset="0"/>
              </a:rPr>
              <a:t>= I (</a:t>
            </a:r>
            <a:r>
              <a:rPr lang="en-US" sz="2000" dirty="0" err="1" smtClean="0">
                <a:latin typeface="Times New Roman" pitchFamily="18" charset="0"/>
                <a:ea typeface="Cambria Math"/>
                <a:cs typeface="Times New Roman" pitchFamily="18" charset="0"/>
              </a:rPr>
              <a:t>s</a:t>
            </a:r>
            <a:r>
              <a:rPr lang="en-US" sz="2000" baseline="-25000" dirty="0" err="1" smtClean="0">
                <a:latin typeface="Times New Roman" pitchFamily="18" charset="0"/>
                <a:ea typeface="Cambria Math"/>
                <a:cs typeface="Times New Roman" pitchFamily="18" charset="0"/>
              </a:rPr>
              <a:t>i</a:t>
            </a:r>
            <a:r>
              <a:rPr lang="en-US" sz="2000" baseline="-25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 </a:t>
            </a:r>
            <a:r>
              <a:rPr lang="en-US" sz="2000" dirty="0" err="1" smtClean="0">
                <a:latin typeface="Times New Roman" pitchFamily="18" charset="0"/>
                <a:ea typeface="Cambria Math"/>
                <a:cs typeface="Times New Roman" pitchFamily="18" charset="0"/>
              </a:rPr>
              <a:t>s</a:t>
            </a:r>
            <a:r>
              <a:rPr lang="en-US" sz="2000" baseline="-25000" dirty="0" err="1" smtClean="0">
                <a:latin typeface="Times New Roman" pitchFamily="18" charset="0"/>
                <a:ea typeface="Cambria Math"/>
                <a:cs typeface="Times New Roman" pitchFamily="18" charset="0"/>
              </a:rPr>
              <a:t>j</a:t>
            </a:r>
            <a:r>
              <a:rPr lang="en-US" sz="2000" baseline="-25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a:t>
            </a:r>
          </a:p>
          <a:p>
            <a:pPr lvl="1">
              <a:buNone/>
            </a:pPr>
            <a:r>
              <a:rPr lang="en-US" sz="2000" dirty="0" smtClean="0">
                <a:latin typeface="Times New Roman" pitchFamily="18" charset="0"/>
                <a:ea typeface="Cambria Math"/>
                <a:cs typeface="Times New Roman" pitchFamily="18" charset="0"/>
              </a:rPr>
              <a:t>             End;</a:t>
            </a:r>
          </a:p>
          <a:p>
            <a:pPr lvl="1">
              <a:buNone/>
            </a:pPr>
            <a:r>
              <a:rPr lang="en-US" sz="2000" dirty="0" smtClean="0">
                <a:latin typeface="Times New Roman" pitchFamily="18" charset="0"/>
                <a:ea typeface="Cambria Math"/>
                <a:cs typeface="Times New Roman" pitchFamily="18" charset="0"/>
              </a:rPr>
              <a:t>Step 3: Select  set of attributes S</a:t>
            </a:r>
            <a:r>
              <a:rPr lang="en-US" sz="2000" baseline="30000" dirty="0" smtClean="0">
                <a:latin typeface="Times New Roman" pitchFamily="18" charset="0"/>
                <a:ea typeface="Cambria Math"/>
                <a:cs typeface="Times New Roman" pitchFamily="18" charset="0"/>
              </a:rPr>
              <a:t>’</a:t>
            </a:r>
            <a:r>
              <a:rPr lang="en-US" sz="2000" dirty="0" smtClean="0">
                <a:latin typeface="Times New Roman" pitchFamily="18" charset="0"/>
                <a:ea typeface="Cambria Math"/>
                <a:cs typeface="Times New Roman" pitchFamily="18" charset="0"/>
              </a:rPr>
              <a:t> = {Attributes with Max V</a:t>
            </a:r>
            <a:r>
              <a:rPr lang="en-US" sz="2000" baseline="-25000" dirty="0" smtClean="0">
                <a:latin typeface="Times New Roman" pitchFamily="18" charset="0"/>
                <a:ea typeface="Cambria Math"/>
                <a:cs typeface="Times New Roman" pitchFamily="18" charset="0"/>
              </a:rPr>
              <a:t>s  </a:t>
            </a:r>
            <a:r>
              <a:rPr lang="en-US" sz="2000" dirty="0" smtClean="0">
                <a:latin typeface="Times New Roman" pitchFamily="18" charset="0"/>
                <a:ea typeface="Cambria Math"/>
                <a:cs typeface="Times New Roman" pitchFamily="18" charset="0"/>
              </a:rPr>
              <a:t>and Min </a:t>
            </a:r>
            <a:r>
              <a:rPr lang="en-US" sz="2000" dirty="0" err="1" smtClean="0">
                <a:latin typeface="Times New Roman" pitchFamily="18" charset="0"/>
                <a:ea typeface="Cambria Math"/>
                <a:cs typeface="Times New Roman" pitchFamily="18" charset="0"/>
              </a:rPr>
              <a:t>W</a:t>
            </a:r>
            <a:r>
              <a:rPr lang="en-US" sz="2000" baseline="-25000" dirty="0" err="1" smtClean="0">
                <a:latin typeface="Times New Roman" pitchFamily="18" charset="0"/>
                <a:ea typeface="Cambria Math"/>
                <a:cs typeface="Times New Roman" pitchFamily="18" charset="0"/>
              </a:rPr>
              <a:t>i,j</a:t>
            </a:r>
            <a:r>
              <a:rPr lang="en-US" sz="2000" baseline="-25000" dirty="0" smtClean="0">
                <a:latin typeface="Times New Roman" pitchFamily="18" charset="0"/>
                <a:ea typeface="Cambria Math"/>
                <a:cs typeface="Times New Roman" pitchFamily="18" charset="0"/>
              </a:rPr>
              <a:t> </a:t>
            </a:r>
            <a:r>
              <a:rPr lang="en-US" sz="2000" dirty="0" smtClean="0">
                <a:latin typeface="Times New Roman" pitchFamily="18" charset="0"/>
                <a:ea typeface="Cambria Math"/>
                <a:cs typeface="Times New Roman" pitchFamily="18" charset="0"/>
              </a:rPr>
              <a:t>}</a:t>
            </a:r>
          </a:p>
          <a:p>
            <a:pPr lvl="1">
              <a:buNone/>
            </a:pPr>
            <a:r>
              <a:rPr lang="en-US" sz="2000" dirty="0" smtClean="0">
                <a:latin typeface="Times New Roman" pitchFamily="18" charset="0"/>
                <a:ea typeface="Cambria Math"/>
                <a:cs typeface="Times New Roman" pitchFamily="18" charset="0"/>
              </a:rPr>
              <a:t>Step 4: Measure the accuracy of S’ using Learning Classifier SVM</a:t>
            </a:r>
          </a:p>
          <a:p>
            <a:pPr lvl="1">
              <a:buNone/>
            </a:pPr>
            <a:r>
              <a:rPr lang="en-US" sz="2000" dirty="0" smtClean="0">
                <a:latin typeface="Times New Roman" pitchFamily="18" charset="0"/>
                <a:ea typeface="Cambria Math"/>
                <a:cs typeface="Times New Roman" pitchFamily="18" charset="0"/>
              </a:rPr>
              <a:t>Step </a:t>
            </a:r>
            <a:r>
              <a:rPr lang="en-US" sz="2000" dirty="0" smtClean="0">
                <a:latin typeface="Times New Roman" pitchFamily="18" charset="0"/>
                <a:ea typeface="Cambria Math"/>
                <a:cs typeface="Times New Roman" pitchFamily="18" charset="0"/>
              </a:rPr>
              <a:t>5: Repeat Step1- Step4 until desired performance is </a:t>
            </a:r>
            <a:r>
              <a:rPr lang="en-US" sz="2000" dirty="0" smtClean="0">
                <a:latin typeface="Times New Roman" pitchFamily="18" charset="0"/>
                <a:ea typeface="Cambria Math"/>
                <a:cs typeface="Times New Roman" pitchFamily="18" charset="0"/>
              </a:rPr>
              <a:t>achieved</a:t>
            </a:r>
          </a:p>
          <a:p>
            <a:pPr>
              <a:buNone/>
            </a:pPr>
            <a:r>
              <a:rPr lang="en-US" sz="2000" dirty="0" smtClean="0">
                <a:latin typeface="Times New Roman" pitchFamily="18" charset="0"/>
                <a:ea typeface="Cambria Math"/>
                <a:cs typeface="Times New Roman" pitchFamily="18" charset="0"/>
              </a:rPr>
              <a:t>    Done</a:t>
            </a:r>
            <a:endParaRPr lang="en-US" sz="2000" dirty="0" smtClean="0">
              <a:latin typeface="Times New Roman" pitchFamily="18" charset="0"/>
              <a:ea typeface="Cambria Math"/>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76664"/>
          </a:xfrm>
        </p:spPr>
        <p:txBody>
          <a:bodyPr>
            <a:normAutofit/>
          </a:bodyPr>
          <a:lstStyle/>
          <a:p>
            <a:pPr>
              <a:buClr>
                <a:srgbClr val="FF0000"/>
              </a:buClr>
              <a:buNone/>
            </a:pPr>
            <a:r>
              <a:rPr lang="en-US" sz="2800" b="1" dirty="0" smtClean="0">
                <a:latin typeface="Times New Roman" pitchFamily="18" charset="0"/>
                <a:cs typeface="Times New Roman" pitchFamily="18" charset="0"/>
              </a:rPr>
              <a:t>TOOLS USED:</a:t>
            </a:r>
          </a:p>
          <a:p>
            <a:pPr>
              <a:buNone/>
            </a:pPr>
            <a:endParaRPr lang="en-US" sz="2400" dirty="0" smtClean="0">
              <a:latin typeface="Times New Roman" pitchFamily="18" charset="0"/>
              <a:cs typeface="Times New Roman" pitchFamily="18" charset="0"/>
            </a:endParaRPr>
          </a:p>
          <a:p>
            <a:pPr>
              <a:buClr>
                <a:srgbClr val="FF0000"/>
              </a:buClr>
              <a:buFont typeface="Wingdings" pitchFamily="2" charset="2"/>
              <a:buChar char="q"/>
            </a:pPr>
            <a:r>
              <a:rPr lang="en-US" sz="2400" dirty="0" smtClean="0">
                <a:latin typeface="Times New Roman" pitchFamily="18" charset="0"/>
                <a:cs typeface="Times New Roman" pitchFamily="18" charset="0"/>
              </a:rPr>
              <a:t>Libsvm</a:t>
            </a:r>
          </a:p>
          <a:p>
            <a:pPr>
              <a:buNone/>
            </a:pPr>
            <a:endParaRPr lang="en-US" sz="2400" dirty="0" smtClean="0">
              <a:latin typeface="Times New Roman" pitchFamily="18" charset="0"/>
              <a:cs typeface="Times New Roman" pitchFamily="18" charset="0"/>
            </a:endParaRPr>
          </a:p>
          <a:p>
            <a:r>
              <a:rPr lang="en-IN" sz="2400" b="1" dirty="0">
                <a:latin typeface="Times New Roman" pitchFamily="18" charset="0"/>
                <a:cs typeface="Times New Roman" pitchFamily="18" charset="0"/>
              </a:rPr>
              <a:t>LIBSVM </a:t>
            </a:r>
            <a:r>
              <a:rPr lang="en-IN" sz="2400" dirty="0">
                <a:latin typeface="Times New Roman" pitchFamily="18" charset="0"/>
                <a:cs typeface="Times New Roman" pitchFamily="18" charset="0"/>
              </a:rPr>
              <a:t>is an integrated tool for support vector classification, regression as well as two </a:t>
            </a:r>
            <a:r>
              <a:rPr lang="en-IN" sz="2400" dirty="0" smtClean="0">
                <a:latin typeface="Times New Roman" pitchFamily="18" charset="0"/>
                <a:cs typeface="Times New Roman" pitchFamily="18" charset="0"/>
              </a:rPr>
              <a:t>variants</a:t>
            </a:r>
            <a:r>
              <a:rPr lang="en-IN" sz="2400" dirty="0">
                <a:latin typeface="Times New Roman" pitchFamily="18" charset="0"/>
                <a:cs typeface="Times New Roman" pitchFamily="18" charset="0"/>
              </a:rPr>
              <a:t>: nu-SVM and one-class </a:t>
            </a:r>
            <a:r>
              <a:rPr lang="en-IN" sz="2400" dirty="0" smtClean="0">
                <a:latin typeface="Times New Roman" pitchFamily="18" charset="0"/>
                <a:cs typeface="Times New Roman" pitchFamily="18" charset="0"/>
              </a:rPr>
              <a:t>SVM</a:t>
            </a:r>
            <a:r>
              <a:rPr lang="en-IN"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a:buClr>
                <a:srgbClr val="FF0000"/>
              </a:buClr>
              <a:buFont typeface="Wingdings" pitchFamily="2" charset="2"/>
              <a:buChar char="q"/>
            </a:pPr>
            <a:r>
              <a:rPr lang="en-US" sz="2400" dirty="0" smtClean="0">
                <a:latin typeface="Times New Roman" pitchFamily="18" charset="0"/>
                <a:cs typeface="Times New Roman" pitchFamily="18" charset="0"/>
              </a:rPr>
              <a:t>SVM in MATLAB</a:t>
            </a: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buClr>
                <a:srgbClr val="FF0000"/>
              </a:buClr>
            </a:pPr>
            <a:r>
              <a:rPr lang="en-US" sz="3600" b="1" dirty="0" smtClean="0">
                <a:latin typeface="Times New Roman" pitchFamily="18" charset="0"/>
                <a:cs typeface="Times New Roman" pitchFamily="18" charset="0"/>
              </a:rPr>
              <a:t>ASSESSMENT METRICS AND EXPECTED RESULTS</a:t>
            </a:r>
            <a:endParaRPr lang="en-IN" sz="3600" b="1" dirty="0">
              <a:latin typeface="Times New Roman" pitchFamily="18" charset="0"/>
              <a:cs typeface="Times New Roman" pitchFamily="18" charset="0"/>
            </a:endParaRPr>
          </a:p>
        </p:txBody>
      </p:sp>
      <p:pic>
        <p:nvPicPr>
          <p:cNvPr id="37890" name="Picture 2"/>
          <p:cNvPicPr>
            <a:picLocks noGrp="1" noChangeAspect="1" noChangeArrowheads="1"/>
          </p:cNvPicPr>
          <p:nvPr>
            <p:ph idx="1"/>
          </p:nvPr>
        </p:nvPicPr>
        <p:blipFill>
          <a:blip r:embed="rId2" cstate="print"/>
          <a:srcRect/>
          <a:stretch>
            <a:fillRect/>
          </a:stretch>
        </p:blipFill>
        <p:spPr bwMode="auto">
          <a:xfrm>
            <a:off x="611560" y="1412776"/>
            <a:ext cx="3733800" cy="857250"/>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683568" y="2204864"/>
            <a:ext cx="3543300" cy="2876550"/>
          </a:xfrm>
          <a:prstGeom prst="rect">
            <a:avLst/>
          </a:prstGeom>
          <a:noFill/>
          <a:ln w="9525">
            <a:noFill/>
            <a:miter lim="800000"/>
            <a:headEnd/>
            <a:tailEnd/>
          </a:ln>
        </p:spPr>
      </p:pic>
      <p:pic>
        <p:nvPicPr>
          <p:cNvPr id="37892" name="Picture 4"/>
          <p:cNvPicPr>
            <a:picLocks noChangeAspect="1" noChangeArrowheads="1"/>
          </p:cNvPicPr>
          <p:nvPr/>
        </p:nvPicPr>
        <p:blipFill>
          <a:blip r:embed="rId4" cstate="print"/>
          <a:srcRect/>
          <a:stretch>
            <a:fillRect/>
          </a:stretch>
        </p:blipFill>
        <p:spPr bwMode="auto">
          <a:xfrm>
            <a:off x="4572000" y="2132856"/>
            <a:ext cx="4572000" cy="18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pressed-man-4-e1351544345377.jpg"/>
          <p:cNvPicPr>
            <a:picLocks noChangeAspect="1"/>
          </p:cNvPicPr>
          <p:nvPr/>
        </p:nvPicPr>
        <p:blipFill>
          <a:blip r:embed="rId2" cstate="print"/>
          <a:stretch>
            <a:fillRect/>
          </a:stretch>
        </p:blipFill>
        <p:spPr>
          <a:xfrm>
            <a:off x="2667000" y="1524000"/>
            <a:ext cx="3810000" cy="3810000"/>
          </a:xfrm>
          <a:prstGeom prst="rect">
            <a:avLst/>
          </a:prstGeom>
        </p:spPr>
      </p:pic>
      <p:sp>
        <p:nvSpPr>
          <p:cNvPr id="2" name="Title 1"/>
          <p:cNvSpPr>
            <a:spLocks noGrp="1"/>
          </p:cNvSpPr>
          <p:nvPr>
            <p:ph type="ctrTitle"/>
          </p:nvPr>
        </p:nvSpPr>
        <p:spPr>
          <a:xfrm>
            <a:off x="827584" y="188641"/>
            <a:ext cx="7772400" cy="648072"/>
          </a:xfrm>
        </p:spPr>
        <p:txBody>
          <a:bodyPr>
            <a:normAutofit fontScale="90000"/>
          </a:bodyPr>
          <a:lstStyle/>
          <a:p>
            <a:r>
              <a:rPr lang="en-US" b="1" dirty="0" smtClean="0">
                <a:latin typeface="Times New Roman" pitchFamily="18" charset="0"/>
                <a:cs typeface="Times New Roman" pitchFamily="18" charset="0"/>
              </a:rPr>
              <a:t>MOTIVATION</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908723"/>
            <a:ext cx="8064896" cy="5616623"/>
          </a:xfrm>
        </p:spPr>
        <p:txBody>
          <a:bodyPr/>
          <a:lstStyle/>
          <a:p>
            <a:pPr lvl="0" algn="just">
              <a:buFont typeface="Arial" pitchFamily="34" charset="0"/>
              <a:buChar char="•"/>
            </a:pPr>
            <a:r>
              <a:rPr lang="en-IN" sz="2400" dirty="0">
                <a:solidFill>
                  <a:schemeClr val="tx1"/>
                </a:solidFill>
                <a:latin typeface="Times New Roman" pitchFamily="18" charset="0"/>
                <a:cs typeface="Times New Roman" pitchFamily="18" charset="0"/>
              </a:rPr>
              <a:t>Depression is a psychological disorder that is difficult to diagnose</a:t>
            </a:r>
            <a:r>
              <a:rPr lang="en-IN" sz="2400" dirty="0" smtClean="0">
                <a:solidFill>
                  <a:schemeClr val="tx1"/>
                </a:solidFill>
                <a:latin typeface="Times New Roman" pitchFamily="18" charset="0"/>
                <a:cs typeface="Times New Roman" pitchFamily="18" charset="0"/>
              </a:rPr>
              <a:t>.</a:t>
            </a:r>
          </a:p>
          <a:p>
            <a:pPr lvl="0" algn="just"/>
            <a:endParaRPr lang="en-IN" sz="2400" dirty="0">
              <a:solidFill>
                <a:schemeClr val="tx1"/>
              </a:solidFill>
              <a:latin typeface="Times New Roman" pitchFamily="18" charset="0"/>
              <a:cs typeface="Times New Roman" pitchFamily="18" charset="0"/>
            </a:endParaRPr>
          </a:p>
          <a:p>
            <a:pPr lvl="0" algn="just">
              <a:buFont typeface="Arial" pitchFamily="34" charset="0"/>
              <a:buChar char="•"/>
            </a:pPr>
            <a:r>
              <a:rPr lang="en-IN" sz="2400" dirty="0">
                <a:solidFill>
                  <a:schemeClr val="tx1"/>
                </a:solidFill>
                <a:latin typeface="Times New Roman" pitchFamily="18" charset="0"/>
                <a:cs typeface="Times New Roman" pitchFamily="18" charset="0"/>
              </a:rPr>
              <a:t>  Statistics say that about 9 percent of American adults from all walks of life suffer from some form of depression</a:t>
            </a:r>
            <a:r>
              <a:rPr lang="en-IN" sz="2400" dirty="0" smtClean="0">
                <a:solidFill>
                  <a:schemeClr val="tx1"/>
                </a:solidFill>
                <a:latin typeface="Times New Roman" pitchFamily="18" charset="0"/>
                <a:cs typeface="Times New Roman" pitchFamily="18" charset="0"/>
              </a:rPr>
              <a:t>.</a:t>
            </a:r>
          </a:p>
          <a:p>
            <a:pPr lvl="0" algn="just"/>
            <a:endParaRPr lang="en-US" sz="2400" b="1" i="1" u="sng" dirty="0" smtClean="0">
              <a:solidFill>
                <a:schemeClr val="tx1"/>
              </a:solidFill>
              <a:latin typeface="Times New Roman" pitchFamily="18" charset="0"/>
              <a:cs typeface="Times New Roman" pitchFamily="18" charset="0"/>
            </a:endParaRPr>
          </a:p>
          <a:p>
            <a:pPr lvl="0" algn="just"/>
            <a:r>
              <a:rPr lang="en-US" sz="2400" b="1" i="1" u="sng" dirty="0" smtClean="0">
                <a:solidFill>
                  <a:schemeClr val="tx1"/>
                </a:solidFill>
                <a:latin typeface="Times New Roman" pitchFamily="18" charset="0"/>
                <a:cs typeface="Times New Roman" pitchFamily="18" charset="0"/>
              </a:rPr>
              <a:t>A </a:t>
            </a:r>
            <a:r>
              <a:rPr lang="en-US" sz="2400" b="1" i="1" u="sng" dirty="0" smtClean="0">
                <a:solidFill>
                  <a:schemeClr val="tx1"/>
                </a:solidFill>
                <a:latin typeface="Times New Roman" pitchFamily="18" charset="0"/>
                <a:cs typeface="Times New Roman" pitchFamily="18" charset="0"/>
              </a:rPr>
              <a:t>few Statistics:</a:t>
            </a:r>
          </a:p>
          <a:p>
            <a:pPr algn="just">
              <a:buFont typeface="Arial" pitchFamily="34" charset="0"/>
              <a:buChar char="•"/>
            </a:pPr>
            <a:r>
              <a:rPr lang="en-IN" sz="2400" dirty="0">
                <a:solidFill>
                  <a:schemeClr val="tx1"/>
                </a:solidFill>
                <a:latin typeface="Times New Roman" pitchFamily="18" charset="0"/>
                <a:cs typeface="Times New Roman" pitchFamily="18" charset="0"/>
              </a:rPr>
              <a:t>Anxiety disorders are the most common mental illness in the U.S., affecting 40 million adults in the United States age 18 and older (18% of U.S. population</a:t>
            </a:r>
            <a:r>
              <a:rPr lang="en-IN" sz="2400" dirty="0" smtClean="0">
                <a:solidFill>
                  <a:schemeClr val="tx1"/>
                </a:solidFill>
                <a:latin typeface="Times New Roman" pitchFamily="18" charset="0"/>
                <a:cs typeface="Times New Roman" pitchFamily="18" charset="0"/>
              </a:rPr>
              <a:t>).</a:t>
            </a:r>
          </a:p>
          <a:p>
            <a:pPr algn="just"/>
            <a:endParaRPr lang="en-IN" sz="2400" dirty="0" smtClean="0">
              <a:solidFill>
                <a:schemeClr val="tx1"/>
              </a:solidFill>
              <a:latin typeface="Times New Roman" pitchFamily="18" charset="0"/>
              <a:cs typeface="Times New Roman" pitchFamily="18" charset="0"/>
            </a:endParaRPr>
          </a:p>
          <a:p>
            <a:pPr lvl="0" algn="just">
              <a:buFont typeface="Arial" pitchFamily="34" charset="0"/>
              <a:buChar char="•"/>
            </a:pPr>
            <a:r>
              <a:rPr lang="en-IN" sz="2400" dirty="0">
                <a:solidFill>
                  <a:schemeClr val="tx1"/>
                </a:solidFill>
                <a:latin typeface="Times New Roman" pitchFamily="18" charset="0"/>
                <a:cs typeface="Times New Roman" pitchFamily="18" charset="0"/>
              </a:rPr>
              <a:t>At any point in time, 3 to 5 percent of people suffer from major depression; the lifetime risk is about 17 </a:t>
            </a:r>
            <a:r>
              <a:rPr lang="en-IN" sz="2800" dirty="0">
                <a:solidFill>
                  <a:schemeClr val="tx1"/>
                </a:solidFill>
                <a:latin typeface="Times New Roman" pitchFamily="18" charset="0"/>
                <a:cs typeface="Times New Roman" pitchFamily="18" charset="0"/>
              </a:rPr>
              <a:t>percent.</a:t>
            </a:r>
          </a:p>
          <a:p>
            <a:pPr algn="l"/>
            <a:endParaRPr lang="en-IN" sz="2800" dirty="0">
              <a:solidFill>
                <a:schemeClr val="tx1"/>
              </a:solidFill>
              <a:latin typeface="Times New Roman" pitchFamily="18" charset="0"/>
              <a:cs typeface="Times New Roman" pitchFamily="18" charset="0"/>
            </a:endParaRPr>
          </a:p>
          <a:p>
            <a:pPr lvl="0" algn="l"/>
            <a:endParaRPr lang="en-IN" sz="2800" dirty="0">
              <a:solidFill>
                <a:schemeClr val="tx1"/>
              </a:solidFill>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cstate="print"/>
          <a:srcRect/>
          <a:stretch>
            <a:fillRect/>
          </a:stretch>
        </p:blipFill>
        <p:spPr bwMode="auto">
          <a:xfrm>
            <a:off x="899595" y="620688"/>
            <a:ext cx="6138911" cy="1080120"/>
          </a:xfrm>
          <a:prstGeom prst="rect">
            <a:avLst/>
          </a:prstGeom>
          <a:noFill/>
          <a:ln w="9525">
            <a:noFill/>
            <a:miter lim="800000"/>
            <a:headEnd/>
            <a:tailEnd/>
          </a:ln>
        </p:spPr>
      </p:pic>
      <p:sp>
        <p:nvSpPr>
          <p:cNvPr id="5" name="TextBox 4"/>
          <p:cNvSpPr txBox="1"/>
          <p:nvPr/>
        </p:nvSpPr>
        <p:spPr>
          <a:xfrm>
            <a:off x="467544" y="2852936"/>
            <a:ext cx="8136904" cy="1200329"/>
          </a:xfrm>
          <a:prstGeom prst="rect">
            <a:avLst/>
          </a:prstGeom>
          <a:noFill/>
        </p:spPr>
        <p:txBody>
          <a:bodyPr wrap="square" rtlCol="0">
            <a:spAutoFit/>
          </a:bodyPr>
          <a:lstStyle/>
          <a:p>
            <a:r>
              <a:rPr lang="en-US" sz="2400" dirty="0" smtClean="0">
                <a:latin typeface="Times New Roman" pitchFamily="18" charset="0"/>
                <a:cs typeface="Times New Roman" pitchFamily="18" charset="0"/>
              </a:rPr>
              <a:t>F-Measure </a:t>
            </a:r>
            <a:r>
              <a:rPr lang="en-IN" sz="2400" dirty="0" smtClean="0">
                <a:latin typeface="Times New Roman" pitchFamily="18" charset="0"/>
                <a:cs typeface="Times New Roman" pitchFamily="18" charset="0"/>
              </a:rPr>
              <a:t>is </a:t>
            </a:r>
            <a:r>
              <a:rPr lang="en-IN" sz="2400" dirty="0" smtClean="0">
                <a:latin typeface="Times New Roman" pitchFamily="18" charset="0"/>
                <a:cs typeface="Times New Roman" pitchFamily="18" charset="0"/>
              </a:rPr>
              <a:t>high when both the recall and precision are high. It indicates that the F-Measure is the measure of goodness of a learning algorithm on the interest class</a:t>
            </a:r>
            <a:endParaRPr lang="en-IN" sz="2400"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3" cstate="print"/>
          <a:srcRect/>
          <a:stretch>
            <a:fillRect/>
          </a:stretch>
        </p:blipFill>
        <p:spPr bwMode="auto">
          <a:xfrm>
            <a:off x="1619672" y="4221088"/>
            <a:ext cx="5297731" cy="1080120"/>
          </a:xfrm>
          <a:prstGeom prst="rect">
            <a:avLst/>
          </a:prstGeom>
          <a:noFill/>
          <a:ln w="9525">
            <a:noFill/>
            <a:miter lim="800000"/>
            <a:headEnd/>
            <a:tailEnd/>
          </a:ln>
        </p:spPr>
      </p:pic>
      <p:sp>
        <p:nvSpPr>
          <p:cNvPr id="7" name="Rectangle 6"/>
          <p:cNvSpPr/>
          <p:nvPr/>
        </p:nvSpPr>
        <p:spPr>
          <a:xfrm>
            <a:off x="683568" y="5517232"/>
            <a:ext cx="7632848" cy="830997"/>
          </a:xfrm>
          <a:prstGeom prst="rect">
            <a:avLst/>
          </a:prstGeom>
        </p:spPr>
        <p:txBody>
          <a:bodyPr wrap="square">
            <a:spAutoFit/>
          </a:bodyPr>
          <a:lstStyle/>
          <a:p>
            <a:pPr algn="just"/>
            <a:r>
              <a:rPr lang="en-IN" sz="2400" dirty="0" smtClean="0">
                <a:latin typeface="Times New Roman" pitchFamily="18" charset="0"/>
                <a:cs typeface="Times New Roman" pitchFamily="18" charset="0"/>
              </a:rPr>
              <a:t>The idea of G-Mean is to maximize the accuracy on each of two classes while these accuracies still balanced </a:t>
            </a:r>
            <a:endParaRPr lang="en-IN" sz="2400" dirty="0">
              <a:latin typeface="Times New Roman" pitchFamily="18" charset="0"/>
              <a:cs typeface="Times New Roman" pitchFamily="18" charset="0"/>
            </a:endParaRPr>
          </a:p>
        </p:txBody>
      </p:sp>
      <p:sp>
        <p:nvSpPr>
          <p:cNvPr id="8" name="Rectangle 7"/>
          <p:cNvSpPr/>
          <p:nvPr/>
        </p:nvSpPr>
        <p:spPr>
          <a:xfrm>
            <a:off x="827584" y="1700808"/>
            <a:ext cx="7344816" cy="830997"/>
          </a:xfrm>
          <a:prstGeom prst="rect">
            <a:avLst/>
          </a:prstGeom>
        </p:spPr>
        <p:txBody>
          <a:bodyPr wrap="square">
            <a:spAutoFit/>
          </a:bodyPr>
          <a:lstStyle/>
          <a:p>
            <a:r>
              <a:rPr lang="en-IN" sz="2400" dirty="0" smtClean="0">
                <a:latin typeface="Times New Roman" pitchFamily="18" charset="0"/>
                <a:cs typeface="Times New Roman" pitchFamily="18" charset="0"/>
              </a:rPr>
              <a:t>where β is a coefficient to adjust the relative importance of </a:t>
            </a:r>
            <a:r>
              <a:rPr lang="en-IN" sz="2400" dirty="0" smtClean="0">
                <a:latin typeface="Times New Roman" pitchFamily="18" charset="0"/>
                <a:cs typeface="Times New Roman" pitchFamily="18" charset="0"/>
              </a:rPr>
              <a:t>precision versus </a:t>
            </a:r>
            <a:r>
              <a:rPr lang="en-IN" sz="2400" dirty="0" smtClean="0">
                <a:latin typeface="Times New Roman" pitchFamily="18" charset="0"/>
                <a:cs typeface="Times New Roman" pitchFamily="18" charset="0"/>
              </a:rPr>
              <a:t>the </a:t>
            </a:r>
            <a:r>
              <a:rPr lang="en-IN" sz="2400" dirty="0" smtClean="0">
                <a:latin typeface="Times New Roman" pitchFamily="18" charset="0"/>
                <a:cs typeface="Times New Roman" pitchFamily="18" charset="0"/>
              </a:rPr>
              <a:t>recall</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3"/>
            <a:ext cx="8229600" cy="5937523"/>
          </a:xfrm>
        </p:spPr>
        <p:txBody>
          <a:bodyPr>
            <a:normAutofit/>
          </a:bodyPr>
          <a:lstStyle/>
          <a:p>
            <a:pPr>
              <a:buClr>
                <a:srgbClr val="FF0000"/>
              </a:buClr>
              <a:buFont typeface="Wingdings" pitchFamily="2" charset="2"/>
              <a:buChar char="q"/>
            </a:pPr>
            <a:r>
              <a:rPr lang="en-US" sz="2800" b="1" dirty="0" smtClean="0">
                <a:latin typeface="Times New Roman" pitchFamily="18" charset="0"/>
                <a:cs typeface="Times New Roman" pitchFamily="18" charset="0"/>
              </a:rPr>
              <a:t>EXPECTED RESULTS:</a:t>
            </a:r>
            <a:endParaRPr lang="en-IN" sz="2800"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23528" y="908721"/>
          <a:ext cx="8280921" cy="3517014"/>
        </p:xfrm>
        <a:graphic>
          <a:graphicData uri="http://schemas.openxmlformats.org/drawingml/2006/table">
            <a:tbl>
              <a:tblPr/>
              <a:tblGrid>
                <a:gridCol w="1503044"/>
                <a:gridCol w="1079427"/>
                <a:gridCol w="1377199"/>
                <a:gridCol w="1802589"/>
                <a:gridCol w="1737009"/>
                <a:gridCol w="781653"/>
              </a:tblGrid>
              <a:tr h="1375518">
                <a:tc>
                  <a:txBody>
                    <a:bodyPr/>
                    <a:lstStyle/>
                    <a:p>
                      <a:pPr algn="ctr" fontAlgn="b"/>
                      <a:r>
                        <a:rPr lang="en-IN" sz="1800" b="0" i="0" u="none" strike="noStrike" dirty="0">
                          <a:solidFill>
                            <a:srgbClr val="000000"/>
                          </a:solidFill>
                          <a:latin typeface="Times New Roman"/>
                        </a:rPr>
                        <a:t>Methods</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No of attributes</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Overall Accuracy (%)</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F- Measure of pos. class(%)</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F-Measure of neg.class(%)</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G-Mean(%)</a:t>
                      </a:r>
                    </a:p>
                  </a:txBody>
                  <a:tcPr marL="3919" marR="3919" marT="3918" marB="0" anchor="b">
                    <a:lnL>
                      <a:noFill/>
                    </a:lnL>
                    <a:lnR>
                      <a:noFill/>
                    </a:lnR>
                    <a:lnT>
                      <a:noFill/>
                    </a:lnT>
                    <a:lnB>
                      <a:noFill/>
                    </a:lnB>
                  </a:tcPr>
                </a:tc>
              </a:tr>
              <a:tr h="657309">
                <a:tc>
                  <a:txBody>
                    <a:bodyPr/>
                    <a:lstStyle/>
                    <a:p>
                      <a:pPr algn="ctr" fontAlgn="b"/>
                      <a:r>
                        <a:rPr lang="en-IN" sz="1800" b="0" i="0" u="none" strike="noStrike" dirty="0">
                          <a:solidFill>
                            <a:srgbClr val="000000"/>
                          </a:solidFill>
                          <a:latin typeface="Times New Roman"/>
                        </a:rPr>
                        <a:t>Decision tree </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20</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90.8824</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63.7951</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94.7811</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76.287</a:t>
                      </a:r>
                    </a:p>
                  </a:txBody>
                  <a:tcPr marL="3919" marR="3919" marT="3918" marB="0" anchor="b">
                    <a:lnL>
                      <a:noFill/>
                    </a:lnL>
                    <a:lnR>
                      <a:noFill/>
                    </a:lnR>
                    <a:lnT>
                      <a:noFill/>
                    </a:lnT>
                    <a:lnB>
                      <a:noFill/>
                    </a:lnB>
                  </a:tcPr>
                </a:tc>
              </a:tr>
              <a:tr h="826878">
                <a:tc>
                  <a:txBody>
                    <a:bodyPr/>
                    <a:lstStyle/>
                    <a:p>
                      <a:pPr algn="ctr" fontAlgn="b"/>
                      <a:r>
                        <a:rPr lang="en-IN" sz="1800" b="0" i="0" u="none" strike="noStrike">
                          <a:solidFill>
                            <a:srgbClr val="000000"/>
                          </a:solidFill>
                          <a:latin typeface="Times New Roman"/>
                        </a:rPr>
                        <a:t>Decision tree + MRMR</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12</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93.3228</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73.0581</a:t>
                      </a:r>
                    </a:p>
                  </a:txBody>
                  <a:tcPr marL="3919" marR="3919" marT="3918" marB="0" anchor="b">
                    <a:lnL>
                      <a:noFill/>
                    </a:lnL>
                    <a:lnR>
                      <a:noFill/>
                    </a:lnR>
                    <a:lnT>
                      <a:noFill/>
                    </a:lnT>
                    <a:lnB>
                      <a:noFill/>
                    </a:lnB>
                  </a:tcPr>
                </a:tc>
                <a:tc>
                  <a:txBody>
                    <a:bodyPr/>
                    <a:lstStyle/>
                    <a:p>
                      <a:pPr algn="ctr" fontAlgn="b"/>
                      <a:r>
                        <a:rPr lang="en-IN" sz="1800" b="0" i="0" u="none" strike="noStrike" dirty="0">
                          <a:solidFill>
                            <a:srgbClr val="000000"/>
                          </a:solidFill>
                          <a:latin typeface="Times New Roman"/>
                        </a:rPr>
                        <a:t>96.1879</a:t>
                      </a:r>
                    </a:p>
                  </a:txBody>
                  <a:tcPr marL="3919" marR="3919" marT="3918" marB="0" anchor="b">
                    <a:lnL>
                      <a:noFill/>
                    </a:lnL>
                    <a:lnR>
                      <a:noFill/>
                    </a:lnR>
                    <a:lnT>
                      <a:noFill/>
                    </a:lnT>
                    <a:lnB>
                      <a:noFill/>
                    </a:lnB>
                  </a:tcPr>
                </a:tc>
                <a:tc>
                  <a:txBody>
                    <a:bodyPr/>
                    <a:lstStyle/>
                    <a:p>
                      <a:pPr algn="ctr" fontAlgn="b"/>
                      <a:r>
                        <a:rPr lang="en-IN" sz="1800" b="0" i="0" u="none" strike="noStrike">
                          <a:solidFill>
                            <a:srgbClr val="000000"/>
                          </a:solidFill>
                          <a:latin typeface="Times New Roman"/>
                        </a:rPr>
                        <a:t>81.4454</a:t>
                      </a:r>
                    </a:p>
                  </a:txBody>
                  <a:tcPr marL="3919" marR="3919" marT="3918" marB="0" anchor="b">
                    <a:lnL>
                      <a:noFill/>
                    </a:lnL>
                    <a:lnR>
                      <a:noFill/>
                    </a:lnR>
                    <a:lnT>
                      <a:noFill/>
                    </a:lnT>
                    <a:lnB>
                      <a:noFill/>
                    </a:lnB>
                  </a:tcPr>
                </a:tc>
              </a:tr>
              <a:tr h="657309">
                <a:tc>
                  <a:txBody>
                    <a:bodyPr/>
                    <a:lstStyle/>
                    <a:p>
                      <a:pPr algn="ctr" fontAlgn="b"/>
                      <a:r>
                        <a:rPr lang="en-IN" sz="1800" b="0" i="0" u="none" strike="noStrike">
                          <a:solidFill>
                            <a:srgbClr val="FF0000"/>
                          </a:solidFill>
                          <a:latin typeface="Times New Roman"/>
                        </a:rPr>
                        <a:t>MRMR + SVM</a:t>
                      </a:r>
                    </a:p>
                  </a:txBody>
                  <a:tcPr marL="3919" marR="3919" marT="3918" marB="0" anchor="b">
                    <a:lnL>
                      <a:noFill/>
                    </a:lnL>
                    <a:lnR>
                      <a:noFill/>
                    </a:lnR>
                    <a:lnT>
                      <a:noFill/>
                    </a:lnT>
                    <a:lnB>
                      <a:noFill/>
                    </a:lnB>
                    <a:solidFill>
                      <a:srgbClr val="C2D69A"/>
                    </a:solidFill>
                  </a:tcPr>
                </a:tc>
                <a:tc>
                  <a:txBody>
                    <a:bodyPr/>
                    <a:lstStyle/>
                    <a:p>
                      <a:pPr algn="ctr" fontAlgn="b"/>
                      <a:r>
                        <a:rPr lang="en-IN" sz="1800" b="0" i="0" u="none" strike="noStrike">
                          <a:solidFill>
                            <a:srgbClr val="FF0000"/>
                          </a:solidFill>
                          <a:latin typeface="Times New Roman"/>
                        </a:rPr>
                        <a:t>10</a:t>
                      </a:r>
                    </a:p>
                  </a:txBody>
                  <a:tcPr marL="3919" marR="3919" marT="3918" marB="0" anchor="b">
                    <a:lnL>
                      <a:noFill/>
                    </a:lnL>
                    <a:lnR>
                      <a:noFill/>
                    </a:lnR>
                    <a:lnT>
                      <a:noFill/>
                    </a:lnT>
                    <a:lnB>
                      <a:noFill/>
                    </a:lnB>
                    <a:solidFill>
                      <a:srgbClr val="C2D69A"/>
                    </a:solidFill>
                  </a:tcPr>
                </a:tc>
                <a:tc>
                  <a:txBody>
                    <a:bodyPr/>
                    <a:lstStyle/>
                    <a:p>
                      <a:pPr algn="ctr" fontAlgn="b"/>
                      <a:r>
                        <a:rPr lang="en-IN" sz="1800" b="0" i="0" u="none" strike="noStrike">
                          <a:solidFill>
                            <a:srgbClr val="FF0000"/>
                          </a:solidFill>
                          <a:latin typeface="Times New Roman"/>
                        </a:rPr>
                        <a:t>94.0021</a:t>
                      </a:r>
                    </a:p>
                  </a:txBody>
                  <a:tcPr marL="3919" marR="3919" marT="3918" marB="0" anchor="b">
                    <a:lnL>
                      <a:noFill/>
                    </a:lnL>
                    <a:lnR>
                      <a:noFill/>
                    </a:lnR>
                    <a:lnT>
                      <a:noFill/>
                    </a:lnT>
                    <a:lnB>
                      <a:noFill/>
                    </a:lnB>
                    <a:solidFill>
                      <a:srgbClr val="C2D69A"/>
                    </a:solidFill>
                  </a:tcPr>
                </a:tc>
                <a:tc>
                  <a:txBody>
                    <a:bodyPr/>
                    <a:lstStyle/>
                    <a:p>
                      <a:pPr algn="ctr" fontAlgn="b"/>
                      <a:r>
                        <a:rPr lang="en-IN" sz="1800" b="0" i="0" u="none" strike="noStrike">
                          <a:solidFill>
                            <a:srgbClr val="FF0000"/>
                          </a:solidFill>
                          <a:latin typeface="Times New Roman"/>
                        </a:rPr>
                        <a:t>73.5212</a:t>
                      </a:r>
                    </a:p>
                  </a:txBody>
                  <a:tcPr marL="3919" marR="3919" marT="3918" marB="0" anchor="b">
                    <a:lnL>
                      <a:noFill/>
                    </a:lnL>
                    <a:lnR>
                      <a:noFill/>
                    </a:lnR>
                    <a:lnT>
                      <a:noFill/>
                    </a:lnT>
                    <a:lnB>
                      <a:noFill/>
                    </a:lnB>
                    <a:solidFill>
                      <a:srgbClr val="C2D69A"/>
                    </a:solidFill>
                  </a:tcPr>
                </a:tc>
                <a:tc>
                  <a:txBody>
                    <a:bodyPr/>
                    <a:lstStyle/>
                    <a:p>
                      <a:pPr algn="ctr" fontAlgn="b"/>
                      <a:r>
                        <a:rPr lang="en-IN" sz="1800" b="0" i="0" u="none" strike="noStrike" dirty="0">
                          <a:solidFill>
                            <a:srgbClr val="FF0000"/>
                          </a:solidFill>
                          <a:latin typeface="Times New Roman"/>
                        </a:rPr>
                        <a:t>96.5532</a:t>
                      </a:r>
                    </a:p>
                  </a:txBody>
                  <a:tcPr marL="3919" marR="3919" marT="3918" marB="0" anchor="b">
                    <a:lnL>
                      <a:noFill/>
                    </a:lnL>
                    <a:lnR>
                      <a:noFill/>
                    </a:lnR>
                    <a:lnT>
                      <a:noFill/>
                    </a:lnT>
                    <a:lnB>
                      <a:noFill/>
                    </a:lnB>
                    <a:solidFill>
                      <a:srgbClr val="C2D69A"/>
                    </a:solidFill>
                  </a:tcPr>
                </a:tc>
                <a:tc>
                  <a:txBody>
                    <a:bodyPr/>
                    <a:lstStyle/>
                    <a:p>
                      <a:pPr algn="ctr" fontAlgn="b"/>
                      <a:r>
                        <a:rPr lang="en-IN" sz="1800" b="0" i="0" u="none" strike="noStrike" dirty="0">
                          <a:solidFill>
                            <a:srgbClr val="FF0000"/>
                          </a:solidFill>
                          <a:latin typeface="Times New Roman"/>
                        </a:rPr>
                        <a:t>81.9931</a:t>
                      </a:r>
                    </a:p>
                  </a:txBody>
                  <a:tcPr marL="3919" marR="3919" marT="3918" marB="0" anchor="b">
                    <a:lnL>
                      <a:noFill/>
                    </a:lnL>
                    <a:lnR>
                      <a:noFill/>
                    </a:lnR>
                    <a:lnT>
                      <a:noFill/>
                    </a:lnT>
                    <a:lnB>
                      <a:noFill/>
                    </a:lnB>
                    <a:solidFill>
                      <a:srgbClr val="C2D69A"/>
                    </a:solidFill>
                  </a:tcPr>
                </a:tc>
              </a:tr>
            </a:tbl>
          </a:graphicData>
        </a:graphic>
      </p:graphicFrame>
      <p:sp>
        <p:nvSpPr>
          <p:cNvPr id="6" name="TextBox 5"/>
          <p:cNvSpPr txBox="1"/>
          <p:nvPr/>
        </p:nvSpPr>
        <p:spPr>
          <a:xfrm>
            <a:off x="971600" y="4869163"/>
            <a:ext cx="6984776"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Highlighted row indicates the expected results of MRMR with SVM</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CONCLUSIONS AND SCOPE FOR FUTURE WORK</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We have hereby, developed a </a:t>
            </a:r>
            <a:r>
              <a:rPr lang="en-US" sz="2400" dirty="0" smtClean="0">
                <a:latin typeface="Times New Roman" pitchFamily="18" charset="0"/>
                <a:cs typeface="Times New Roman" pitchFamily="18" charset="0"/>
              </a:rPr>
              <a:t>hybrid model </a:t>
            </a:r>
            <a:r>
              <a:rPr lang="en-US" sz="2400" dirty="0" smtClean="0">
                <a:latin typeface="Times New Roman" pitchFamily="18" charset="0"/>
                <a:cs typeface="Times New Roman" pitchFamily="18" charset="0"/>
              </a:rPr>
              <a:t>for screening and predicting  depression based on MRMR technique  along with SVM </a:t>
            </a:r>
          </a:p>
          <a:p>
            <a:pPr algn="just"/>
            <a:r>
              <a:rPr lang="en-IN" sz="2400" dirty="0" smtClean="0">
                <a:latin typeface="Times New Roman" pitchFamily="18" charset="0"/>
                <a:cs typeface="Times New Roman" pitchFamily="18" charset="0"/>
              </a:rPr>
              <a:t>This technique can identify ten feature items that are sensitive for predicting depression</a:t>
            </a:r>
          </a:p>
          <a:p>
            <a:pPr algn="just"/>
            <a:r>
              <a:rPr lang="en-IN" sz="2400" dirty="0" smtClean="0">
                <a:latin typeface="Times New Roman" pitchFamily="18" charset="0"/>
                <a:cs typeface="Times New Roman" pitchFamily="18" charset="0"/>
              </a:rPr>
              <a:t>Then SVM is used to generate model and improve the prediction performances of both depression and non depression data sets</a:t>
            </a:r>
          </a:p>
          <a:p>
            <a:pPr algn="just"/>
            <a:r>
              <a:rPr lang="en-US" sz="2400" dirty="0" smtClean="0">
                <a:latin typeface="Times New Roman" pitchFamily="18" charset="0"/>
                <a:cs typeface="Times New Roman" pitchFamily="18" charset="0"/>
              </a:rPr>
              <a:t>However, in this method, </a:t>
            </a:r>
            <a:r>
              <a:rPr lang="en-IN" sz="2400" dirty="0" smtClean="0">
                <a:latin typeface="Times New Roman" pitchFamily="18" charset="0"/>
                <a:cs typeface="Times New Roman" pitchFamily="18" charset="0"/>
              </a:rPr>
              <a:t>Diagnosis may fail to specify</a:t>
            </a:r>
          </a:p>
          <a:p>
            <a:pPr algn="just">
              <a:buNone/>
            </a:pPr>
            <a:r>
              <a:rPr lang="en-IN" sz="2400" dirty="0" smtClean="0">
                <a:latin typeface="Times New Roman" pitchFamily="18" charset="0"/>
                <a:cs typeface="Times New Roman" pitchFamily="18" charset="0"/>
              </a:rPr>
              <a:t>     whether the patient is actually suffering from mild or moderate or severe depression. Clustering techniques may be used to identify the same.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5544616"/>
          </a:xfrm>
        </p:spPr>
        <p:txBody>
          <a:bodyPr>
            <a:normAutofit fontScale="55000" lnSpcReduction="20000"/>
          </a:bodyPr>
          <a:lstStyle/>
          <a:p>
            <a:pPr>
              <a:buNone/>
            </a:pPr>
            <a:r>
              <a:rPr lang="en-US" sz="3500" dirty="0" smtClean="0">
                <a:solidFill>
                  <a:prstClr val="black"/>
                </a:solidFill>
                <a:latin typeface="Times New Roman" pitchFamily="18" charset="0"/>
                <a:cs typeface="Times New Roman" pitchFamily="18" charset="0"/>
              </a:rPr>
              <a:t>[1] </a:t>
            </a:r>
            <a:r>
              <a:rPr lang="en-IN" sz="3400" dirty="0" smtClean="0">
                <a:solidFill>
                  <a:prstClr val="black"/>
                </a:solidFill>
                <a:latin typeface="Times New Roman" pitchFamily="18" charset="0"/>
                <a:cs typeface="Times New Roman" pitchFamily="18" charset="0"/>
              </a:rPr>
              <a:t>Boosting </a:t>
            </a:r>
            <a:r>
              <a:rPr lang="en-IN" sz="3400" dirty="0">
                <a:solidFill>
                  <a:prstClr val="black"/>
                </a:solidFill>
                <a:latin typeface="Times New Roman" pitchFamily="18" charset="0"/>
                <a:cs typeface="Times New Roman" pitchFamily="18" charset="0"/>
              </a:rPr>
              <a:t>with Feature Selection Technique for Screening and Predicting Adolescents Depression by Putthiporn Thanathamathee School of informatics, Walailak </a:t>
            </a:r>
            <a:r>
              <a:rPr lang="en-IN" sz="3400" dirty="0" smtClean="0">
                <a:solidFill>
                  <a:prstClr val="black"/>
                </a:solidFill>
                <a:latin typeface="Times New Roman" pitchFamily="18" charset="0"/>
                <a:cs typeface="Times New Roman" pitchFamily="18" charset="0"/>
              </a:rPr>
              <a:t>University</a:t>
            </a:r>
          </a:p>
          <a:p>
            <a:pPr lvl="0">
              <a:buNone/>
            </a:pPr>
            <a:endParaRPr lang="en-IN" sz="3400" dirty="0">
              <a:solidFill>
                <a:prstClr val="black"/>
              </a:solidFill>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[2] </a:t>
            </a:r>
            <a:r>
              <a:rPr lang="en-US" sz="3400" dirty="0" smtClean="0">
                <a:latin typeface="Times New Roman" pitchFamily="18" charset="0"/>
                <a:cs typeface="Times New Roman" pitchFamily="18" charset="0"/>
                <a:hlinkClick r:id="rId2"/>
              </a:rPr>
              <a:t>http://www.simafore.com/blog/bid/61099/Reasons-why-feature-selection-is-important-in-predictive-analytics</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[3] </a:t>
            </a:r>
            <a:r>
              <a:rPr lang="en-US" sz="3400" dirty="0" smtClean="0">
                <a:latin typeface="Times New Roman" pitchFamily="18" charset="0"/>
                <a:cs typeface="Times New Roman" pitchFamily="18" charset="0"/>
                <a:hlinkClick r:id="rId3"/>
              </a:rPr>
              <a:t>http://www.public.asu.edu/~huanliu/papers/tkde05.pdf</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[4]</a:t>
            </a:r>
            <a:r>
              <a:rPr lang="en-US" sz="3400" dirty="0" smtClean="0">
                <a:latin typeface="Times New Roman" pitchFamily="18" charset="0"/>
                <a:cs typeface="Times New Roman" pitchFamily="18" charset="0"/>
                <a:hlinkClick r:id="rId4"/>
              </a:rPr>
              <a:t>http://repository.asu.edu/attachments/110268/content/Alelyani_asu_0010E_12654.pdf</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[5] </a:t>
            </a:r>
            <a:r>
              <a:rPr lang="en-US" sz="3400" dirty="0" smtClean="0">
                <a:latin typeface="Times New Roman" pitchFamily="18" charset="0"/>
                <a:cs typeface="Times New Roman" pitchFamily="18" charset="0"/>
                <a:hlinkClick r:id="rId5"/>
              </a:rPr>
              <a:t>http://www.mathworks.com/help/stats/support-vector-machines-svm.html</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[6] </a:t>
            </a:r>
            <a:r>
              <a:rPr lang="en-US" sz="3400" dirty="0" smtClean="0">
                <a:latin typeface="Times New Roman" pitchFamily="18" charset="0"/>
                <a:cs typeface="Times New Roman" pitchFamily="18" charset="0"/>
                <a:hlinkClick r:id="rId6"/>
              </a:rPr>
              <a:t>http://www.csie.ntu.edu.tw/~cjlin/libsvm/oldfiles/index2.0.html</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[7] </a:t>
            </a:r>
            <a:r>
              <a:rPr lang="en-US" sz="3400" dirty="0" smtClean="0">
                <a:latin typeface="Times New Roman" pitchFamily="18" charset="0"/>
                <a:cs typeface="Times New Roman" pitchFamily="18" charset="0"/>
                <a:hlinkClick r:id="rId7"/>
              </a:rPr>
              <a:t>http://www.kdnuggets.com/datasets/index.html</a:t>
            </a:r>
            <a:endParaRPr lang="en-US" sz="3400" dirty="0" smtClean="0">
              <a:latin typeface="Times New Roman" pitchFamily="18" charset="0"/>
              <a:cs typeface="Times New Roman" pitchFamily="18" charset="0"/>
            </a:endParaRP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[8] </a:t>
            </a:r>
            <a:r>
              <a:rPr lang="en-US" sz="3400" dirty="0" smtClean="0">
                <a:latin typeface="Times New Roman" pitchFamily="18" charset="0"/>
                <a:cs typeface="Times New Roman" pitchFamily="18" charset="0"/>
                <a:hlinkClick r:id="rId8"/>
              </a:rPr>
              <a:t>https://archive.ics.uci.edu/ml/datasets.html</a:t>
            </a:r>
            <a:r>
              <a:rPr lang="en-US" sz="3400" dirty="0" smtClean="0">
                <a:latin typeface="Times New Roman" pitchFamily="18" charset="0"/>
                <a:cs typeface="Times New Roman" pitchFamily="18" charset="0"/>
              </a:rPr>
              <a:t> </a:t>
            </a:r>
            <a:endParaRPr lang="en-IN" sz="3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556792"/>
            <a:ext cx="8229600" cy="2650306"/>
          </a:xfrm>
        </p:spPr>
        <p:txBody>
          <a:bodyPr/>
          <a:lstStyle/>
          <a:p>
            <a:r>
              <a:rPr lang="en-US"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nimh.nih.gov/images/stats/NSDUH_Adult_MDE_2012_GRAPH_148148_1.png"/>
          <p:cNvPicPr>
            <a:picLocks noGrp="1"/>
          </p:cNvPicPr>
          <p:nvPr>
            <p:ph idx="1"/>
          </p:nvPr>
        </p:nvPicPr>
        <p:blipFill>
          <a:blip r:embed="rId2" cstate="print"/>
          <a:srcRect/>
          <a:stretch>
            <a:fillRect/>
          </a:stretch>
        </p:blipFill>
        <p:spPr bwMode="auto">
          <a:xfrm>
            <a:off x="1331640" y="404664"/>
            <a:ext cx="6120680" cy="3489251"/>
          </a:xfrm>
          <a:prstGeom prst="rect">
            <a:avLst/>
          </a:prstGeom>
          <a:noFill/>
          <a:ln w="9525">
            <a:noFill/>
            <a:miter lim="800000"/>
            <a:headEnd/>
            <a:tailEnd/>
          </a:ln>
        </p:spPr>
      </p:pic>
      <p:sp>
        <p:nvSpPr>
          <p:cNvPr id="1025" name="Rectangle 1"/>
          <p:cNvSpPr>
            <a:spLocks noChangeArrowheads="1"/>
          </p:cNvSpPr>
          <p:nvPr/>
        </p:nvSpPr>
        <p:spPr bwMode="auto">
          <a:xfrm>
            <a:off x="323528" y="3526852"/>
            <a:ext cx="856895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According to the NIMH, depression affects: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More than 40 percent of those with post-traumatic stress disorder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25 percent of those who have cancer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27 percent of those with substance abuse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50 percent of those with Parkinson's disease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50 to 75 percent of those who have an eating disorder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33 percent of those who've had a heart attack</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r>
              <a:rPr lang="en-US" b="1" dirty="0" smtClean="0">
                <a:latin typeface="Times New Roman" pitchFamily="18" charset="0"/>
                <a:cs typeface="Times New Roman" pitchFamily="18" charset="0"/>
              </a:rPr>
              <a:t>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51520" y="764706"/>
            <a:ext cx="8640960" cy="5760640"/>
          </a:xfrm>
        </p:spPr>
        <p:txBody>
          <a:bodyPr/>
          <a:lstStyle/>
          <a:p>
            <a:r>
              <a:rPr lang="en-IN" sz="2400" dirty="0">
                <a:latin typeface="Times New Roman" pitchFamily="18" charset="0"/>
                <a:cs typeface="Times New Roman" pitchFamily="18" charset="0"/>
              </a:rPr>
              <a:t>T</a:t>
            </a:r>
            <a:r>
              <a:rPr lang="en-IN" sz="2400" dirty="0" smtClean="0">
                <a:latin typeface="Times New Roman" pitchFamily="18" charset="0"/>
                <a:cs typeface="Times New Roman" pitchFamily="18" charset="0"/>
              </a:rPr>
              <a:t>he growth of the high-throughput technologies has resulted in exponential growth in the harvested data with respect to both dimensionality and sample size</a:t>
            </a:r>
            <a:r>
              <a:rPr lang="en-IN" sz="2400" dirty="0" smtClean="0">
                <a:latin typeface="Times New Roman" pitchFamily="18" charset="0"/>
                <a:cs typeface="Times New Roman" pitchFamily="18" charset="0"/>
              </a:rPr>
              <a:t>.</a:t>
            </a:r>
          </a:p>
          <a:p>
            <a:pPr>
              <a:buNone/>
            </a:pP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a:t>
            </a:r>
            <a:r>
              <a:rPr lang="en-IN" sz="2400" dirty="0" smtClean="0">
                <a:latin typeface="Times New Roman" pitchFamily="18" charset="0"/>
                <a:cs typeface="Times New Roman" pitchFamily="18" charset="0"/>
              </a:rPr>
              <a:t>hese collected data is usually associated with a high level of noise.</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p:txBody>
      </p:sp>
      <p:pic>
        <p:nvPicPr>
          <p:cNvPr id="7" name="Picture 6" descr="Capture.JPG"/>
          <p:cNvPicPr>
            <a:picLocks noChangeAspect="1"/>
          </p:cNvPicPr>
          <p:nvPr/>
        </p:nvPicPr>
        <p:blipFill>
          <a:blip r:embed="rId2" cstate="print"/>
          <a:stretch>
            <a:fillRect/>
          </a:stretch>
        </p:blipFill>
        <p:spPr>
          <a:xfrm>
            <a:off x="323529" y="3212977"/>
            <a:ext cx="4455907" cy="3108866"/>
          </a:xfrm>
          <a:prstGeom prst="rect">
            <a:avLst/>
          </a:prstGeom>
        </p:spPr>
      </p:pic>
      <p:pic>
        <p:nvPicPr>
          <p:cNvPr id="8" name="Picture 7" descr="Capture1.JPG"/>
          <p:cNvPicPr>
            <a:picLocks noChangeAspect="1"/>
          </p:cNvPicPr>
          <p:nvPr/>
        </p:nvPicPr>
        <p:blipFill>
          <a:blip r:embed="rId3" cstate="print"/>
          <a:stretch>
            <a:fillRect/>
          </a:stretch>
        </p:blipFill>
        <p:spPr>
          <a:xfrm>
            <a:off x="4572000" y="3573017"/>
            <a:ext cx="4248472" cy="287389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435280" cy="6669360"/>
          </a:xfrm>
        </p:spPr>
        <p:txBody>
          <a:bodyPr>
            <a:normAutofit fontScale="92500" lnSpcReduction="10000"/>
          </a:bodyPr>
          <a:lstStyle/>
          <a:p>
            <a:pPr>
              <a:buNone/>
            </a:pPr>
            <a:r>
              <a:rPr lang="en-US" sz="3000" b="1" dirty="0" smtClean="0">
                <a:latin typeface="Times New Roman" pitchFamily="18" charset="0"/>
                <a:cs typeface="Times New Roman" pitchFamily="18" charset="0"/>
              </a:rPr>
              <a:t>DATA </a:t>
            </a:r>
            <a:r>
              <a:rPr lang="en-US" sz="3000" b="1" dirty="0" smtClean="0">
                <a:latin typeface="Times New Roman" pitchFamily="18" charset="0"/>
                <a:cs typeface="Times New Roman" pitchFamily="18" charset="0"/>
              </a:rPr>
              <a:t>REDUCTION</a:t>
            </a:r>
            <a:endParaRPr lang="en-US" sz="3000" b="1"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Curse of Dimensionality</a:t>
            </a:r>
          </a:p>
          <a:p>
            <a:pPr>
              <a:buClr>
                <a:srgbClr val="FF0000"/>
              </a:buClr>
              <a:buFont typeface="Wingdings" pitchFamily="2" charset="2"/>
              <a:buChar char="§"/>
            </a:pPr>
            <a:r>
              <a:rPr lang="en-US" sz="2800" dirty="0" smtClean="0">
                <a:latin typeface="Times New Roman" pitchFamily="18" charset="0"/>
                <a:cs typeface="Times New Roman" pitchFamily="18" charset="0"/>
              </a:rPr>
              <a:t>When dimensionality increases, data becomes increasingly sparse</a:t>
            </a:r>
          </a:p>
          <a:p>
            <a:pPr>
              <a:buClr>
                <a:srgbClr val="FF0000"/>
              </a:buClr>
              <a:buFont typeface="Wingdings" pitchFamily="2" charset="2"/>
              <a:buChar char="§"/>
            </a:pPr>
            <a:r>
              <a:rPr lang="en-US" sz="2800" dirty="0" smtClean="0">
                <a:latin typeface="Times New Roman" pitchFamily="18" charset="0"/>
                <a:cs typeface="Times New Roman" pitchFamily="18" charset="0"/>
              </a:rPr>
              <a:t>The possible combinations of subspaces will grow exponentially</a:t>
            </a:r>
          </a:p>
          <a:p>
            <a:pPr>
              <a:buFont typeface="Wingdings" pitchFamily="2" charset="2"/>
              <a:buChar char="q"/>
            </a:pPr>
            <a:r>
              <a:rPr lang="en-US" sz="2800" dirty="0" smtClean="0">
                <a:latin typeface="Times New Roman" pitchFamily="18" charset="0"/>
                <a:cs typeface="Times New Roman" pitchFamily="18" charset="0"/>
              </a:rPr>
              <a:t>Dimensionality Reduction</a:t>
            </a:r>
          </a:p>
          <a:p>
            <a:pPr>
              <a:buClr>
                <a:srgbClr val="FF0000"/>
              </a:buClr>
              <a:buFont typeface="Wingdings" pitchFamily="2" charset="2"/>
              <a:buChar char="§"/>
            </a:pPr>
            <a:r>
              <a:rPr lang="en-US" sz="2800" dirty="0" smtClean="0">
                <a:latin typeface="Times New Roman" pitchFamily="18" charset="0"/>
                <a:cs typeface="Times New Roman" pitchFamily="18" charset="0"/>
              </a:rPr>
              <a:t>Eliminate irrelevant features</a:t>
            </a:r>
          </a:p>
          <a:p>
            <a:pPr>
              <a:buClr>
                <a:srgbClr val="FF0000"/>
              </a:buClr>
              <a:buFont typeface="Wingdings" pitchFamily="2" charset="2"/>
              <a:buChar char="§"/>
            </a:pPr>
            <a:r>
              <a:rPr lang="en-US" sz="2800" dirty="0" smtClean="0">
                <a:latin typeface="Times New Roman" pitchFamily="18" charset="0"/>
                <a:cs typeface="Times New Roman" pitchFamily="18" charset="0"/>
              </a:rPr>
              <a:t>Reduce noise</a:t>
            </a:r>
          </a:p>
          <a:p>
            <a:pPr>
              <a:buClr>
                <a:srgbClr val="FF0000"/>
              </a:buClr>
              <a:buFont typeface="Wingdings" pitchFamily="2" charset="2"/>
              <a:buChar char="§"/>
            </a:pPr>
            <a:r>
              <a:rPr lang="en-US" sz="2800" dirty="0" smtClean="0">
                <a:latin typeface="Times New Roman" pitchFamily="18" charset="0"/>
                <a:cs typeface="Times New Roman" pitchFamily="18" charset="0"/>
              </a:rPr>
              <a:t>Reduce time and  space required in data mining</a:t>
            </a:r>
          </a:p>
          <a:p>
            <a:pPr>
              <a:buClr>
                <a:srgbClr val="FF0000"/>
              </a:buClr>
              <a:buFont typeface="Wingdings" pitchFamily="2" charset="2"/>
              <a:buChar char="§"/>
            </a:pPr>
            <a:r>
              <a:rPr lang="en-US" sz="2800" dirty="0" smtClean="0">
                <a:latin typeface="Times New Roman" pitchFamily="18" charset="0"/>
                <a:cs typeface="Times New Roman" pitchFamily="18" charset="0"/>
              </a:rPr>
              <a:t>Allow easier visualization</a:t>
            </a:r>
          </a:p>
          <a:p>
            <a:pPr>
              <a:buFont typeface="Wingdings" pitchFamily="2" charset="2"/>
              <a:buChar char="q"/>
            </a:pPr>
            <a:r>
              <a:rPr lang="en-US" sz="2800" dirty="0" smtClean="0">
                <a:latin typeface="Times New Roman" pitchFamily="18" charset="0"/>
                <a:cs typeface="Times New Roman" pitchFamily="18" charset="0"/>
              </a:rPr>
              <a:t>Dimensionality Reduction techniques:</a:t>
            </a:r>
          </a:p>
          <a:p>
            <a:pPr>
              <a:buClr>
                <a:srgbClr val="FF0000"/>
              </a:buClr>
              <a:buFont typeface="Wingdings" pitchFamily="2" charset="2"/>
              <a:buChar char="§"/>
            </a:pPr>
            <a:r>
              <a:rPr lang="en-US" sz="2800" dirty="0" smtClean="0">
                <a:latin typeface="Times New Roman" pitchFamily="18" charset="0"/>
                <a:cs typeface="Times New Roman" pitchFamily="18" charset="0"/>
              </a:rPr>
              <a:t>Principal </a:t>
            </a:r>
            <a:r>
              <a:rPr lang="en-US" sz="2800" dirty="0" smtClean="0">
                <a:latin typeface="Times New Roman" pitchFamily="18" charset="0"/>
                <a:cs typeface="Times New Roman" pitchFamily="18" charset="0"/>
              </a:rPr>
              <a:t>Component Analysis (PCA)</a:t>
            </a:r>
          </a:p>
          <a:p>
            <a:pPr>
              <a:buClr>
                <a:srgbClr val="FF0000"/>
              </a:buClr>
              <a:buFont typeface="Wingdings" pitchFamily="2" charset="2"/>
              <a:buChar char="§"/>
            </a:pPr>
            <a:r>
              <a:rPr lang="en-US" sz="2800" dirty="0" smtClean="0">
                <a:latin typeface="Times New Roman" pitchFamily="18" charset="0"/>
                <a:cs typeface="Times New Roman" pitchFamily="18" charset="0"/>
              </a:rPr>
              <a:t>Supervised and non linear techniques(Ex: </a:t>
            </a:r>
            <a:r>
              <a:rPr lang="en-US" sz="2800" dirty="0" smtClean="0">
                <a:solidFill>
                  <a:srgbClr val="FF0000"/>
                </a:solidFill>
                <a:latin typeface="Times New Roman" pitchFamily="18" charset="0"/>
                <a:cs typeface="Times New Roman" pitchFamily="18" charset="0"/>
              </a:rPr>
              <a:t>Feature Selection</a:t>
            </a:r>
            <a:r>
              <a:rPr lang="en-US" sz="2800" dirty="0" smtClean="0">
                <a:latin typeface="Times New Roman" pitchFamily="18" charset="0"/>
                <a:cs typeface="Times New Roman" pitchFamily="18" charset="0"/>
              </a:rPr>
              <a:t>, Feature Extraction, etc.)</a:t>
            </a:r>
          </a:p>
          <a:p>
            <a:endParaRPr lang="en-US" dirty="0" smtClean="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pPr algn="l"/>
            <a:r>
              <a:rPr lang="en-US" sz="2800" b="1" dirty="0" smtClean="0">
                <a:latin typeface="Times New Roman" pitchFamily="18" charset="0"/>
                <a:cs typeface="Times New Roman" pitchFamily="18" charset="0"/>
              </a:rPr>
              <a:t>FEATURE </a:t>
            </a:r>
            <a:r>
              <a:rPr lang="en-US" sz="2800" b="1" dirty="0" smtClean="0">
                <a:latin typeface="Times New Roman" pitchFamily="18" charset="0"/>
                <a:cs typeface="Times New Roman" pitchFamily="18" charset="0"/>
              </a:rPr>
              <a:t>SELECTION</a:t>
            </a:r>
            <a:endParaRPr lang="en-IN" sz="2800" b="1" dirty="0">
              <a:latin typeface="Times New Roman" pitchFamily="18" charset="0"/>
              <a:cs typeface="Times New Roman" pitchFamily="18" charset="0"/>
            </a:endParaRPr>
          </a:p>
        </p:txBody>
      </p:sp>
      <p:sp>
        <p:nvSpPr>
          <p:cNvPr id="5" name="Content Placeholder 4"/>
          <p:cNvSpPr>
            <a:spLocks noGrp="1"/>
          </p:cNvSpPr>
          <p:nvPr>
            <p:ph idx="1"/>
          </p:nvPr>
        </p:nvSpPr>
        <p:spPr>
          <a:xfrm>
            <a:off x="251520" y="836712"/>
            <a:ext cx="8712968" cy="5832648"/>
          </a:xfrm>
        </p:spPr>
        <p:txBody>
          <a:bodyPr>
            <a:noAutofit/>
          </a:bodyPr>
          <a:lstStyle/>
          <a:p>
            <a:r>
              <a:rPr lang="en-IN" sz="2200" dirty="0" smtClean="0">
                <a:latin typeface="Times New Roman" pitchFamily="18" charset="0"/>
                <a:cs typeface="Times New Roman" pitchFamily="18" charset="0"/>
              </a:rPr>
              <a:t>Feature selection or data dimension reduction or variable screening in predictive analytics refers to the process of identifying the few most important variables or parameters which help in predicting the outcome</a:t>
            </a:r>
          </a:p>
          <a:p>
            <a:r>
              <a:rPr lang="en-IN" sz="2200" dirty="0" smtClean="0">
                <a:latin typeface="Times New Roman" pitchFamily="18" charset="0"/>
                <a:cs typeface="Times New Roman" pitchFamily="18" charset="0"/>
              </a:rPr>
              <a:t>It includes the process of selecting a subset of the terms occurring in the training set and using only this subset as features in </a:t>
            </a:r>
            <a:r>
              <a:rPr lang="en-IN" sz="2200" dirty="0" smtClean="0">
                <a:latin typeface="Times New Roman" pitchFamily="18" charset="0"/>
                <a:cs typeface="Times New Roman" pitchFamily="18" charset="0"/>
              </a:rPr>
              <a:t>classification.</a:t>
            </a:r>
            <a:endParaRPr lang="en-US" sz="2200" b="1" dirty="0" smtClean="0">
              <a:latin typeface="Times New Roman" pitchFamily="18" charset="0"/>
              <a:cs typeface="Times New Roman" pitchFamily="18" charset="0"/>
            </a:endParaRPr>
          </a:p>
          <a:p>
            <a:pPr>
              <a:buClr>
                <a:srgbClr val="FF0000"/>
              </a:buClr>
              <a:buFont typeface="Wingdings" pitchFamily="2" charset="2"/>
              <a:buChar char="q"/>
            </a:pPr>
            <a:r>
              <a:rPr lang="en-US" sz="2200" b="1" dirty="0" smtClean="0">
                <a:latin typeface="Times New Roman" pitchFamily="18" charset="0"/>
                <a:cs typeface="Times New Roman" pitchFamily="18" charset="0"/>
              </a:rPr>
              <a:t>Why </a:t>
            </a:r>
            <a:r>
              <a:rPr lang="en-US" sz="2200" b="1" dirty="0" smtClean="0">
                <a:latin typeface="Times New Roman" pitchFamily="18" charset="0"/>
                <a:cs typeface="Times New Roman" pitchFamily="18" charset="0"/>
              </a:rPr>
              <a:t>Feature Selection?</a:t>
            </a:r>
          </a:p>
          <a:p>
            <a:pPr lvl="0"/>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law of averages states that the larger the set of predictors, the higher the probability of having missing values in the data. If we chose to delete cases which have missing values for some predictors, we may end up with a shortage of samples</a:t>
            </a:r>
            <a:r>
              <a:rPr lang="en-IN" sz="2200" dirty="0" smtClean="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a:p>
            <a:pPr>
              <a:buClr>
                <a:srgbClr val="FF0000"/>
              </a:buClr>
              <a:buFont typeface="Wingdings" pitchFamily="2" charset="2"/>
              <a:buChar char="q"/>
            </a:pPr>
            <a:r>
              <a:rPr lang="en-US" sz="2200" b="1" dirty="0" smtClean="0">
                <a:latin typeface="Times New Roman" pitchFamily="18" charset="0"/>
                <a:cs typeface="Times New Roman" pitchFamily="18" charset="0"/>
              </a:rPr>
              <a:t>Why Feature selection over Feature Extraction?</a:t>
            </a:r>
            <a:endParaRPr lang="en-IN" sz="2200" b="1" dirty="0">
              <a:latin typeface="Times New Roman" pitchFamily="18" charset="0"/>
              <a:cs typeface="Times New Roman" pitchFamily="18" charset="0"/>
            </a:endParaRPr>
          </a:p>
          <a:p>
            <a:pPr algn="just">
              <a:buNone/>
            </a:pPr>
            <a:r>
              <a:rPr lang="en-IN" sz="2200" dirty="0" smtClean="0">
                <a:latin typeface="Times New Roman" pitchFamily="18" charset="0"/>
                <a:cs typeface="Times New Roman" pitchFamily="18" charset="0"/>
              </a:rPr>
              <a:t>      Feature selection is superior in  terms of better readability and interpretability since it maintains the original feature values in the reduced space while feature extraction transforms the data from the original space into a new space </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Grp="1" noChangeAspect="1" noChangeArrowheads="1"/>
          </p:cNvPicPr>
          <p:nvPr>
            <p:ph sz="half" idx="1"/>
          </p:nvPr>
        </p:nvPicPr>
        <p:blipFill>
          <a:blip r:embed="rId2" cstate="print"/>
          <a:srcRect/>
          <a:stretch>
            <a:fillRect/>
          </a:stretch>
        </p:blipFill>
        <p:spPr bwMode="auto">
          <a:xfrm>
            <a:off x="1187624" y="0"/>
            <a:ext cx="6696744" cy="4221088"/>
          </a:xfrm>
          <a:prstGeom prst="rect">
            <a:avLst/>
          </a:prstGeom>
          <a:noFill/>
          <a:ln w="9525">
            <a:noFill/>
            <a:miter lim="800000"/>
            <a:headEnd/>
            <a:tailEnd/>
          </a:ln>
        </p:spPr>
      </p:pic>
      <p:sp>
        <p:nvSpPr>
          <p:cNvPr id="9" name="Content Placeholder 8"/>
          <p:cNvSpPr>
            <a:spLocks noGrp="1"/>
          </p:cNvSpPr>
          <p:nvPr>
            <p:ph sz="half" idx="2"/>
          </p:nvPr>
        </p:nvSpPr>
        <p:spPr>
          <a:xfrm>
            <a:off x="467544" y="4293096"/>
            <a:ext cx="8543800" cy="2265115"/>
          </a:xfrm>
        </p:spPr>
        <p:txBody>
          <a:bodyPr/>
          <a:lstStyle/>
          <a:p>
            <a:r>
              <a:rPr lang="en-IN" sz="2400" dirty="0" smtClean="0">
                <a:latin typeface="Times New Roman" pitchFamily="18" charset="0"/>
                <a:cs typeface="Times New Roman" pitchFamily="18" charset="0"/>
              </a:rPr>
              <a:t>Supervised feature selection methods can further be broadly categorized into </a:t>
            </a:r>
            <a:r>
              <a:rPr lang="en-IN" sz="2400" dirty="0" smtClean="0">
                <a:latin typeface="Times New Roman" pitchFamily="18" charset="0"/>
                <a:cs typeface="Times New Roman" pitchFamily="18" charset="0"/>
              </a:rPr>
              <a:t>filter models</a:t>
            </a:r>
            <a:r>
              <a:rPr lang="en-IN" sz="2400" dirty="0" smtClean="0">
                <a:latin typeface="Times New Roman" pitchFamily="18" charset="0"/>
                <a:cs typeface="Times New Roman" pitchFamily="18" charset="0"/>
              </a:rPr>
              <a:t>, wrapper models and </a:t>
            </a:r>
            <a:r>
              <a:rPr lang="en-IN" sz="2400" dirty="0" smtClean="0">
                <a:solidFill>
                  <a:srgbClr val="FF0000"/>
                </a:solidFill>
                <a:latin typeface="Times New Roman" pitchFamily="18" charset="0"/>
                <a:cs typeface="Times New Roman" pitchFamily="18" charset="0"/>
              </a:rPr>
              <a:t>hybrid</a:t>
            </a:r>
            <a:r>
              <a:rPr lang="en-IN" sz="2400" dirty="0" smtClean="0">
                <a:latin typeface="Times New Roman" pitchFamily="18" charset="0"/>
                <a:cs typeface="Times New Roman" pitchFamily="18" charset="0"/>
              </a:rPr>
              <a:t> models</a:t>
            </a:r>
            <a:r>
              <a:rPr lang="en-IN" dirty="0" smtClean="0">
                <a:latin typeface="Times New Roman" pitchFamily="18" charset="0"/>
                <a:cs typeface="Times New Roman" pitchFamily="18" charset="0"/>
              </a:rPr>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778098"/>
          </a:xfrm>
        </p:spPr>
        <p:txBody>
          <a:bodyPr/>
          <a:lstStyle/>
          <a:p>
            <a:r>
              <a:rPr lang="en-US" b="1" dirty="0" smtClean="0">
                <a:latin typeface="Times New Roman" pitchFamily="18" charset="0"/>
                <a:cs typeface="Times New Roman" pitchFamily="18" charset="0"/>
              </a:rPr>
              <a:t>RELATED WORK</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23528" y="692696"/>
            <a:ext cx="8568952" cy="5688632"/>
          </a:xfrm>
        </p:spPr>
        <p:txBody>
          <a:bodyPr>
            <a:normAutofit/>
          </a:bodyPr>
          <a:lstStyle/>
          <a:p>
            <a:pPr>
              <a:buNone/>
            </a:pPr>
            <a:endParaRPr lang="en-IN" sz="2400" b="1" i="1" dirty="0" smtClean="0">
              <a:latin typeface="Times New Roman" pitchFamily="18" charset="0"/>
              <a:cs typeface="Times New Roman" pitchFamily="18" charset="0"/>
            </a:endParaRPr>
          </a:p>
          <a:p>
            <a:pPr>
              <a:buNone/>
            </a:pPr>
            <a:r>
              <a:rPr lang="en-IN" sz="2400" b="1" i="1" dirty="0" smtClean="0">
                <a:latin typeface="Times New Roman" pitchFamily="18" charset="0"/>
                <a:cs typeface="Times New Roman" pitchFamily="18" charset="0"/>
              </a:rPr>
              <a:t>Boosting with Feature Selection Technique for Screening and Predicting Adolescents Depression</a:t>
            </a:r>
            <a:r>
              <a:rPr lang="en-IN" sz="2400" dirty="0" smtClean="0">
                <a:latin typeface="Times New Roman" pitchFamily="18" charset="0"/>
                <a:cs typeface="Times New Roman" pitchFamily="18" charset="0"/>
              </a:rPr>
              <a:t> by Putthiporn Thanathamathee</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School of informatics, Walailak University</a:t>
            </a:r>
          </a:p>
          <a:p>
            <a:pPr>
              <a:buNone/>
            </a:pPr>
            <a:endParaRPr lang="en-IN"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Describes a model that uses adolescents depression data for screening and testing.</a:t>
            </a:r>
          </a:p>
          <a:p>
            <a:r>
              <a:rPr lang="en-IN" sz="2400" dirty="0" smtClean="0">
                <a:latin typeface="Times New Roman" pitchFamily="18" charset="0"/>
                <a:cs typeface="Times New Roman" pitchFamily="18" charset="0"/>
              </a:rPr>
              <a:t>Uses filter model for screening and predicting</a:t>
            </a:r>
          </a:p>
          <a:p>
            <a:r>
              <a:rPr lang="en-US" sz="2400" dirty="0" smtClean="0">
                <a:latin typeface="Times New Roman" pitchFamily="18" charset="0"/>
                <a:cs typeface="Times New Roman" pitchFamily="18" charset="0"/>
              </a:rPr>
              <a:t>Selection Techniques Used : Max Relevance Min-Redundancy (MRMR)</a:t>
            </a:r>
          </a:p>
          <a:p>
            <a:r>
              <a:rPr lang="en-US" sz="2400" dirty="0" smtClean="0">
                <a:latin typeface="Times New Roman" pitchFamily="18" charset="0"/>
                <a:cs typeface="Times New Roman" pitchFamily="18" charset="0"/>
              </a:rPr>
              <a:t>Learning Classifier: Decision tree</a:t>
            </a:r>
          </a:p>
          <a:p>
            <a:r>
              <a:rPr lang="en-US" sz="2400" dirty="0" smtClean="0">
                <a:latin typeface="Times New Roman" pitchFamily="18" charset="0"/>
                <a:cs typeface="Times New Roman" pitchFamily="18" charset="0"/>
              </a:rPr>
              <a:t>Original feature set : 20</a:t>
            </a:r>
          </a:p>
          <a:p>
            <a:pPr>
              <a:buNone/>
            </a:pPr>
            <a:r>
              <a:rPr lang="en-US" sz="2400" dirty="0" smtClean="0">
                <a:latin typeface="Times New Roman" pitchFamily="18" charset="0"/>
                <a:cs typeface="Times New Roman" pitchFamily="18" charset="0"/>
              </a:rPr>
              <a:t>    Feature set after Selection : 12</a:t>
            </a:r>
          </a:p>
          <a:p>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pPr algn="l"/>
            <a:r>
              <a:rPr lang="en-US" sz="2800" b="1" dirty="0" smtClean="0">
                <a:latin typeface="Times New Roman" pitchFamily="18" charset="0"/>
                <a:cs typeface="Times New Roman" pitchFamily="18" charset="0"/>
              </a:rPr>
              <a:t>MRMR TECHNIQUE</a:t>
            </a:r>
            <a:endParaRPr lang="en-IN" sz="2800" b="1" dirty="0">
              <a:latin typeface="Times New Roman" pitchFamily="18" charset="0"/>
              <a:cs typeface="Times New Roman" pitchFamily="18" charset="0"/>
            </a:endParaRPr>
          </a:p>
        </p:txBody>
      </p:sp>
      <p:pic>
        <p:nvPicPr>
          <p:cNvPr id="2051" name="Picture 3"/>
          <p:cNvPicPr>
            <a:picLocks noGrp="1" noChangeAspect="1" noChangeArrowheads="1"/>
          </p:cNvPicPr>
          <p:nvPr>
            <p:ph idx="1"/>
          </p:nvPr>
        </p:nvPicPr>
        <p:blipFill>
          <a:blip r:embed="rId2" cstate="print"/>
          <a:srcRect/>
          <a:stretch>
            <a:fillRect/>
          </a:stretch>
        </p:blipFill>
        <p:spPr bwMode="auto">
          <a:xfrm>
            <a:off x="1043608" y="1988840"/>
            <a:ext cx="6181611" cy="1728192"/>
          </a:xfrm>
          <a:prstGeom prst="rect">
            <a:avLst/>
          </a:prstGeom>
          <a:noFill/>
          <a:ln w="9525">
            <a:noFill/>
            <a:miter lim="800000"/>
            <a:headEnd/>
            <a:tailEnd/>
          </a:ln>
        </p:spPr>
      </p:pic>
      <p:sp>
        <p:nvSpPr>
          <p:cNvPr id="6" name="TextBox 5"/>
          <p:cNvSpPr txBox="1"/>
          <p:nvPr/>
        </p:nvSpPr>
        <p:spPr>
          <a:xfrm>
            <a:off x="323528" y="1196752"/>
            <a:ext cx="3528392"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Minimize Redundancy:</a:t>
            </a:r>
            <a:endParaRPr lang="en-IN" sz="2400" dirty="0">
              <a:latin typeface="Times New Roman" pitchFamily="18" charset="0"/>
              <a:cs typeface="Times New Roman" pitchFamily="18" charset="0"/>
            </a:endParaRPr>
          </a:p>
        </p:txBody>
      </p:sp>
      <p:sp>
        <p:nvSpPr>
          <p:cNvPr id="8" name="TextBox 7"/>
          <p:cNvSpPr txBox="1"/>
          <p:nvPr/>
        </p:nvSpPr>
        <p:spPr>
          <a:xfrm>
            <a:off x="323528" y="4005064"/>
            <a:ext cx="2952328"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Maximize Relevance:</a:t>
            </a:r>
            <a:endParaRPr lang="en-IN" sz="24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cstate="print"/>
          <a:srcRect/>
          <a:stretch>
            <a:fillRect/>
          </a:stretch>
        </p:blipFill>
        <p:spPr bwMode="auto">
          <a:xfrm>
            <a:off x="1115616" y="4797152"/>
            <a:ext cx="7336664"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TotalTime>
  <Words>924</Words>
  <Application>Microsoft Office PowerPoint</Application>
  <PresentationFormat>On-screen Show (4:3)</PresentationFormat>
  <Paragraphs>172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FINDING MINIMAL FEATURE SET FOR DEPRESSION DATA WITH MRMR AND SVM</vt:lpstr>
      <vt:lpstr>MOTIVATION</vt:lpstr>
      <vt:lpstr>Slide 3</vt:lpstr>
      <vt:lpstr>INTRODUCTION</vt:lpstr>
      <vt:lpstr>Slide 5</vt:lpstr>
      <vt:lpstr>FEATURE SELECTION</vt:lpstr>
      <vt:lpstr>Slide 7</vt:lpstr>
      <vt:lpstr>RELATED WORK</vt:lpstr>
      <vt:lpstr>MRMR TECHNIQUE</vt:lpstr>
      <vt:lpstr>PROPOSED IMPLEMENTATION</vt:lpstr>
      <vt:lpstr>Slide 11</vt:lpstr>
      <vt:lpstr>Slide 12</vt:lpstr>
      <vt:lpstr>Slide 13</vt:lpstr>
      <vt:lpstr>WHY MRMR WITH SVM? </vt:lpstr>
      <vt:lpstr>Statistics prove that MRMR Features Generalize Well on Unseen Data when coupled with a SVM Classifier. </vt:lpstr>
      <vt:lpstr>ACTUAL IMPLEMENTATION</vt:lpstr>
      <vt:lpstr>PSEUDOCODE</vt:lpstr>
      <vt:lpstr>Slide 18</vt:lpstr>
      <vt:lpstr>ASSESSMENT METRICS AND EXPECTED RESULTS</vt:lpstr>
      <vt:lpstr>Slide 20</vt:lpstr>
      <vt:lpstr>Slide 21</vt:lpstr>
      <vt:lpstr>CONCLUSIONS AND SCOPE FOR FUTURE WORK</vt:lpstr>
      <vt:lpstr>REFERENCES</vt:lpstr>
      <vt:lpstr>THANK YOU!!</vt:lpstr>
    </vt:vector>
  </TitlesOfParts>
  <Company>Windows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Vaishnavi</dc:creator>
  <cp:lastModifiedBy>Vaishnavi</cp:lastModifiedBy>
  <cp:revision>98</cp:revision>
  <dcterms:created xsi:type="dcterms:W3CDTF">2014-11-16T18:29:23Z</dcterms:created>
  <dcterms:modified xsi:type="dcterms:W3CDTF">2014-11-17T22:37:41Z</dcterms:modified>
</cp:coreProperties>
</file>