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8" r:id="rId7"/>
    <p:sldId id="260" r:id="rId8"/>
    <p:sldId id="261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4"/>
    <p:restoredTop sz="94694"/>
  </p:normalViewPr>
  <p:slideViewPr>
    <p:cSldViewPr snapToGrid="0">
      <p:cViewPr varScale="1">
        <p:scale>
          <a:sx n="117" d="100"/>
          <a:sy n="117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DE0DA-E068-443F-B216-8BAB6BB2C80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20671E-C897-4B13-936A-463080BDD398}">
      <dgm:prSet/>
      <dgm:spPr/>
      <dgm:t>
        <a:bodyPr/>
        <a:lstStyle/>
        <a:p>
          <a:r>
            <a:rPr lang="en-US" b="0" i="0"/>
            <a:t>Limited correlation between available features and target variable (weekly sales)</a:t>
          </a:r>
          <a:endParaRPr lang="en-US"/>
        </a:p>
      </dgm:t>
    </dgm:pt>
    <dgm:pt modelId="{808B1D0B-AEA5-406A-BC9F-EBBF2C1FC858}" type="parTrans" cxnId="{33BB3AC0-4695-4095-A8F1-65CE3CEF0B66}">
      <dgm:prSet/>
      <dgm:spPr/>
      <dgm:t>
        <a:bodyPr/>
        <a:lstStyle/>
        <a:p>
          <a:endParaRPr lang="en-US"/>
        </a:p>
      </dgm:t>
    </dgm:pt>
    <dgm:pt modelId="{2F73DDA9-9D03-4CCE-8E07-36E570BD29B8}" type="sibTrans" cxnId="{33BB3AC0-4695-4095-A8F1-65CE3CEF0B66}">
      <dgm:prSet/>
      <dgm:spPr/>
      <dgm:t>
        <a:bodyPr/>
        <a:lstStyle/>
        <a:p>
          <a:endParaRPr lang="en-US"/>
        </a:p>
      </dgm:t>
    </dgm:pt>
    <dgm:pt modelId="{D915DC1E-0469-4B8C-AF9B-35BEF290FDD3}">
      <dgm:prSet/>
      <dgm:spPr/>
      <dgm:t>
        <a:bodyPr/>
        <a:lstStyle/>
        <a:p>
          <a:r>
            <a:rPr lang="en-US" b="0" i="0"/>
            <a:t>Computational limitations for extensive hyperparameter tuning</a:t>
          </a:r>
          <a:endParaRPr lang="en-US"/>
        </a:p>
      </dgm:t>
    </dgm:pt>
    <dgm:pt modelId="{789B2423-804D-44C6-A28F-635FD150E06E}" type="parTrans" cxnId="{F27A92C2-C0F0-44E3-B6F3-583AEAE2A745}">
      <dgm:prSet/>
      <dgm:spPr/>
      <dgm:t>
        <a:bodyPr/>
        <a:lstStyle/>
        <a:p>
          <a:endParaRPr lang="en-US"/>
        </a:p>
      </dgm:t>
    </dgm:pt>
    <dgm:pt modelId="{EC71689D-1724-4EF3-AAA6-4662B4E1EB7E}" type="sibTrans" cxnId="{F27A92C2-C0F0-44E3-B6F3-583AEAE2A745}">
      <dgm:prSet/>
      <dgm:spPr/>
      <dgm:t>
        <a:bodyPr/>
        <a:lstStyle/>
        <a:p>
          <a:endParaRPr lang="en-US"/>
        </a:p>
      </dgm:t>
    </dgm:pt>
    <dgm:pt modelId="{8DDE2EF7-9F0F-E74E-9E0A-4C8147BF1288}" type="pres">
      <dgm:prSet presAssocID="{C51DE0DA-E068-443F-B216-8BAB6BB2C80F}" presName="Name0" presStyleCnt="0">
        <dgm:presLayoutVars>
          <dgm:dir/>
          <dgm:animLvl val="lvl"/>
          <dgm:resizeHandles val="exact"/>
        </dgm:presLayoutVars>
      </dgm:prSet>
      <dgm:spPr/>
    </dgm:pt>
    <dgm:pt modelId="{CB8F7FF0-CAA9-4B47-9200-B6E2E0D2F2E4}" type="pres">
      <dgm:prSet presAssocID="{D915DC1E-0469-4B8C-AF9B-35BEF290FDD3}" presName="boxAndChildren" presStyleCnt="0"/>
      <dgm:spPr/>
    </dgm:pt>
    <dgm:pt modelId="{A7A1E647-921E-694A-AB5B-330B775A3AB9}" type="pres">
      <dgm:prSet presAssocID="{D915DC1E-0469-4B8C-AF9B-35BEF290FDD3}" presName="parentTextBox" presStyleLbl="node1" presStyleIdx="0" presStyleCnt="2"/>
      <dgm:spPr/>
    </dgm:pt>
    <dgm:pt modelId="{D513492E-2603-3A47-93C6-776C0F469F7C}" type="pres">
      <dgm:prSet presAssocID="{2F73DDA9-9D03-4CCE-8E07-36E570BD29B8}" presName="sp" presStyleCnt="0"/>
      <dgm:spPr/>
    </dgm:pt>
    <dgm:pt modelId="{5E7579E5-4A52-6C42-94B4-DC9FEB0801C4}" type="pres">
      <dgm:prSet presAssocID="{1020671E-C897-4B13-936A-463080BDD398}" presName="arrowAndChildren" presStyleCnt="0"/>
      <dgm:spPr/>
    </dgm:pt>
    <dgm:pt modelId="{3DEAF349-E7BD-0E4D-8935-7057A1D14669}" type="pres">
      <dgm:prSet presAssocID="{1020671E-C897-4B13-936A-463080BDD398}" presName="parentTextArrow" presStyleLbl="node1" presStyleIdx="1" presStyleCnt="2"/>
      <dgm:spPr/>
    </dgm:pt>
  </dgm:ptLst>
  <dgm:cxnLst>
    <dgm:cxn modelId="{DEB2B42F-7D94-414B-8BB2-AE1B1D23E10A}" type="presOf" srcId="{1020671E-C897-4B13-936A-463080BDD398}" destId="{3DEAF349-E7BD-0E4D-8935-7057A1D14669}" srcOrd="0" destOrd="0" presId="urn:microsoft.com/office/officeart/2005/8/layout/process4"/>
    <dgm:cxn modelId="{39EBD356-9BAC-714D-ACEA-14E658D68804}" type="presOf" srcId="{C51DE0DA-E068-443F-B216-8BAB6BB2C80F}" destId="{8DDE2EF7-9F0F-E74E-9E0A-4C8147BF1288}" srcOrd="0" destOrd="0" presId="urn:microsoft.com/office/officeart/2005/8/layout/process4"/>
    <dgm:cxn modelId="{D453AE9F-AC77-ED49-A3F8-D8D2F7EE9359}" type="presOf" srcId="{D915DC1E-0469-4B8C-AF9B-35BEF290FDD3}" destId="{A7A1E647-921E-694A-AB5B-330B775A3AB9}" srcOrd="0" destOrd="0" presId="urn:microsoft.com/office/officeart/2005/8/layout/process4"/>
    <dgm:cxn modelId="{33BB3AC0-4695-4095-A8F1-65CE3CEF0B66}" srcId="{C51DE0DA-E068-443F-B216-8BAB6BB2C80F}" destId="{1020671E-C897-4B13-936A-463080BDD398}" srcOrd="0" destOrd="0" parTransId="{808B1D0B-AEA5-406A-BC9F-EBBF2C1FC858}" sibTransId="{2F73DDA9-9D03-4CCE-8E07-36E570BD29B8}"/>
    <dgm:cxn modelId="{F27A92C2-C0F0-44E3-B6F3-583AEAE2A745}" srcId="{C51DE0DA-E068-443F-B216-8BAB6BB2C80F}" destId="{D915DC1E-0469-4B8C-AF9B-35BEF290FDD3}" srcOrd="1" destOrd="0" parTransId="{789B2423-804D-44C6-A28F-635FD150E06E}" sibTransId="{EC71689D-1724-4EF3-AAA6-4662B4E1EB7E}"/>
    <dgm:cxn modelId="{6CADE46D-BAC8-B149-9A8F-156773DC1131}" type="presParOf" srcId="{8DDE2EF7-9F0F-E74E-9E0A-4C8147BF1288}" destId="{CB8F7FF0-CAA9-4B47-9200-B6E2E0D2F2E4}" srcOrd="0" destOrd="0" presId="urn:microsoft.com/office/officeart/2005/8/layout/process4"/>
    <dgm:cxn modelId="{83037466-17C9-3442-930B-DE7F089F502C}" type="presParOf" srcId="{CB8F7FF0-CAA9-4B47-9200-B6E2E0D2F2E4}" destId="{A7A1E647-921E-694A-AB5B-330B775A3AB9}" srcOrd="0" destOrd="0" presId="urn:microsoft.com/office/officeart/2005/8/layout/process4"/>
    <dgm:cxn modelId="{D670C0D3-B822-DF44-AB09-B8ED394C6E7C}" type="presParOf" srcId="{8DDE2EF7-9F0F-E74E-9E0A-4C8147BF1288}" destId="{D513492E-2603-3A47-93C6-776C0F469F7C}" srcOrd="1" destOrd="0" presId="urn:microsoft.com/office/officeart/2005/8/layout/process4"/>
    <dgm:cxn modelId="{D9DAD83C-9445-CB43-8F21-318075EF9740}" type="presParOf" srcId="{8DDE2EF7-9F0F-E74E-9E0A-4C8147BF1288}" destId="{5E7579E5-4A52-6C42-94B4-DC9FEB0801C4}" srcOrd="2" destOrd="0" presId="urn:microsoft.com/office/officeart/2005/8/layout/process4"/>
    <dgm:cxn modelId="{A52594BB-5CF6-5947-9844-E77FDDC73FAB}" type="presParOf" srcId="{5E7579E5-4A52-6C42-94B4-DC9FEB0801C4}" destId="{3DEAF349-E7BD-0E4D-8935-7057A1D1466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1E647-921E-694A-AB5B-330B775A3AB9}">
      <dsp:nvSpPr>
        <dsp:cNvPr id="0" name=""/>
        <dsp:cNvSpPr/>
      </dsp:nvSpPr>
      <dsp:spPr>
        <a:xfrm>
          <a:off x="0" y="2602483"/>
          <a:ext cx="4066309" cy="1707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Computational limitations for extensive hyperparameter tuning</a:t>
          </a:r>
          <a:endParaRPr lang="en-US" sz="2400" kern="1200"/>
        </a:p>
      </dsp:txBody>
      <dsp:txXfrm>
        <a:off x="0" y="2602483"/>
        <a:ext cx="4066309" cy="1707511"/>
      </dsp:txXfrm>
    </dsp:sp>
    <dsp:sp modelId="{3DEAF349-E7BD-0E4D-8935-7057A1D14669}">
      <dsp:nvSpPr>
        <dsp:cNvPr id="0" name=""/>
        <dsp:cNvSpPr/>
      </dsp:nvSpPr>
      <dsp:spPr>
        <a:xfrm rot="10800000">
          <a:off x="0" y="1944"/>
          <a:ext cx="4066309" cy="262615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Limited correlation between available features and target variable (weekly sales)</a:t>
          </a:r>
          <a:endParaRPr lang="en-US" sz="2400" kern="1200"/>
        </a:p>
      </dsp:txBody>
      <dsp:txXfrm rot="10800000">
        <a:off x="0" y="1944"/>
        <a:ext cx="4066309" cy="1706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8240-8F50-A6E2-5E6C-A724A6C2D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FE07E-C561-B558-B1D1-4C0764F30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3D562-48E1-F0D0-FBE8-A9D80E8D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D00-5206-564C-9D16-A0BE1DE1C14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31165-A2F6-51C1-74A8-ABB0FF82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6A82-5CDD-C4F6-3CCA-D1096935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FAC7-B677-B74F-9F8E-D8E75523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3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F44E-EF7B-7442-D653-707F87B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C2669-C304-15E6-0942-FA841CD24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0917-7B83-8A4C-90D6-C3AF67FC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D00-5206-564C-9D16-A0BE1DE1C14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A238-71F1-1EB0-1BDA-9460A994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33A71-DF95-ADE1-7B55-4B6442B0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FAC7-B677-B74F-9F8E-D8E75523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3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E54F5-C404-E86D-93B1-E9CB3E176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7C204-2EA6-B807-5731-5F8DB37FF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ACF96-9A75-B183-FFAB-62750A3C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D00-5206-564C-9D16-A0BE1DE1C14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1233-3971-BAD7-E5F0-342D47AF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FD40-FC6F-05CF-1E5F-C2A1A7A2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FAC7-B677-B74F-9F8E-D8E75523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3A3D-2FFD-F618-A3C6-D2219322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09F8-A912-230F-CA68-AD851C69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CE1B-73F0-2DC0-F7F0-AA895105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D00-5206-564C-9D16-A0BE1DE1C14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525C-32C4-1461-0344-836A8AE6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76D9-DB17-4C30-36F7-D5917FC2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FAC7-B677-B74F-9F8E-D8E75523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9951-CCA9-5AF9-6F21-FD869042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6C09E-B63B-22D5-58D9-4EDF1F4B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25D89-F76B-7469-2BB1-81C66A37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D00-5206-564C-9D16-A0BE1DE1C14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FB58-0BB8-F738-E2EA-ED69EB69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188E-25E6-7EB4-A44E-F443B1A8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FAC7-B677-B74F-9F8E-D8E75523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4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C889-C145-4FFD-C657-CE4A0219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01B5-E5DA-322E-DD71-ED0B85097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4994-D57B-DCDB-1995-35A9B57A7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920BD-0075-F038-DC7B-C197D207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D00-5206-564C-9D16-A0BE1DE1C14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65E9E-C046-B566-FC9E-CB9A0E0D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4322A-6B7A-F78F-7612-8BED1242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FAC7-B677-B74F-9F8E-D8E75523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7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4A5-75AA-3EB7-3836-3569EEF8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29B3D-8853-37B0-AE2F-2C18AD32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8D509-E7FB-F630-A269-2359BAF16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82C7D-0FD2-0A3B-EA30-327DB4139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4950B-2CD6-72C4-CE40-2F7FA82B7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C84E4-A648-78D6-8D23-A19A3694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D00-5206-564C-9D16-A0BE1DE1C14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B06D9-454D-DEAF-6241-5BA7107D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F5468-B373-CC1E-4416-E1909804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FAC7-B677-B74F-9F8E-D8E75523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314D-E822-63D8-7BE7-1747AA5D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EA796-C104-4995-E5C2-658DDDC6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D00-5206-564C-9D16-A0BE1DE1C14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CF6DC-D652-4A6D-3277-B032FD00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56D78-F421-C221-745D-9C2DDA5B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FAC7-B677-B74F-9F8E-D8E75523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5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60C9C-2D26-0DED-DCAB-30D037E1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D00-5206-564C-9D16-A0BE1DE1C14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A1FE3-9C2A-2F0F-01EE-A6F57565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CF355-796C-9549-5937-CAD9CC88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FAC7-B677-B74F-9F8E-D8E75523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9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5771-F325-9BC3-CE44-FE331529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8BDE-405C-5C52-E164-22BE948B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C292-C015-7F6A-FA8B-6B944C63A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4DE23-A528-7F01-FA16-34CFE0A3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D00-5206-564C-9D16-A0BE1DE1C14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F905B-4639-BFB4-377D-4A937296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99F74-D929-39F8-A4F4-86EACFA8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FAC7-B677-B74F-9F8E-D8E75523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510A-F3C9-3F8F-21A9-C8E0A237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E4018-8E9F-A667-A3F4-CE0E89D0A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BAB8A-5AE1-1DBF-33AB-1D8BD5E37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62998-371D-D301-4557-80C74FE9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D00-5206-564C-9D16-A0BE1DE1C14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546F2-EBE1-AB81-712A-59E65951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7A966-45E4-EEDF-FB9E-7E69A53D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FAC7-B677-B74F-9F8E-D8E75523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2AACD-6529-70B2-10BB-F986B504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6FF0-E8CE-49B1-B2DC-988B0DCCC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7BD11-F5E0-60B8-82A4-9E872EF68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018D00-5206-564C-9D16-A0BE1DE1C14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0B1E-A3ED-4E94-378B-87FCBFCEF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A0D4D-92CB-81C6-AD47-6874D1D31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32FAC7-B677-B74F-9F8E-D8E75523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commerce-selling-online-214060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%20*%20MERGEFORMATINET%20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Users/vaishnavivishwasmane/Downloads/%20*%20MERGEFORMATINET%20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3" name="Rectangle 140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iplinger's Retail Outlook: Feb. Sales Softer Than Expected | Kiplinger">
            <a:extLst>
              <a:ext uri="{FF2B5EF4-FFF2-40B4-BE49-F238E27FC236}">
                <a16:creationId xmlns:a16="http://schemas.microsoft.com/office/drawing/2014/main" id="{40F4369A-B289-06E0-EA1B-D8534D53E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" t="6483" r="20504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5" name="Rectangle 140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B0DD7-9D59-5170-4567-F21EEBB66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Retail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FA7AD-C5BF-6404-5BCD-245A65314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Vaishnavi Mane</a:t>
            </a:r>
          </a:p>
        </p:txBody>
      </p:sp>
      <p:sp>
        <p:nvSpPr>
          <p:cNvPr id="1407" name="Rectangle 140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09" name="Rectangle 140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90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328D-1139-CFEB-F708-97C75EDE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2852866-611B-ACCC-DA8B-E68333EBA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66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2074C-7D91-3A62-A4DE-B292AF1B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Importance of Retail Sale Prediction: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1.Inventory Management</a:t>
            </a:r>
            <a:br>
              <a:rPr lang="en-US" sz="2200" dirty="0"/>
            </a:br>
            <a:r>
              <a:rPr lang="en-US" sz="2200" dirty="0"/>
              <a:t>2.Operational Efficiency </a:t>
            </a:r>
            <a:br>
              <a:rPr lang="en-US" sz="2200" dirty="0"/>
            </a:br>
            <a:r>
              <a:rPr lang="en-US" sz="2200" dirty="0"/>
              <a:t>3.Cost Reduction</a:t>
            </a: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Goal:</a:t>
            </a:r>
            <a:br>
              <a:rPr lang="en-US" sz="2200" dirty="0"/>
            </a:br>
            <a:br>
              <a:rPr lang="en-US" sz="2200" dirty="0"/>
            </a:br>
            <a:r>
              <a:rPr lang="en-US" sz="2200" b="0" i="0" u="none" strike="noStrike" dirty="0">
                <a:effectLst/>
                <a:latin typeface="__tiempos_b6f14e"/>
              </a:rPr>
              <a:t>Building a predictive model to forecast weekly sales across multiple retail stores using available data.</a:t>
            </a:r>
            <a:br>
              <a:rPr lang="en-US" sz="2200" b="0" i="0" u="none" strike="noStrike" dirty="0">
                <a:effectLst/>
                <a:latin typeface="__tiempos_b6f14e"/>
              </a:rPr>
            </a:br>
            <a:br>
              <a:rPr lang="en-US" sz="2200" dirty="0"/>
            </a:br>
            <a:endParaRPr lang="en-US" sz="2200" dirty="0"/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hand holding a card and a bag&#10;&#10;Description automatically generated">
            <a:extLst>
              <a:ext uri="{FF2B5EF4-FFF2-40B4-BE49-F238E27FC236}">
                <a16:creationId xmlns:a16="http://schemas.microsoft.com/office/drawing/2014/main" id="{97919795-92EB-8292-9CD5-7F8660DAE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91456" y="1952410"/>
            <a:ext cx="6894576" cy="29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6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2074C-7D91-3A62-A4DE-B292AF1B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Overview:</a:t>
            </a:r>
            <a:b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b="0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Historical sales data across 45 stores, including store characteristics, sales type, and external factors like temperature</a:t>
            </a:r>
            <a:br>
              <a:rPr lang="en-US" sz="2100" b="0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D0F4BB69-95B9-0E3D-2EBA-26B8894A24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54296" y="1113789"/>
            <a:ext cx="7214616" cy="460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5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3EB40-5BA1-5E6E-FAED-6BF3BE75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Methodology: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4AAFA296-C621-F196-C84B-EB43BD45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A0AD-6F8A-CF6C-D479-73AB9825D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r>
              <a:rPr lang="en-US" sz="2000" b="0" i="0" u="none" strike="noStrike" dirty="0">
                <a:solidFill>
                  <a:schemeClr val="tx2"/>
                </a:solidFill>
                <a:effectLst/>
                <a:latin typeface="__tiempos_b6f14e"/>
              </a:rPr>
              <a:t>Data preprocessing steps: Merging datasets, </a:t>
            </a:r>
            <a:r>
              <a:rPr lang="en-US" sz="2000" dirty="0">
                <a:solidFill>
                  <a:schemeClr val="tx2"/>
                </a:solidFill>
                <a:latin typeface="__tiempos_b6f14e"/>
              </a:rPr>
              <a:t>Understanding data, Visualizing relations and outliers.</a:t>
            </a:r>
          </a:p>
          <a:p>
            <a:r>
              <a:rPr lang="en-US" sz="2000" b="0" i="0" u="none" strike="noStrike" dirty="0">
                <a:solidFill>
                  <a:schemeClr val="tx2"/>
                </a:solidFill>
                <a:effectLst/>
                <a:latin typeface="__tiempos_b6f14e"/>
              </a:rPr>
              <a:t>Evaluated multiple regression models: Linear Regression, Decision Tree, Random Forest, Gradient Boosting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2"/>
                </a:solidFill>
                <a:effectLst/>
                <a:latin typeface="__tiempos_b6f14e"/>
              </a:rPr>
              <a:t>Model selection process based on performance metrics (MAE, RMSE) on training and validation sets and hyper tunning of model to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2"/>
                </a:solidFill>
                <a:effectLst/>
                <a:latin typeface="__tiempos_b6f14e"/>
              </a:rPr>
              <a:t>Adding new features to i</a:t>
            </a:r>
            <a:r>
              <a:rPr lang="en-US" sz="2000" dirty="0">
                <a:solidFill>
                  <a:schemeClr val="tx2"/>
                </a:solidFill>
                <a:latin typeface="__tiempos_b6f14e"/>
              </a:rPr>
              <a:t>mprove sales prediction further</a:t>
            </a:r>
            <a:endParaRPr lang="en-US" sz="2000" b="0" i="0" u="none" strike="noStrike" dirty="0">
              <a:solidFill>
                <a:schemeClr val="tx2"/>
              </a:solidFill>
              <a:effectLst/>
              <a:latin typeface="__tiempos_b6f14e"/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101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553C-099E-3550-D74E-5230FF61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Challenges</a:t>
            </a:r>
            <a:endParaRPr lang="en-US" dirty="0"/>
          </a:p>
        </p:txBody>
      </p:sp>
      <p:graphicFrame>
        <p:nvGraphicFramePr>
          <p:cNvPr id="2051" name="Content Placeholder 2">
            <a:extLst>
              <a:ext uri="{FF2B5EF4-FFF2-40B4-BE49-F238E27FC236}">
                <a16:creationId xmlns:a16="http://schemas.microsoft.com/office/drawing/2014/main" id="{305D00F1-4609-6FCD-A5D9-ABEF211734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066309" cy="4311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96679F6-E544-1224-3B5D-1E91B28F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145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25" descr="A graph of heatmap and temperature&#10;&#10;Description automatically generated">
            <a:extLst>
              <a:ext uri="{FF2B5EF4-FFF2-40B4-BE49-F238E27FC236}">
                <a16:creationId xmlns:a16="http://schemas.microsoft.com/office/drawing/2014/main" id="{697C51B2-56D1-16FE-BFBF-7E7F888F5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4" y="863890"/>
            <a:ext cx="5694724" cy="513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09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B8434-87EB-C0DE-3B3E-00E89217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24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Handling Outlier and Hyperparameter Tunning </a:t>
            </a:r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A8AA-B939-7082-F129-951EEF780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en-US" sz="1700">
                <a:effectLst/>
                <a:latin typeface="+mj-lt"/>
                <a:ea typeface="Arial" panose="020B0604020202020204" pitchFamily="34" charset="0"/>
              </a:rPr>
              <a:t>Outliers in the weekly sales variable were addressed using two approaches: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>
                <a:latin typeface="+mj-lt"/>
              </a:rPr>
              <a:t> Truncating Outliers</a:t>
            </a:r>
          </a:p>
          <a:p>
            <a:pPr marL="0" indent="0">
              <a:buNone/>
            </a:pPr>
            <a:r>
              <a:rPr lang="en-US" sz="1700">
                <a:latin typeface="+mj-lt"/>
              </a:rPr>
              <a:t>2.     Removing Outliers</a:t>
            </a:r>
          </a:p>
        </p:txBody>
      </p:sp>
      <p:pic>
        <p:nvPicPr>
          <p:cNvPr id="6" name="Picture 5" descr="A graph showing the sales of a sales funnel&#10;&#10;Description automatically generated with medium confidence">
            <a:extLst>
              <a:ext uri="{FF2B5EF4-FFF2-40B4-BE49-F238E27FC236}">
                <a16:creationId xmlns:a16="http://schemas.microsoft.com/office/drawing/2014/main" id="{D6214316-C41C-C44D-9E59-3715B1D2C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00" y="1592720"/>
            <a:ext cx="3248351" cy="2046461"/>
          </a:xfrm>
          <a:prstGeom prst="rect">
            <a:avLst/>
          </a:prstGeom>
        </p:spPr>
      </p:pic>
      <p:pic>
        <p:nvPicPr>
          <p:cNvPr id="5" name="Picture 4" descr="A graph showing the sales of a sales funnel&#10;&#10;Description automatically generated with medium confidence">
            <a:extLst>
              <a:ext uri="{FF2B5EF4-FFF2-40B4-BE49-F238E27FC236}">
                <a16:creationId xmlns:a16="http://schemas.microsoft.com/office/drawing/2014/main" id="{ADAE0E27-D398-F175-6BAD-C796BACC0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83" y="1592720"/>
            <a:ext cx="3248352" cy="2046462"/>
          </a:xfrm>
          <a:prstGeom prst="rect">
            <a:avLst/>
          </a:prstGeom>
        </p:spPr>
      </p:pic>
      <p:pic>
        <p:nvPicPr>
          <p:cNvPr id="4" name="Picture 3" descr="A graph of a sales curve&#10;&#10;Description automatically generated with medium confidence">
            <a:extLst>
              <a:ext uri="{FF2B5EF4-FFF2-40B4-BE49-F238E27FC236}">
                <a16:creationId xmlns:a16="http://schemas.microsoft.com/office/drawing/2014/main" id="{92D8BC04-8145-D331-A3D7-0A27B6B6F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30039"/>
            <a:ext cx="3248352" cy="2046462"/>
          </a:xfrm>
          <a:prstGeom prst="rect">
            <a:avLst/>
          </a:prstGeom>
        </p:spPr>
      </p:pic>
      <p:pic>
        <p:nvPicPr>
          <p:cNvPr id="8" name="Picture 7" descr="A screenshot of a data&#10;&#10;Description automatically generated">
            <a:extLst>
              <a:ext uri="{FF2B5EF4-FFF2-40B4-BE49-F238E27FC236}">
                <a16:creationId xmlns:a16="http://schemas.microsoft.com/office/drawing/2014/main" id="{B59882FE-63D8-589A-B71A-6A7F20688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267" y="4277347"/>
            <a:ext cx="6604999" cy="1766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0E4550-23C3-481E-A8DD-A368C869EECE}"/>
              </a:ext>
            </a:extLst>
          </p:cNvPr>
          <p:cNvSpPr txBox="1"/>
          <p:nvPr/>
        </p:nvSpPr>
        <p:spPr>
          <a:xfrm>
            <a:off x="2052075" y="6118614"/>
            <a:ext cx="1003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CE76B-153F-8938-A9B5-BE0A9500CB85}"/>
              </a:ext>
            </a:extLst>
          </p:cNvPr>
          <p:cNvSpPr txBox="1"/>
          <p:nvPr/>
        </p:nvSpPr>
        <p:spPr>
          <a:xfrm>
            <a:off x="9299595" y="3678571"/>
            <a:ext cx="24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Truncating Outliers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D6D69-53C6-4AA2-5D5D-D8964547B649}"/>
              </a:ext>
            </a:extLst>
          </p:cNvPr>
          <p:cNvSpPr txBox="1"/>
          <p:nvPr/>
        </p:nvSpPr>
        <p:spPr>
          <a:xfrm>
            <a:off x="5616026" y="3718488"/>
            <a:ext cx="24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235808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237E-FA90-1D45-9050-2F2D5A54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540183"/>
            <a:ext cx="5138060" cy="338040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__tiempos_b6f14e"/>
              </a:rPr>
              <a:t>Findings and 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__tiempos_b6f14e"/>
              </a:rPr>
              <a:t>Random Forest Regression model performed best on the validation 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__tiempos_b6f14e"/>
              </a:rPr>
              <a:t>Visualizations comparing predicted and actual sales over weeks shows slight deviation after hyper-tunning of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__tiempos_b6f14e"/>
              </a:rPr>
              <a:t>A</a:t>
            </a:r>
            <a:r>
              <a:rPr lang="en-US" sz="2400" b="0" i="0" u="none" strike="noStrike" dirty="0">
                <a:effectLst/>
                <a:latin typeface="__tiempos_b6f14e"/>
              </a:rPr>
              <a:t>s seen in below graph there is no similar patterns observed in predicted sales and actual sales, hence </a:t>
            </a:r>
            <a:r>
              <a:rPr lang="en-US" sz="2200" dirty="0">
                <a:latin typeface="__tiempos_b6f14e"/>
              </a:rPr>
              <a:t>o</a:t>
            </a:r>
            <a:r>
              <a:rPr lang="en-US" sz="2200" b="0" i="0" u="none" strike="noStrike" dirty="0">
                <a:effectLst/>
                <a:latin typeface="__tiempos_b6f14e"/>
              </a:rPr>
              <a:t>bservations can not be relied on to take actions.</a:t>
            </a:r>
            <a:endParaRPr lang="en-US" sz="2200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B0659AC-88F3-FEC9-A8D2-D0AEF017BFF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978238" y="266766"/>
            <a:ext cx="6109853" cy="1665720"/>
          </a:xfrm>
          <a:prstGeom prst="rect">
            <a:avLst/>
          </a:prstGeom>
          <a:ln/>
        </p:spPr>
      </p:pic>
      <p:pic>
        <p:nvPicPr>
          <p:cNvPr id="5" name="Picture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4680D6E-B16A-CA66-89C4-6558AE5B1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696" y="2095494"/>
            <a:ext cx="6534395" cy="437285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169310C-4F53-DE7C-29AF-637E140EC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36" y="42819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9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9755CDBA-DAFB-F0EA-56EC-C8E67F1C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3" y="4083599"/>
            <a:ext cx="5449787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48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AC230991-CACD-365C-F09E-FF5A77C9A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8" r="12708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19876-67E1-D2E4-A3DB-40B248E5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7" y="1482436"/>
            <a:ext cx="4633831" cy="4498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dirty="0">
                <a:effectLst/>
                <a:latin typeface="__tiempos_b6f14e"/>
              </a:rPr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__tiempos_b6f14e"/>
              </a:rPr>
              <a:t>Accurate sales forecasting enables better inventory management and resource allocation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__tiempos_b6f14e"/>
              </a:rPr>
              <a:t>Identify sales patterns, trends, and anomalies to make informed business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__tiempos_b6f14e"/>
              </a:rPr>
              <a:t>Potential cost savings and increased profitability through optimized operations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992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75CBA935-2AB1-B851-233B-176C05B18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99" r="2970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4E14-0973-F7E4-F931-B566E237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909" y="547254"/>
            <a:ext cx="5195455" cy="576349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600" b="0" i="0" u="none" strike="noStrike" dirty="0">
                <a:effectLst/>
                <a:latin typeface="__tiempos_b6f14e"/>
              </a:rPr>
              <a:t>Lessons Learned: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__tiempos_b6f14e"/>
              </a:rPr>
              <a:t>Importance of feature engineering and domain expertise for improving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__tiempos_b6f14e"/>
              </a:rPr>
              <a:t>Importance of data quality over data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__tiempos_b6f14e"/>
              </a:rPr>
              <a:t>Continuous model evaluation and refinement for better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__tiempos_b6f14e"/>
              </a:rPr>
              <a:t>Collaboration with business experts for deeper insights and strategic decision-making.</a:t>
            </a:r>
          </a:p>
          <a:p>
            <a:pPr marL="0" indent="0">
              <a:buNone/>
            </a:pPr>
            <a:r>
              <a:rPr lang="en-US" sz="2600" b="0" i="0" u="none" strike="noStrike" dirty="0">
                <a:effectLst/>
                <a:latin typeface="__tiempos_b6f14e"/>
              </a:rPr>
              <a:t>Future Considerations: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__tiempos_b6f14e"/>
              </a:rPr>
              <a:t>Explore additional data sources and relevant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__tiempos_b6f14e"/>
              </a:rPr>
              <a:t>Implement advanced techniques like ensemble models or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__tiempos_b6f14e"/>
              </a:rPr>
              <a:t>Regular model updates to account for changing market conditions and consumer behavior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0695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366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__tiempos_b6f14e</vt:lpstr>
      <vt:lpstr>Aptos</vt:lpstr>
      <vt:lpstr>Aptos Display</vt:lpstr>
      <vt:lpstr>Arial</vt:lpstr>
      <vt:lpstr>Calibri</vt:lpstr>
      <vt:lpstr>Office Theme</vt:lpstr>
      <vt:lpstr>Retail Sales Prediction</vt:lpstr>
      <vt:lpstr>Importance of Retail Sale Prediction:  1.Inventory Management 2.Operational Efficiency  3.Cost Reduction   Goal:  Building a predictive model to forecast weekly sales across multiple retail stores using available data.  </vt:lpstr>
      <vt:lpstr>Data Overview:  Historical sales data across 45 stores, including store characteristics, sales type, and external factors like temperature   </vt:lpstr>
      <vt:lpstr>Methodology:</vt:lpstr>
      <vt:lpstr>Key Challenges</vt:lpstr>
      <vt:lpstr>Handling Outlier and Hyperparameter Tunning </vt:lpstr>
      <vt:lpstr>PowerPoint Presentation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Prediction</dc:title>
  <dc:creator>Vaishnavi Vishwas Mane</dc:creator>
  <cp:lastModifiedBy>Vaishnavi Vishwas Mane</cp:lastModifiedBy>
  <cp:revision>3</cp:revision>
  <dcterms:created xsi:type="dcterms:W3CDTF">2024-03-28T13:38:49Z</dcterms:created>
  <dcterms:modified xsi:type="dcterms:W3CDTF">2024-04-26T21:08:28Z</dcterms:modified>
</cp:coreProperties>
</file>