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1.xml" ContentType="application/vnd.openxmlformats-officedocument.drawingml.chartshape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drawings/drawing2.xml" ContentType="application/vnd.openxmlformats-officedocument.drawingml.chartshapes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drawings/drawing3.xml" ContentType="application/vnd.openxmlformats-officedocument.drawingml.chartshapes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drawings/drawing4.xml" ContentType="application/vnd.openxmlformats-officedocument.drawingml.chartshapes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4" r:id="rId1"/>
  </p:sldMasterIdLst>
  <p:sldIdLst>
    <p:sldId id="256" r:id="rId2"/>
    <p:sldId id="259" r:id="rId3"/>
    <p:sldId id="258" r:id="rId4"/>
    <p:sldId id="270" r:id="rId5"/>
    <p:sldId id="272" r:id="rId6"/>
    <p:sldId id="271" r:id="rId7"/>
    <p:sldId id="26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3" r:id="rId18"/>
    <p:sldId id="275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4DE0"/>
    <a:srgbClr val="CD0112"/>
    <a:srgbClr val="E68300"/>
    <a:srgbClr val="CF4717"/>
    <a:srgbClr val="961705"/>
    <a:srgbClr val="494949"/>
    <a:srgbClr val="3A3A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054" autoAdjust="0"/>
  </p:normalViewPr>
  <p:slideViewPr>
    <p:cSldViewPr snapToGrid="0">
      <p:cViewPr varScale="1">
        <p:scale>
          <a:sx n="60" d="100"/>
          <a:sy n="60" d="100"/>
        </p:scale>
        <p:origin x="9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ishnavi\Desktop\Vote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ishnavi\Desktop\Vote.csv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ishnavi\Desktop\Vote.csv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ishnavi\Desktop\Book1.xlsx" TargetMode="Externa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chartUserShapes" Target="../drawings/drawing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ishnavi\Desktop\Vote.csv" TargetMode="External"/><Relationship Id="rId2" Type="http://schemas.microsoft.com/office/2011/relationships/chartColorStyle" Target="colors13.xml"/><Relationship Id="rId1" Type="http://schemas.microsoft.com/office/2011/relationships/chartStyle" Target="style13.xml"/><Relationship Id="rId4" Type="http://schemas.openxmlformats.org/officeDocument/2006/relationships/chartUserShapes" Target="../drawings/drawing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ishnavi\Desktop\Vote.csv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ishnavi\Desktop\Vote.csv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ishnavi\Desktop\Vote.csv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ishnavi\Desktop\Vote.csv" TargetMode="External"/><Relationship Id="rId2" Type="http://schemas.microsoft.com/office/2011/relationships/chartColorStyle" Target="colors17.xml"/><Relationship Id="rId1" Type="http://schemas.microsoft.com/office/2011/relationships/chartStyle" Target="style17.xml"/><Relationship Id="rId4" Type="http://schemas.openxmlformats.org/officeDocument/2006/relationships/chartUserShapes" Target="../drawings/drawing4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ishnavi\Desktop\Book1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ishnavi\Desktop\Voters.csv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ishnavi\Desktop\Vote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ishnavi\Desktop\Voters.csv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ishnavi\Desktop\Vote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ishnavi\Desktop\Vote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ishnavi\Desktop\Vote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ishnavi\Desktop\Vote.csv" TargetMode="Externa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1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ishnavi\Desktop\Vote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ishnavi\Desktop\Vote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ishnavi\Desktop\Vote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[Vote.csv]Sheet1!PivotTable23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cap="all" spc="150" baseline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2000">
                <a:solidFill>
                  <a:schemeClr val="accent6">
                    <a:lumMod val="75000"/>
                  </a:schemeClr>
                </a:solidFill>
              </a:rPr>
              <a:t>Overseas Electors</a:t>
            </a:r>
          </a:p>
        </c:rich>
      </c:tx>
      <c:layout>
        <c:manualLayout>
          <c:xMode val="edge"/>
          <c:yMode val="edge"/>
          <c:x val="0.13151566682062782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cap="all" spc="150" baseline="0">
              <a:solidFill>
                <a:schemeClr val="accent6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967930304135728"/>
          <c:y val="0.22811893486530543"/>
          <c:w val="0.8507154539694245"/>
          <c:h val="0.6170302512744869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Sheet1!$C$116:$C$117</c:f>
              <c:strCache>
                <c:ptCount val="1"/>
                <c:pt idx="0">
                  <c:v>Male</c:v>
                </c:pt>
              </c:strCache>
            </c:strRef>
          </c:tx>
          <c:spPr>
            <a:pattFill prst="narVert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Sheet1!$B$118:$B$120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Sheet1!$C$118:$C$120</c:f>
              <c:numCache>
                <c:formatCode>General</c:formatCode>
                <c:ptCount val="2"/>
                <c:pt idx="0">
                  <c:v>16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7F-47F1-B3FC-DBF77C4250BD}"/>
            </c:ext>
          </c:extLst>
        </c:ser>
        <c:ser>
          <c:idx val="1"/>
          <c:order val="1"/>
          <c:tx>
            <c:strRef>
              <c:f>Sheet1!$D$116:$D$117</c:f>
              <c:strCache>
                <c:ptCount val="1"/>
                <c:pt idx="0">
                  <c:v>Female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Sheet1!$B$118:$B$120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Sheet1!$D$118:$D$120</c:f>
              <c:numCache>
                <c:formatCode>General</c:formatCode>
                <c:ptCount val="2"/>
                <c:pt idx="0">
                  <c:v>15</c:v>
                </c:pt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A7F-47F1-B3FC-DBF77C4250B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27"/>
        <c:overlap val="-48"/>
        <c:axId val="455805176"/>
        <c:axId val="455803576"/>
      </c:barChart>
      <c:catAx>
        <c:axId val="4558051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5803576"/>
        <c:crosses val="autoZero"/>
        <c:auto val="1"/>
        <c:lblAlgn val="ctr"/>
        <c:lblOffset val="100"/>
        <c:noMultiLvlLbl val="0"/>
      </c:catAx>
      <c:valAx>
        <c:axId val="455803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5805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559512003192036"/>
          <c:y val="0.22421225811810458"/>
          <c:w val="0.20798235503261159"/>
          <c:h val="0.1946003665170776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5.9198818897637798E-2"/>
          <c:y val="3.7275576404830819E-2"/>
          <c:w val="0.83436400918635156"/>
          <c:h val="0.79507548990251842"/>
        </c:manualLayout>
      </c:layout>
      <c:barChart>
        <c:barDir val="col"/>
        <c:grouping val="clustered"/>
        <c:varyColors val="0"/>
        <c:ser>
          <c:idx val="0"/>
          <c:order val="0"/>
          <c:tx>
            <c:v>Female</c:v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2"/>
              <c:pt idx="0">
                <c:v>No</c:v>
              </c:pt>
              <c:pt idx="1">
                <c:v>Yes</c:v>
              </c:pt>
            </c:strLit>
          </c:cat>
          <c:val>
            <c:numLit>
              <c:formatCode>General</c:formatCode>
              <c:ptCount val="2"/>
              <c:pt idx="0">
                <c:v>4.7619047619047616E-2</c:v>
              </c:pt>
              <c:pt idx="1">
                <c:v>0.36904761904761907</c:v>
              </c:pt>
            </c:numLit>
          </c:val>
          <c:extLst>
            <c:ext xmlns:c16="http://schemas.microsoft.com/office/drawing/2014/chart" uri="{C3380CC4-5D6E-409C-BE32-E72D297353CC}">
              <c16:uniqueId val="{00000003-F3F8-4985-85DE-9BA857938FC8}"/>
            </c:ext>
          </c:extLst>
        </c:ser>
        <c:ser>
          <c:idx val="1"/>
          <c:order val="1"/>
          <c:tx>
            <c:v>Male</c:v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2"/>
              <c:pt idx="0">
                <c:v>No</c:v>
              </c:pt>
              <c:pt idx="1">
                <c:v>Yes</c:v>
              </c:pt>
            </c:strLit>
          </c:cat>
          <c:val>
            <c:numLit>
              <c:formatCode>General</c:formatCode>
              <c:ptCount val="2"/>
              <c:pt idx="0">
                <c:v>9.5238095238095233E-2</c:v>
              </c:pt>
              <c:pt idx="1">
                <c:v>0.48809523809523808</c:v>
              </c:pt>
            </c:numLit>
          </c:val>
          <c:extLst>
            <c:ext xmlns:c16="http://schemas.microsoft.com/office/drawing/2014/chart" uri="{C3380CC4-5D6E-409C-BE32-E72D297353CC}">
              <c16:uniqueId val="{00000004-F3F8-4985-85DE-9BA857938FC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411034928"/>
        <c:axId val="411035568"/>
      </c:barChart>
      <c:catAx>
        <c:axId val="4110349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197" b="1" i="0" u="none" strike="noStrike" kern="120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400" b="1" dirty="0">
                    <a:effectLst/>
                  </a:rPr>
                  <a:t>Do people think/research about a political candidate before voting?</a:t>
                </a:r>
                <a:endParaRPr lang="en-IN" sz="1050" b="1" dirty="0">
                  <a:effectLst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>
                    <a:solidFill>
                      <a:prstClr val="black">
                        <a:lumMod val="65000"/>
                        <a:lumOff val="35000"/>
                      </a:prstClr>
                    </a:solidFill>
                  </a:defRPr>
                </a:pPr>
                <a:endParaRPr lang="en-IN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97" b="1" i="0" u="none" strike="noStrike" kern="120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1035568"/>
        <c:crosses val="autoZero"/>
        <c:auto val="1"/>
        <c:lblAlgn val="ctr"/>
        <c:lblOffset val="100"/>
        <c:noMultiLvlLbl val="0"/>
      </c:catAx>
      <c:valAx>
        <c:axId val="41103556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Percentage</a:t>
                </a:r>
              </a:p>
            </c:rich>
          </c:tx>
          <c:layout>
            <c:manualLayout>
              <c:xMode val="edge"/>
              <c:yMode val="edge"/>
              <c:x val="6.491546549628001E-3"/>
              <c:y val="0.2432148492132672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1034928"/>
        <c:crosses val="autoZero"/>
        <c:crossBetween val="between"/>
      </c:valAx>
      <c:spPr>
        <a:solidFill>
          <a:schemeClr val="lt1"/>
        </a:solidFill>
        <a:ln w="12700" cap="flat" cmpd="sng" algn="ctr">
          <a:solidFill>
            <a:schemeClr val="accent2"/>
          </a:solidFill>
          <a:prstDash val="solid"/>
        </a:ln>
        <a:effectLst/>
      </c:spPr>
    </c:plotArea>
    <c:legend>
      <c:legendPos val="r"/>
      <c:layout>
        <c:manualLayout>
          <c:xMode val="edge"/>
          <c:yMode val="edge"/>
          <c:x val="0.89097498684439524"/>
          <c:y val="0.12729422920247963"/>
          <c:w val="9.6041920056348665E-2"/>
          <c:h val="0.1500734901003464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[Vote.csv]Sheet2!PivotTable33</c:name>
    <c:fmtId val="15"/>
  </c:pivotSource>
  <c:chart>
    <c:autoTitleDeleted val="0"/>
    <c:pivotFmts>
      <c:pivotFmt>
        <c:idx val="0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5.1596196039260842E-2"/>
          <c:y val="5.1830120938605097E-2"/>
          <c:w val="0.92382422956233545"/>
          <c:h val="0.841031582876157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Sheet2!$B$61:$B$62</c:f>
              <c:strCache>
                <c:ptCount val="1"/>
                <c:pt idx="0">
                  <c:v>News articles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Sheet2!$A$63:$A$67</c:f>
              <c:strCache>
                <c:ptCount val="4"/>
                <c:pt idx="0">
                  <c:v>Adult voter</c:v>
                </c:pt>
                <c:pt idx="1">
                  <c:v>Experienced Voter</c:v>
                </c:pt>
                <c:pt idx="2">
                  <c:v>Senior Voter</c:v>
                </c:pt>
                <c:pt idx="3">
                  <c:v>Young voter</c:v>
                </c:pt>
              </c:strCache>
            </c:strRef>
          </c:cat>
          <c:val>
            <c:numRef>
              <c:f>Sheet2!$B$63:$B$67</c:f>
              <c:numCache>
                <c:formatCode>0.00%</c:formatCode>
                <c:ptCount val="4"/>
                <c:pt idx="0">
                  <c:v>0.68</c:v>
                </c:pt>
                <c:pt idx="1">
                  <c:v>0.37931034482758619</c:v>
                </c:pt>
                <c:pt idx="2">
                  <c:v>0.56097560975609762</c:v>
                </c:pt>
                <c:pt idx="3">
                  <c:v>0.13846153846153847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DF-4381-89A0-57A3718158C4}"/>
            </c:ext>
          </c:extLst>
        </c:ser>
        <c:ser>
          <c:idx val="1"/>
          <c:order val="1"/>
          <c:tx>
            <c:strRef>
              <c:f>Sheet2!$C$61:$C$62</c:f>
              <c:strCache>
                <c:ptCount val="1"/>
                <c:pt idx="0">
                  <c:v>Political Campaigns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Sheet2!$A$63:$A$67</c:f>
              <c:strCache>
                <c:ptCount val="4"/>
                <c:pt idx="0">
                  <c:v>Adult voter</c:v>
                </c:pt>
                <c:pt idx="1">
                  <c:v>Experienced Voter</c:v>
                </c:pt>
                <c:pt idx="2">
                  <c:v>Senior Voter</c:v>
                </c:pt>
                <c:pt idx="3">
                  <c:v>Young voter</c:v>
                </c:pt>
              </c:strCache>
            </c:strRef>
          </c:cat>
          <c:val>
            <c:numRef>
              <c:f>Sheet2!$C$63:$C$67</c:f>
              <c:numCache>
                <c:formatCode>0.00%</c:formatCode>
                <c:ptCount val="4"/>
                <c:pt idx="0">
                  <c:v>0.08</c:v>
                </c:pt>
                <c:pt idx="1">
                  <c:v>0.20689655172413793</c:v>
                </c:pt>
                <c:pt idx="2">
                  <c:v>0.26829268292682928</c:v>
                </c:pt>
                <c:pt idx="3">
                  <c:v>0.18461538461538463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DF-4381-89A0-57A3718158C4}"/>
            </c:ext>
          </c:extLst>
        </c:ser>
        <c:ser>
          <c:idx val="2"/>
          <c:order val="2"/>
          <c:tx>
            <c:strRef>
              <c:f>Sheet2!$D$61:$D$62</c:f>
              <c:strCache>
                <c:ptCount val="1"/>
                <c:pt idx="0">
                  <c:v>Social Media(Twitter, Facebook, etc.)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Sheet2!$A$63:$A$67</c:f>
              <c:strCache>
                <c:ptCount val="4"/>
                <c:pt idx="0">
                  <c:v>Adult voter</c:v>
                </c:pt>
                <c:pt idx="1">
                  <c:v>Experienced Voter</c:v>
                </c:pt>
                <c:pt idx="2">
                  <c:v>Senior Voter</c:v>
                </c:pt>
                <c:pt idx="3">
                  <c:v>Young voter</c:v>
                </c:pt>
              </c:strCache>
            </c:strRef>
          </c:cat>
          <c:val>
            <c:numRef>
              <c:f>Sheet2!$D$63:$D$67</c:f>
              <c:numCache>
                <c:formatCode>0.00%</c:formatCode>
                <c:ptCount val="4"/>
                <c:pt idx="0">
                  <c:v>0.24</c:v>
                </c:pt>
                <c:pt idx="1">
                  <c:v>0.41379310344827586</c:v>
                </c:pt>
                <c:pt idx="2">
                  <c:v>0.17073170731707318</c:v>
                </c:pt>
                <c:pt idx="3">
                  <c:v>0.67692307692307696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5DF-4381-89A0-57A3718158C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399245880"/>
        <c:axId val="319331888"/>
      </c:barChart>
      <c:catAx>
        <c:axId val="399245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9331888"/>
        <c:crosses val="autoZero"/>
        <c:auto val="1"/>
        <c:lblAlgn val="ctr"/>
        <c:lblOffset val="100"/>
        <c:noMultiLvlLbl val="0"/>
      </c:catAx>
      <c:valAx>
        <c:axId val="319331888"/>
        <c:scaling>
          <c:orientation val="minMax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9245880"/>
        <c:crosses val="autoZero"/>
        <c:crossBetween val="between"/>
      </c:valAx>
      <c:spPr>
        <a:solidFill>
          <a:schemeClr val="lt1"/>
        </a:solidFill>
        <a:ln w="12700" cap="flat" cmpd="sng" algn="ctr">
          <a:solidFill>
            <a:schemeClr val="accent2"/>
          </a:solidFill>
          <a:prstDash val="solid"/>
        </a:ln>
        <a:effectLst/>
      </c:spPr>
    </c:plotArea>
    <c:legend>
      <c:legendPos val="r"/>
      <c:layout>
        <c:manualLayout>
          <c:xMode val="edge"/>
          <c:yMode val="edge"/>
          <c:x val="0.31290882690821714"/>
          <c:y val="2.0134653976677424E-3"/>
          <c:w val="0.4895584016220651"/>
          <c:h val="0.2326593214321092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[Book1.xlsx]Sheet2!PivotTable38</c:name>
    <c:fmtId val="4"/>
  </c:pivotSource>
  <c:chart>
    <c:autoTitleDeleted val="0"/>
    <c:pivotFmts>
      <c:pivotFmt>
        <c:idx val="0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circle"/>
          <c:size val="6"/>
          <c:spPr>
            <a:solidFill>
              <a:schemeClr val="accent2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circle"/>
          <c:size val="6"/>
          <c:spPr>
            <a:solidFill>
              <a:schemeClr val="accent3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circle"/>
          <c:size val="6"/>
          <c:spPr>
            <a:solidFill>
              <a:schemeClr val="accent4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circle"/>
          <c:size val="6"/>
          <c:spPr>
            <a:solidFill>
              <a:schemeClr val="accent1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030643044619421E-2"/>
          <c:y val="2.7098524063066863E-2"/>
          <c:w val="0.77660474081364828"/>
          <c:h val="0.8785103894996785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Sheet2!$B$29:$B$30</c:f>
              <c:strCache>
                <c:ptCount val="1"/>
                <c:pt idx="0">
                  <c:v>Because of their popularity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Sheet2!$A$31:$A$35</c:f>
              <c:strCache>
                <c:ptCount val="4"/>
                <c:pt idx="0">
                  <c:v>Adult voter</c:v>
                </c:pt>
                <c:pt idx="1">
                  <c:v>Experienced Voter</c:v>
                </c:pt>
                <c:pt idx="2">
                  <c:v>Senior Voter</c:v>
                </c:pt>
                <c:pt idx="3">
                  <c:v>Young voter</c:v>
                </c:pt>
              </c:strCache>
            </c:strRef>
          </c:cat>
          <c:val>
            <c:numRef>
              <c:f>Sheet2!$B$31:$B$35</c:f>
              <c:numCache>
                <c:formatCode>0.00%</c:formatCode>
                <c:ptCount val="4"/>
                <c:pt idx="0">
                  <c:v>0.15942028985507245</c:v>
                </c:pt>
                <c:pt idx="1">
                  <c:v>0.18867924528301888</c:v>
                </c:pt>
                <c:pt idx="2">
                  <c:v>0.27884615384615385</c:v>
                </c:pt>
                <c:pt idx="3">
                  <c:v>5.9405940594059403E-2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6C-4275-BE6C-E49202FBA80F}"/>
            </c:ext>
          </c:extLst>
        </c:ser>
        <c:ser>
          <c:idx val="1"/>
          <c:order val="1"/>
          <c:tx>
            <c:strRef>
              <c:f>Sheet2!$C$29:$C$30</c:f>
              <c:strCache>
                <c:ptCount val="1"/>
                <c:pt idx="0">
                  <c:v>Considering their age/gender/religion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Sheet2!$A$31:$A$35</c:f>
              <c:strCache>
                <c:ptCount val="4"/>
                <c:pt idx="0">
                  <c:v>Adult voter</c:v>
                </c:pt>
                <c:pt idx="1">
                  <c:v>Experienced Voter</c:v>
                </c:pt>
                <c:pt idx="2">
                  <c:v>Senior Voter</c:v>
                </c:pt>
                <c:pt idx="3">
                  <c:v>Young voter</c:v>
                </c:pt>
              </c:strCache>
            </c:strRef>
          </c:cat>
          <c:val>
            <c:numRef>
              <c:f>Sheet2!$C$31:$C$35</c:f>
              <c:numCache>
                <c:formatCode>0.00%</c:formatCode>
                <c:ptCount val="4"/>
                <c:pt idx="0">
                  <c:v>4.3478260869565216E-2</c:v>
                </c:pt>
                <c:pt idx="1">
                  <c:v>3.7735849056603772E-2</c:v>
                </c:pt>
                <c:pt idx="2">
                  <c:v>0.21153846153846154</c:v>
                </c:pt>
                <c:pt idx="3">
                  <c:v>3.9603960396039604E-2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A6C-4275-BE6C-E49202FBA80F}"/>
            </c:ext>
          </c:extLst>
        </c:ser>
        <c:ser>
          <c:idx val="2"/>
          <c:order val="2"/>
          <c:tx>
            <c:strRef>
              <c:f>Sheet2!$D$29:$D$30</c:f>
              <c:strCache>
                <c:ptCount val="1"/>
                <c:pt idx="0">
                  <c:v>Their political vision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Sheet2!$A$31:$A$35</c:f>
              <c:strCache>
                <c:ptCount val="4"/>
                <c:pt idx="0">
                  <c:v>Adult voter</c:v>
                </c:pt>
                <c:pt idx="1">
                  <c:v>Experienced Voter</c:v>
                </c:pt>
                <c:pt idx="2">
                  <c:v>Senior Voter</c:v>
                </c:pt>
                <c:pt idx="3">
                  <c:v>Young voter</c:v>
                </c:pt>
              </c:strCache>
            </c:strRef>
          </c:cat>
          <c:val>
            <c:numRef>
              <c:f>Sheet2!$D$31:$D$35</c:f>
              <c:numCache>
                <c:formatCode>0.00%</c:formatCode>
                <c:ptCount val="4"/>
                <c:pt idx="0">
                  <c:v>0.42028985507246375</c:v>
                </c:pt>
                <c:pt idx="1">
                  <c:v>0.20754716981132076</c:v>
                </c:pt>
                <c:pt idx="2">
                  <c:v>0.29807692307692307</c:v>
                </c:pt>
                <c:pt idx="3">
                  <c:v>0.39603960396039606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A6C-4275-BE6C-E49202FBA80F}"/>
            </c:ext>
          </c:extLst>
        </c:ser>
        <c:ser>
          <c:idx val="3"/>
          <c:order val="3"/>
          <c:tx>
            <c:strRef>
              <c:f>Sheet2!$E$29:$E$30</c:f>
              <c:strCache>
                <c:ptCount val="1"/>
                <c:pt idx="0">
                  <c:v>Through their work they've done in past</c:v>
                </c:pt>
              </c:strCache>
            </c:strRef>
          </c:tx>
          <c:spPr>
            <a:pattFill prst="narHorz">
              <a:fgClr>
                <a:schemeClr val="accent4"/>
              </a:fgClr>
              <a:bgClr>
                <a:schemeClr val="accent4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4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Sheet2!$A$31:$A$35</c:f>
              <c:strCache>
                <c:ptCount val="4"/>
                <c:pt idx="0">
                  <c:v>Adult voter</c:v>
                </c:pt>
                <c:pt idx="1">
                  <c:v>Experienced Voter</c:v>
                </c:pt>
                <c:pt idx="2">
                  <c:v>Senior Voter</c:v>
                </c:pt>
                <c:pt idx="3">
                  <c:v>Young voter</c:v>
                </c:pt>
              </c:strCache>
            </c:strRef>
          </c:cat>
          <c:val>
            <c:numRef>
              <c:f>Sheet2!$E$31:$E$35</c:f>
              <c:numCache>
                <c:formatCode>0.00%</c:formatCode>
                <c:ptCount val="4"/>
                <c:pt idx="0">
                  <c:v>0.37681159420289856</c:v>
                </c:pt>
                <c:pt idx="1">
                  <c:v>0.56603773584905659</c:v>
                </c:pt>
                <c:pt idx="2">
                  <c:v>0.21153846153846154</c:v>
                </c:pt>
                <c:pt idx="3">
                  <c:v>0.50495049504950495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A6C-4275-BE6C-E49202FBA80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523337872"/>
        <c:axId val="523335312"/>
      </c:barChart>
      <c:catAx>
        <c:axId val="523337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3335312"/>
        <c:crosses val="autoZero"/>
        <c:auto val="1"/>
        <c:lblAlgn val="ctr"/>
        <c:lblOffset val="100"/>
        <c:noMultiLvlLbl val="0"/>
      </c:catAx>
      <c:valAx>
        <c:axId val="523335312"/>
        <c:scaling>
          <c:orientation val="minMax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3337872"/>
        <c:crosses val="autoZero"/>
        <c:crossBetween val="between"/>
      </c:valAx>
      <c:spPr>
        <a:solidFill>
          <a:schemeClr val="lt1"/>
        </a:solidFill>
        <a:ln w="12700" cap="flat" cmpd="sng" algn="ctr">
          <a:solidFill>
            <a:schemeClr val="accent2"/>
          </a:solidFill>
          <a:prstDash val="solid"/>
        </a:ln>
        <a:effectLst/>
      </c:spPr>
    </c:plotArea>
    <c:legend>
      <c:legendPos val="r"/>
      <c:layout>
        <c:manualLayout>
          <c:xMode val="edge"/>
          <c:yMode val="edge"/>
          <c:x val="0.84126148293963254"/>
          <c:y val="0.13803204559757665"/>
          <c:w val="0.14623851706036745"/>
          <c:h val="0.4133764574864478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[Vote.csv]Sheet2!PivotTable34</c:name>
    <c:fmtId val="3"/>
  </c:pivotSource>
  <c:chart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circle"/>
          <c:size val="6"/>
          <c:spPr>
            <a:solidFill>
              <a:schemeClr val="accent1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circle"/>
          <c:size val="6"/>
          <c:spPr>
            <a:solidFill>
              <a:schemeClr val="accent2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circle"/>
          <c:size val="6"/>
          <c:spPr>
            <a:solidFill>
              <a:schemeClr val="accent3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circle"/>
          <c:size val="6"/>
          <c:spPr>
            <a:solidFill>
              <a:schemeClr val="accent4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5.7098179133858278E-2"/>
          <c:y val="4.3087627959768428E-2"/>
          <c:w val="0.91118061023622043"/>
          <c:h val="0.8678452793293505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Sheet2!$B$70:$B$71</c:f>
              <c:strCache>
                <c:ptCount val="1"/>
                <c:pt idx="0">
                  <c:v>Age/Gender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Sheet2!$A$72:$A$76</c:f>
              <c:strCache>
                <c:ptCount val="4"/>
                <c:pt idx="0">
                  <c:v>Adult voter</c:v>
                </c:pt>
                <c:pt idx="1">
                  <c:v>Experienced Voter</c:v>
                </c:pt>
                <c:pt idx="2">
                  <c:v>Senior Voter</c:v>
                </c:pt>
                <c:pt idx="3">
                  <c:v>Young voter</c:v>
                </c:pt>
              </c:strCache>
            </c:strRef>
          </c:cat>
          <c:val>
            <c:numRef>
              <c:f>Sheet2!$B$72:$B$76</c:f>
              <c:numCache>
                <c:formatCode>0.00%</c:formatCode>
                <c:ptCount val="4"/>
                <c:pt idx="0">
                  <c:v>0</c:v>
                </c:pt>
                <c:pt idx="1">
                  <c:v>3.0303030303030304E-2</c:v>
                </c:pt>
                <c:pt idx="2">
                  <c:v>0.14634146341463414</c:v>
                </c:pt>
                <c:pt idx="3">
                  <c:v>1.4084507042253521E-2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3C-4E7E-8B7E-FB2DB8BAB300}"/>
            </c:ext>
          </c:extLst>
        </c:ser>
        <c:ser>
          <c:idx val="1"/>
          <c:order val="1"/>
          <c:tx>
            <c:strRef>
              <c:f>Sheet2!$C$70:$C$71</c:f>
              <c:strCache>
                <c:ptCount val="1"/>
                <c:pt idx="0">
                  <c:v>Education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Sheet2!$A$72:$A$76</c:f>
              <c:strCache>
                <c:ptCount val="4"/>
                <c:pt idx="0">
                  <c:v>Adult voter</c:v>
                </c:pt>
                <c:pt idx="1">
                  <c:v>Experienced Voter</c:v>
                </c:pt>
                <c:pt idx="2">
                  <c:v>Senior Voter</c:v>
                </c:pt>
                <c:pt idx="3">
                  <c:v>Young voter</c:v>
                </c:pt>
              </c:strCache>
            </c:strRef>
          </c:cat>
          <c:val>
            <c:numRef>
              <c:f>Sheet2!$C$72:$C$76</c:f>
              <c:numCache>
                <c:formatCode>0.00%</c:formatCode>
                <c:ptCount val="4"/>
                <c:pt idx="0">
                  <c:v>0.25806451612903225</c:v>
                </c:pt>
                <c:pt idx="1">
                  <c:v>0.21212121212121213</c:v>
                </c:pt>
                <c:pt idx="2">
                  <c:v>0.43902439024390244</c:v>
                </c:pt>
                <c:pt idx="3">
                  <c:v>0.49295774647887325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03C-4E7E-8B7E-FB2DB8BAB300}"/>
            </c:ext>
          </c:extLst>
        </c:ser>
        <c:ser>
          <c:idx val="2"/>
          <c:order val="2"/>
          <c:tx>
            <c:strRef>
              <c:f>Sheet2!$D$70:$D$71</c:f>
              <c:strCache>
                <c:ptCount val="1"/>
                <c:pt idx="0">
                  <c:v>Experience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Sheet2!$A$72:$A$76</c:f>
              <c:strCache>
                <c:ptCount val="4"/>
                <c:pt idx="0">
                  <c:v>Adult voter</c:v>
                </c:pt>
                <c:pt idx="1">
                  <c:v>Experienced Voter</c:v>
                </c:pt>
                <c:pt idx="2">
                  <c:v>Senior Voter</c:v>
                </c:pt>
                <c:pt idx="3">
                  <c:v>Young voter</c:v>
                </c:pt>
              </c:strCache>
            </c:strRef>
          </c:cat>
          <c:val>
            <c:numRef>
              <c:f>Sheet2!$D$72:$D$76</c:f>
              <c:numCache>
                <c:formatCode>0.00%</c:formatCode>
                <c:ptCount val="4"/>
                <c:pt idx="0">
                  <c:v>0.74193548387096775</c:v>
                </c:pt>
                <c:pt idx="1">
                  <c:v>0.75757575757575757</c:v>
                </c:pt>
                <c:pt idx="2">
                  <c:v>0.41463414634146339</c:v>
                </c:pt>
                <c:pt idx="3">
                  <c:v>0.47887323943661969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03C-4E7E-8B7E-FB2DB8BAB300}"/>
            </c:ext>
          </c:extLst>
        </c:ser>
        <c:ser>
          <c:idx val="3"/>
          <c:order val="3"/>
          <c:tx>
            <c:strRef>
              <c:f>Sheet2!$E$70:$E$71</c:f>
              <c:strCache>
                <c:ptCount val="1"/>
                <c:pt idx="0">
                  <c:v>Religion</c:v>
                </c:pt>
              </c:strCache>
            </c:strRef>
          </c:tx>
          <c:spPr>
            <a:pattFill prst="narHorz">
              <a:fgClr>
                <a:schemeClr val="accent4"/>
              </a:fgClr>
              <a:bgClr>
                <a:schemeClr val="accent4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4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Sheet2!$A$72:$A$76</c:f>
              <c:strCache>
                <c:ptCount val="4"/>
                <c:pt idx="0">
                  <c:v>Adult voter</c:v>
                </c:pt>
                <c:pt idx="1">
                  <c:v>Experienced Voter</c:v>
                </c:pt>
                <c:pt idx="2">
                  <c:v>Senior Voter</c:v>
                </c:pt>
                <c:pt idx="3">
                  <c:v>Young voter</c:v>
                </c:pt>
              </c:strCache>
            </c:strRef>
          </c:cat>
          <c:val>
            <c:numRef>
              <c:f>Sheet2!$E$72:$E$76</c:f>
              <c:numCache>
                <c:formatCode>0.00%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1.4084507042253521E-2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03C-4E7E-8B7E-FB2DB8BAB30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522133712"/>
        <c:axId val="522133072"/>
      </c:barChart>
      <c:catAx>
        <c:axId val="522133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2133072"/>
        <c:crosses val="autoZero"/>
        <c:auto val="1"/>
        <c:lblAlgn val="ctr"/>
        <c:lblOffset val="100"/>
        <c:noMultiLvlLbl val="0"/>
      </c:catAx>
      <c:valAx>
        <c:axId val="522133072"/>
        <c:scaling>
          <c:orientation val="minMax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2133712"/>
        <c:crosses val="autoZero"/>
        <c:crossBetween val="between"/>
      </c:valAx>
      <c:spPr>
        <a:solidFill>
          <a:schemeClr val="lt1"/>
        </a:solidFill>
        <a:ln w="12700" cap="flat" cmpd="sng" algn="ctr">
          <a:solidFill>
            <a:schemeClr val="accent2"/>
          </a:solidFill>
          <a:prstDash val="solid"/>
        </a:ln>
        <a:effectLst/>
      </c:spPr>
    </c:plotArea>
    <c:legend>
      <c:legendPos val="r"/>
      <c:layout>
        <c:manualLayout>
          <c:xMode val="edge"/>
          <c:yMode val="edge"/>
          <c:x val="0.88530593832020998"/>
          <c:y val="0.12784146557733664"/>
          <c:w val="7.8733349737532807E-2"/>
          <c:h val="0.1667349018146561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[Vote.csv]Sheet2!PivotTable36</c:name>
    <c:fmtId val="3"/>
  </c:pivotSource>
  <c:chart>
    <c:autoTitleDeleted val="0"/>
    <c:pivotFmts>
      <c:pivotFmt>
        <c:idx val="0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circle"/>
          <c:size val="6"/>
          <c:spPr>
            <a:solidFill>
              <a:schemeClr val="accent1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circle"/>
          <c:size val="6"/>
          <c:spPr>
            <a:solidFill>
              <a:schemeClr val="accent2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circle"/>
          <c:size val="6"/>
          <c:spPr>
            <a:solidFill>
              <a:schemeClr val="accent3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circle"/>
          <c:size val="6"/>
          <c:spPr>
            <a:solidFill>
              <a:schemeClr val="accent4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6.2453986220472442E-2"/>
          <c:y val="4.8057837280359859E-2"/>
          <c:w val="0.90562122703412073"/>
          <c:h val="0.852601074541592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Sheet2!$B$88:$B$89</c:f>
              <c:strCache>
                <c:ptCount val="1"/>
                <c:pt idx="0">
                  <c:v>Building a solid government infrastructure to attract investors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Sheet2!$A$90:$A$94</c:f>
              <c:strCache>
                <c:ptCount val="4"/>
                <c:pt idx="0">
                  <c:v>Adult voter</c:v>
                </c:pt>
                <c:pt idx="1">
                  <c:v>Experienced Voter</c:v>
                </c:pt>
                <c:pt idx="2">
                  <c:v>Senior Voter</c:v>
                </c:pt>
                <c:pt idx="3">
                  <c:v>Young voter</c:v>
                </c:pt>
              </c:strCache>
            </c:strRef>
          </c:cat>
          <c:val>
            <c:numRef>
              <c:f>Sheet2!$B$90:$B$94</c:f>
              <c:numCache>
                <c:formatCode>0.00%</c:formatCode>
                <c:ptCount val="4"/>
                <c:pt idx="0">
                  <c:v>0.45161290322580644</c:v>
                </c:pt>
                <c:pt idx="1">
                  <c:v>0.24242424242424243</c:v>
                </c:pt>
                <c:pt idx="2">
                  <c:v>0.1951219512195122</c:v>
                </c:pt>
                <c:pt idx="3">
                  <c:v>0.3380281690140845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11-4902-93FF-73B60DCBFC0E}"/>
            </c:ext>
          </c:extLst>
        </c:ser>
        <c:ser>
          <c:idx val="1"/>
          <c:order val="1"/>
          <c:tx>
            <c:strRef>
              <c:f>Sheet2!$C$88:$C$89</c:f>
              <c:strCache>
                <c:ptCount val="1"/>
                <c:pt idx="0">
                  <c:v>Building of more basic amenities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Sheet2!$A$90:$A$94</c:f>
              <c:strCache>
                <c:ptCount val="4"/>
                <c:pt idx="0">
                  <c:v>Adult voter</c:v>
                </c:pt>
                <c:pt idx="1">
                  <c:v>Experienced Voter</c:v>
                </c:pt>
                <c:pt idx="2">
                  <c:v>Senior Voter</c:v>
                </c:pt>
                <c:pt idx="3">
                  <c:v>Young voter</c:v>
                </c:pt>
              </c:strCache>
            </c:strRef>
          </c:cat>
          <c:val>
            <c:numRef>
              <c:f>Sheet2!$C$90:$C$94</c:f>
              <c:numCache>
                <c:formatCode>0.00%</c:formatCode>
                <c:ptCount val="4"/>
                <c:pt idx="0">
                  <c:v>0.5161290322580645</c:v>
                </c:pt>
                <c:pt idx="1">
                  <c:v>0.15151515151515152</c:v>
                </c:pt>
                <c:pt idx="2">
                  <c:v>0.36585365853658536</c:v>
                </c:pt>
                <c:pt idx="3">
                  <c:v>0.45070422535211269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211-4902-93FF-73B60DCBFC0E}"/>
            </c:ext>
          </c:extLst>
        </c:ser>
        <c:ser>
          <c:idx val="2"/>
          <c:order val="2"/>
          <c:tx>
            <c:strRef>
              <c:f>Sheet2!$D$88:$D$89</c:f>
              <c:strCache>
                <c:ptCount val="1"/>
                <c:pt idx="0">
                  <c:v>Generalised Equality 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Sheet2!$A$90:$A$94</c:f>
              <c:strCache>
                <c:ptCount val="4"/>
                <c:pt idx="0">
                  <c:v>Adult voter</c:v>
                </c:pt>
                <c:pt idx="1">
                  <c:v>Experienced Voter</c:v>
                </c:pt>
                <c:pt idx="2">
                  <c:v>Senior Voter</c:v>
                </c:pt>
                <c:pt idx="3">
                  <c:v>Young voter</c:v>
                </c:pt>
              </c:strCache>
            </c:strRef>
          </c:cat>
          <c:val>
            <c:numRef>
              <c:f>Sheet2!$D$90:$D$94</c:f>
              <c:numCache>
                <c:formatCode>0.00%</c:formatCode>
                <c:ptCount val="4"/>
                <c:pt idx="0">
                  <c:v>0</c:v>
                </c:pt>
                <c:pt idx="1">
                  <c:v>0.27272727272727271</c:v>
                </c:pt>
                <c:pt idx="2">
                  <c:v>0</c:v>
                </c:pt>
                <c:pt idx="3">
                  <c:v>0.16901408450704225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211-4902-93FF-73B60DCBFC0E}"/>
            </c:ext>
          </c:extLst>
        </c:ser>
        <c:ser>
          <c:idx val="3"/>
          <c:order val="3"/>
          <c:tx>
            <c:strRef>
              <c:f>Sheet2!$E$88:$E$89</c:f>
              <c:strCache>
                <c:ptCount val="1"/>
                <c:pt idx="0">
                  <c:v>Reduction of Taxes and Inflation</c:v>
                </c:pt>
              </c:strCache>
            </c:strRef>
          </c:tx>
          <c:spPr>
            <a:pattFill prst="narHorz">
              <a:fgClr>
                <a:schemeClr val="accent4"/>
              </a:fgClr>
              <a:bgClr>
                <a:schemeClr val="accent4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4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Sheet2!$A$90:$A$94</c:f>
              <c:strCache>
                <c:ptCount val="4"/>
                <c:pt idx="0">
                  <c:v>Adult voter</c:v>
                </c:pt>
                <c:pt idx="1">
                  <c:v>Experienced Voter</c:v>
                </c:pt>
                <c:pt idx="2">
                  <c:v>Senior Voter</c:v>
                </c:pt>
                <c:pt idx="3">
                  <c:v>Young voter</c:v>
                </c:pt>
              </c:strCache>
            </c:strRef>
          </c:cat>
          <c:val>
            <c:numRef>
              <c:f>Sheet2!$E$90:$E$94</c:f>
              <c:numCache>
                <c:formatCode>0.00%</c:formatCode>
                <c:ptCount val="4"/>
                <c:pt idx="0">
                  <c:v>3.2258064516129031E-2</c:v>
                </c:pt>
                <c:pt idx="1">
                  <c:v>0.33333333333333331</c:v>
                </c:pt>
                <c:pt idx="2">
                  <c:v>0.43902439024390244</c:v>
                </c:pt>
                <c:pt idx="3">
                  <c:v>4.2253521126760563E-2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211-4902-93FF-73B60DCBFC0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718269368"/>
        <c:axId val="718266488"/>
      </c:barChart>
      <c:catAx>
        <c:axId val="718269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8266488"/>
        <c:crosses val="autoZero"/>
        <c:auto val="1"/>
        <c:lblAlgn val="ctr"/>
        <c:lblOffset val="100"/>
        <c:noMultiLvlLbl val="0"/>
      </c:catAx>
      <c:valAx>
        <c:axId val="718266488"/>
        <c:scaling>
          <c:orientation val="minMax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8269368"/>
        <c:crosses val="autoZero"/>
        <c:crossBetween val="between"/>
      </c:valAx>
      <c:spPr>
        <a:solidFill>
          <a:schemeClr val="lt1"/>
        </a:solidFill>
        <a:ln w="12700" cap="flat" cmpd="sng" algn="ctr">
          <a:solidFill>
            <a:schemeClr val="accent2"/>
          </a:solidFill>
          <a:prstDash val="solid"/>
        </a:ln>
        <a:effectLst/>
      </c:spPr>
    </c:plotArea>
    <c:legend>
      <c:legendPos val="r"/>
      <c:layout>
        <c:manualLayout>
          <c:xMode val="edge"/>
          <c:yMode val="edge"/>
          <c:x val="0.16235556892406006"/>
          <c:y val="3.9076359641091372E-2"/>
          <c:w val="0.81768369563027721"/>
          <c:h val="0.1803410764817947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[Vote.csv]Sheet1!PivotTable2</c:name>
    <c:fmtId val="4"/>
  </c:pivotSource>
  <c:chart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6.9137842033935873E-2"/>
          <c:y val="5.0292382222104887E-2"/>
          <c:w val="0.88217148700225412"/>
          <c:h val="0.8150956405617756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Sheet1!$B$1:$B$2</c:f>
              <c:strCache>
                <c:ptCount val="1"/>
                <c:pt idx="0">
                  <c:v>Flawed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cat>
            <c:strRef>
              <c:f>Sheet1!$A$3:$A$7</c:f>
              <c:strCache>
                <c:ptCount val="4"/>
                <c:pt idx="0">
                  <c:v>Adult voter</c:v>
                </c:pt>
                <c:pt idx="1">
                  <c:v>Experienced Voter</c:v>
                </c:pt>
                <c:pt idx="2">
                  <c:v>Senior Voter</c:v>
                </c:pt>
                <c:pt idx="3">
                  <c:v>Young voter</c:v>
                </c:pt>
              </c:strCache>
            </c:strRef>
          </c:cat>
          <c:val>
            <c:numRef>
              <c:f>Sheet1!$B$3:$B$7</c:f>
              <c:numCache>
                <c:formatCode>0%</c:formatCode>
                <c:ptCount val="4"/>
                <c:pt idx="0">
                  <c:v>0.11515151515151516</c:v>
                </c:pt>
                <c:pt idx="1">
                  <c:v>0.13333333333333333</c:v>
                </c:pt>
                <c:pt idx="2">
                  <c:v>0.11515151515151516</c:v>
                </c:pt>
                <c:pt idx="3">
                  <c:v>0.21818181818181817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13-4518-9858-869F2AC9A05C}"/>
            </c:ext>
          </c:extLst>
        </c:ser>
        <c:ser>
          <c:idx val="1"/>
          <c:order val="1"/>
          <c:tx>
            <c:strRef>
              <c:f>Sheet1!$C$1:$C$2</c:f>
              <c:strCache>
                <c:ptCount val="1"/>
                <c:pt idx="0">
                  <c:v>Satisfactory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cat>
            <c:strRef>
              <c:f>Sheet1!$A$3:$A$7</c:f>
              <c:strCache>
                <c:ptCount val="4"/>
                <c:pt idx="0">
                  <c:v>Adult voter</c:v>
                </c:pt>
                <c:pt idx="1">
                  <c:v>Experienced Voter</c:v>
                </c:pt>
                <c:pt idx="2">
                  <c:v>Senior Voter</c:v>
                </c:pt>
                <c:pt idx="3">
                  <c:v>Young voter</c:v>
                </c:pt>
              </c:strCache>
            </c:strRef>
          </c:cat>
          <c:val>
            <c:numRef>
              <c:f>Sheet1!$C$3:$C$7</c:f>
              <c:numCache>
                <c:formatCode>0%</c:formatCode>
                <c:ptCount val="4"/>
                <c:pt idx="0">
                  <c:v>7.2727272727272724E-2</c:v>
                </c:pt>
                <c:pt idx="1">
                  <c:v>6.6666666666666666E-2</c:v>
                </c:pt>
                <c:pt idx="2">
                  <c:v>0.13333333333333333</c:v>
                </c:pt>
                <c:pt idx="3">
                  <c:v>0.14545454545454545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D13-4518-9858-869F2AC9A0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22"/>
        <c:axId val="522154192"/>
        <c:axId val="522155472"/>
      </c:barChart>
      <c:catAx>
        <c:axId val="522154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2155472"/>
        <c:crosses val="autoZero"/>
        <c:auto val="1"/>
        <c:lblAlgn val="ctr"/>
        <c:lblOffset val="100"/>
        <c:noMultiLvlLbl val="0"/>
      </c:catAx>
      <c:valAx>
        <c:axId val="522155472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2154192"/>
        <c:crosses val="autoZero"/>
        <c:crossBetween val="between"/>
      </c:valAx>
      <c:spPr>
        <a:solidFill>
          <a:schemeClr val="lt1"/>
        </a:solidFill>
        <a:ln w="12700" cap="flat" cmpd="sng" algn="ctr">
          <a:solidFill>
            <a:schemeClr val="accent2"/>
          </a:solidFill>
          <a:prstDash val="solid"/>
        </a:ln>
        <a:effectLst/>
      </c:spPr>
    </c:plotArea>
    <c:legend>
      <c:legendPos val="r"/>
      <c:layout>
        <c:manualLayout>
          <c:xMode val="edge"/>
          <c:yMode val="edge"/>
          <c:x val="0.41665505935843133"/>
          <c:y val="9.1545005742043634E-2"/>
          <c:w val="0.21577013023810965"/>
          <c:h val="0.2259744974061802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[Vote.csv]Sheet2!PivotTable35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5370652887139108E-2"/>
          <c:y val="3.4448432916473676E-2"/>
          <c:w val="0.90655519246679728"/>
          <c:h val="0.8523081673614327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Sheet2!$B$79:$B$80</c:f>
              <c:strCache>
                <c:ptCount val="1"/>
                <c:pt idx="0">
                  <c:v>Criminalization of Politics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Sheet2!$A$81:$A$85</c:f>
              <c:strCache>
                <c:ptCount val="4"/>
                <c:pt idx="0">
                  <c:v>Adult voter</c:v>
                </c:pt>
                <c:pt idx="1">
                  <c:v>Experienced Voter</c:v>
                </c:pt>
                <c:pt idx="2">
                  <c:v>Senior Voter</c:v>
                </c:pt>
                <c:pt idx="3">
                  <c:v>Young voter</c:v>
                </c:pt>
              </c:strCache>
            </c:strRef>
          </c:cat>
          <c:val>
            <c:numRef>
              <c:f>Sheet2!$B$81:$B$85</c:f>
              <c:numCache>
                <c:formatCode>0.00%</c:formatCode>
                <c:ptCount val="4"/>
                <c:pt idx="0">
                  <c:v>0</c:v>
                </c:pt>
                <c:pt idx="1">
                  <c:v>9.0909090909090912E-2</c:v>
                </c:pt>
                <c:pt idx="2">
                  <c:v>0.20833333333333334</c:v>
                </c:pt>
                <c:pt idx="3">
                  <c:v>0.43636363636363634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AE-49F7-A522-736E1587B504}"/>
            </c:ext>
          </c:extLst>
        </c:ser>
        <c:ser>
          <c:idx val="1"/>
          <c:order val="1"/>
          <c:tx>
            <c:strRef>
              <c:f>Sheet2!$C$79:$C$80</c:f>
              <c:strCache>
                <c:ptCount val="1"/>
                <c:pt idx="0">
                  <c:v>Illiteracy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Sheet2!$A$81:$A$85</c:f>
              <c:strCache>
                <c:ptCount val="4"/>
                <c:pt idx="0">
                  <c:v>Adult voter</c:v>
                </c:pt>
                <c:pt idx="1">
                  <c:v>Experienced Voter</c:v>
                </c:pt>
                <c:pt idx="2">
                  <c:v>Senior Voter</c:v>
                </c:pt>
                <c:pt idx="3">
                  <c:v>Young voter</c:v>
                </c:pt>
              </c:strCache>
            </c:strRef>
          </c:cat>
          <c:val>
            <c:numRef>
              <c:f>Sheet2!$C$81:$C$85</c:f>
              <c:numCache>
                <c:formatCode>0.00%</c:formatCode>
                <c:ptCount val="4"/>
                <c:pt idx="0">
                  <c:v>0.26923076923076922</c:v>
                </c:pt>
                <c:pt idx="1">
                  <c:v>0.5</c:v>
                </c:pt>
                <c:pt idx="2">
                  <c:v>0.375</c:v>
                </c:pt>
                <c:pt idx="3">
                  <c:v>0.27272727272727271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AE-49F7-A522-736E1587B504}"/>
            </c:ext>
          </c:extLst>
        </c:ser>
        <c:ser>
          <c:idx val="2"/>
          <c:order val="2"/>
          <c:tx>
            <c:strRef>
              <c:f>Sheet2!$D$79:$D$80</c:f>
              <c:strCache>
                <c:ptCount val="1"/>
                <c:pt idx="0">
                  <c:v>Paid news for publicity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Sheet2!$A$81:$A$85</c:f>
              <c:strCache>
                <c:ptCount val="4"/>
                <c:pt idx="0">
                  <c:v>Adult voter</c:v>
                </c:pt>
                <c:pt idx="1">
                  <c:v>Experienced Voter</c:v>
                </c:pt>
                <c:pt idx="2">
                  <c:v>Senior Voter</c:v>
                </c:pt>
                <c:pt idx="3">
                  <c:v>Young voter</c:v>
                </c:pt>
              </c:strCache>
            </c:strRef>
          </c:cat>
          <c:val>
            <c:numRef>
              <c:f>Sheet2!$D$81:$D$85</c:f>
              <c:numCache>
                <c:formatCode>0.00%</c:formatCode>
                <c:ptCount val="4"/>
                <c:pt idx="0">
                  <c:v>0.65384615384615385</c:v>
                </c:pt>
                <c:pt idx="1">
                  <c:v>0</c:v>
                </c:pt>
                <c:pt idx="2">
                  <c:v>0.41666666666666669</c:v>
                </c:pt>
                <c:pt idx="3">
                  <c:v>0.18181818181818182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EAE-49F7-A522-736E1587B504}"/>
            </c:ext>
          </c:extLst>
        </c:ser>
        <c:ser>
          <c:idx val="3"/>
          <c:order val="3"/>
          <c:tx>
            <c:strRef>
              <c:f>Sheet2!$E$79:$E$80</c:f>
              <c:strCache>
                <c:ptCount val="1"/>
                <c:pt idx="0">
                  <c:v>People don't vote</c:v>
                </c:pt>
              </c:strCache>
            </c:strRef>
          </c:tx>
          <c:spPr>
            <a:pattFill prst="narHorz">
              <a:fgClr>
                <a:schemeClr val="accent4"/>
              </a:fgClr>
              <a:bgClr>
                <a:schemeClr val="accent4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4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Sheet2!$A$81:$A$85</c:f>
              <c:strCache>
                <c:ptCount val="4"/>
                <c:pt idx="0">
                  <c:v>Adult voter</c:v>
                </c:pt>
                <c:pt idx="1">
                  <c:v>Experienced Voter</c:v>
                </c:pt>
                <c:pt idx="2">
                  <c:v>Senior Voter</c:v>
                </c:pt>
                <c:pt idx="3">
                  <c:v>Young voter</c:v>
                </c:pt>
              </c:strCache>
            </c:strRef>
          </c:cat>
          <c:val>
            <c:numRef>
              <c:f>Sheet2!$E$81:$E$85</c:f>
              <c:numCache>
                <c:formatCode>0.00%</c:formatCode>
                <c:ptCount val="4"/>
                <c:pt idx="0">
                  <c:v>7.6923076923076927E-2</c:v>
                </c:pt>
                <c:pt idx="1">
                  <c:v>0.40909090909090912</c:v>
                </c:pt>
                <c:pt idx="2">
                  <c:v>0</c:v>
                </c:pt>
                <c:pt idx="3">
                  <c:v>0.10909090909090909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EAE-49F7-A522-736E1587B50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580177720"/>
        <c:axId val="580176440"/>
      </c:barChart>
      <c:catAx>
        <c:axId val="580177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0176440"/>
        <c:crosses val="autoZero"/>
        <c:auto val="1"/>
        <c:lblAlgn val="ctr"/>
        <c:lblOffset val="100"/>
        <c:noMultiLvlLbl val="0"/>
      </c:catAx>
      <c:valAx>
        <c:axId val="580176440"/>
        <c:scaling>
          <c:orientation val="minMax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0177720"/>
        <c:crosses val="autoZero"/>
        <c:crossBetween val="between"/>
      </c:valAx>
      <c:spPr>
        <a:solidFill>
          <a:schemeClr val="lt1"/>
        </a:solidFill>
        <a:ln w="12700" cap="flat" cmpd="sng" algn="ctr">
          <a:solidFill>
            <a:schemeClr val="accent2"/>
          </a:solidFill>
          <a:prstDash val="solid"/>
        </a:ln>
        <a:effectLst/>
      </c:spPr>
    </c:plotArea>
    <c:legend>
      <c:legendPos val="r"/>
      <c:layout>
        <c:manualLayout>
          <c:xMode val="edge"/>
          <c:yMode val="edge"/>
          <c:x val="0.18255637417052498"/>
          <c:y val="4.9678015600162627E-2"/>
          <c:w val="0.7785094636291422"/>
          <c:h val="0.1119115744334774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[Vote.csv]Sheet2!PivotTable37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5.8225097447710997E-2"/>
          <c:y val="0.17234173687269705"/>
          <c:w val="0.91885826106120905"/>
          <c:h val="0.7223886070938212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Sheet2!$B$96:$B$97</c:f>
              <c:strCache>
                <c:ptCount val="1"/>
                <c:pt idx="0">
                  <c:v>Criteria for choosing a political candidate should be changed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Sheet2!$A$98:$A$102</c:f>
              <c:strCache>
                <c:ptCount val="4"/>
                <c:pt idx="0">
                  <c:v>Adult voter</c:v>
                </c:pt>
                <c:pt idx="1">
                  <c:v>Experienced Voter</c:v>
                </c:pt>
                <c:pt idx="2">
                  <c:v>Senior Voter</c:v>
                </c:pt>
                <c:pt idx="3">
                  <c:v>Young voter</c:v>
                </c:pt>
              </c:strCache>
            </c:strRef>
          </c:cat>
          <c:val>
            <c:numRef>
              <c:f>Sheet2!$B$98:$B$102</c:f>
              <c:numCache>
                <c:formatCode>0.00%</c:formatCode>
                <c:ptCount val="4"/>
                <c:pt idx="0">
                  <c:v>0.22580645161290322</c:v>
                </c:pt>
                <c:pt idx="1">
                  <c:v>6.0606060606060608E-2</c:v>
                </c:pt>
                <c:pt idx="2">
                  <c:v>0</c:v>
                </c:pt>
                <c:pt idx="3">
                  <c:v>0.22388059701492538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E6-453D-B8CB-571D285C8BBD}"/>
            </c:ext>
          </c:extLst>
        </c:ser>
        <c:ser>
          <c:idx val="1"/>
          <c:order val="1"/>
          <c:tx>
            <c:strRef>
              <c:f>Sheet2!$C$96:$C$97</c:f>
              <c:strCache>
                <c:ptCount val="1"/>
                <c:pt idx="0">
                  <c:v>Encouraging more people to vote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Sheet2!$A$98:$A$102</c:f>
              <c:strCache>
                <c:ptCount val="4"/>
                <c:pt idx="0">
                  <c:v>Adult voter</c:v>
                </c:pt>
                <c:pt idx="1">
                  <c:v>Experienced Voter</c:v>
                </c:pt>
                <c:pt idx="2">
                  <c:v>Senior Voter</c:v>
                </c:pt>
                <c:pt idx="3">
                  <c:v>Young voter</c:v>
                </c:pt>
              </c:strCache>
            </c:strRef>
          </c:cat>
          <c:val>
            <c:numRef>
              <c:f>Sheet2!$C$98:$C$102</c:f>
              <c:numCache>
                <c:formatCode>0.00%</c:formatCode>
                <c:ptCount val="4"/>
                <c:pt idx="0">
                  <c:v>0.32258064516129031</c:v>
                </c:pt>
                <c:pt idx="1">
                  <c:v>0.63636363636363635</c:v>
                </c:pt>
                <c:pt idx="2">
                  <c:v>4.878048780487805E-2</c:v>
                </c:pt>
                <c:pt idx="3">
                  <c:v>8.9552238805970144E-2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E6-453D-B8CB-571D285C8BBD}"/>
            </c:ext>
          </c:extLst>
        </c:ser>
        <c:ser>
          <c:idx val="2"/>
          <c:order val="2"/>
          <c:tx>
            <c:strRef>
              <c:f>Sheet2!$D$96:$D$97</c:f>
              <c:strCache>
                <c:ptCount val="1"/>
                <c:pt idx="0">
                  <c:v>Ending Social Media campaigns done by various parties to influence a vote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Sheet2!$A$98:$A$102</c:f>
              <c:strCache>
                <c:ptCount val="4"/>
                <c:pt idx="0">
                  <c:v>Adult voter</c:v>
                </c:pt>
                <c:pt idx="1">
                  <c:v>Experienced Voter</c:v>
                </c:pt>
                <c:pt idx="2">
                  <c:v>Senior Voter</c:v>
                </c:pt>
                <c:pt idx="3">
                  <c:v>Young voter</c:v>
                </c:pt>
              </c:strCache>
            </c:strRef>
          </c:cat>
          <c:val>
            <c:numRef>
              <c:f>Sheet2!$D$98:$D$102</c:f>
              <c:numCache>
                <c:formatCode>0.00%</c:formatCode>
                <c:ptCount val="4"/>
                <c:pt idx="0">
                  <c:v>6.4516129032258063E-2</c:v>
                </c:pt>
                <c:pt idx="1">
                  <c:v>3.0303030303030304E-2</c:v>
                </c:pt>
                <c:pt idx="2">
                  <c:v>0.58536585365853655</c:v>
                </c:pt>
                <c:pt idx="3">
                  <c:v>0.11940298507462686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1E6-453D-B8CB-571D285C8BBD}"/>
            </c:ext>
          </c:extLst>
        </c:ser>
        <c:ser>
          <c:idx val="3"/>
          <c:order val="3"/>
          <c:tx>
            <c:strRef>
              <c:f>Sheet2!$E$96:$E$97</c:f>
              <c:strCache>
                <c:ptCount val="1"/>
                <c:pt idx="0">
                  <c:v>Spreading awareness about the importance of voting</c:v>
                </c:pt>
              </c:strCache>
            </c:strRef>
          </c:tx>
          <c:spPr>
            <a:pattFill prst="narHorz">
              <a:fgClr>
                <a:schemeClr val="accent4"/>
              </a:fgClr>
              <a:bgClr>
                <a:schemeClr val="accent4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4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Sheet2!$A$98:$A$102</c:f>
              <c:strCache>
                <c:ptCount val="4"/>
                <c:pt idx="0">
                  <c:v>Adult voter</c:v>
                </c:pt>
                <c:pt idx="1">
                  <c:v>Experienced Voter</c:v>
                </c:pt>
                <c:pt idx="2">
                  <c:v>Senior Voter</c:v>
                </c:pt>
                <c:pt idx="3">
                  <c:v>Young voter</c:v>
                </c:pt>
              </c:strCache>
            </c:strRef>
          </c:cat>
          <c:val>
            <c:numRef>
              <c:f>Sheet2!$E$98:$E$102</c:f>
              <c:numCache>
                <c:formatCode>0.00%</c:formatCode>
                <c:ptCount val="4"/>
                <c:pt idx="0">
                  <c:v>0.38709677419354838</c:v>
                </c:pt>
                <c:pt idx="1">
                  <c:v>0.27272727272727271</c:v>
                </c:pt>
                <c:pt idx="2">
                  <c:v>0.36585365853658536</c:v>
                </c:pt>
                <c:pt idx="3">
                  <c:v>0.56716417910447758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1E6-453D-B8CB-571D285C8BB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585895696"/>
        <c:axId val="585891216"/>
      </c:barChart>
      <c:catAx>
        <c:axId val="585895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5891216"/>
        <c:crosses val="autoZero"/>
        <c:auto val="1"/>
        <c:lblAlgn val="ctr"/>
        <c:lblOffset val="100"/>
        <c:noMultiLvlLbl val="0"/>
      </c:catAx>
      <c:valAx>
        <c:axId val="585891216"/>
        <c:scaling>
          <c:orientation val="minMax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5895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1934529327333954"/>
          <c:y val="1.7596230250136648E-2"/>
          <c:w val="0.83157813753014698"/>
          <c:h val="0.1622943960163242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700"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[Book1.xlsx]Sheet2!PivotTable4</c:name>
    <c:fmtId val="3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Sheet2!$C$53</c:f>
              <c:strCache>
                <c:ptCount val="1"/>
                <c:pt idx="0">
                  <c:v>Total</c:v>
                </c:pt>
              </c:strCache>
            </c:strRef>
          </c:tx>
          <c:spPr>
            <a:pattFill prst="narVert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solidFill>
                <a:srgbClr val="494949"/>
              </a:solidFill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Sheet2!$B$54:$B$58</c:f>
              <c:strCache>
                <c:ptCount val="4"/>
                <c:pt idx="0">
                  <c:v>Because of their popularity</c:v>
                </c:pt>
                <c:pt idx="1">
                  <c:v>Considering their age/gender/religion</c:v>
                </c:pt>
                <c:pt idx="2">
                  <c:v>Their political vision</c:v>
                </c:pt>
                <c:pt idx="3">
                  <c:v>Through their work they've done in past</c:v>
                </c:pt>
              </c:strCache>
            </c:strRef>
          </c:cat>
          <c:val>
            <c:numRef>
              <c:f>Sheet2!$C$54:$C$58</c:f>
              <c:numCache>
                <c:formatCode>0.00%</c:formatCode>
                <c:ptCount val="4"/>
                <c:pt idx="0">
                  <c:v>0.17125382262996941</c:v>
                </c:pt>
                <c:pt idx="1">
                  <c:v>9.480122324159021E-2</c:v>
                </c:pt>
                <c:pt idx="2">
                  <c:v>0.33944954128440369</c:v>
                </c:pt>
                <c:pt idx="3">
                  <c:v>0.39449541284403672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97-40C0-94A2-F44B0B34BF6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27"/>
        <c:overlap val="-48"/>
        <c:axId val="445101136"/>
        <c:axId val="445104976"/>
      </c:barChart>
      <c:catAx>
        <c:axId val="4451011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5104976"/>
        <c:crosses val="autoZero"/>
        <c:auto val="1"/>
        <c:lblAlgn val="ctr"/>
        <c:lblOffset val="100"/>
        <c:noMultiLvlLbl val="0"/>
      </c:catAx>
      <c:valAx>
        <c:axId val="445104976"/>
        <c:scaling>
          <c:orientation val="minMax"/>
        </c:scaling>
        <c:delete val="0"/>
        <c:axPos val="b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5101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[Voters.csv]Sheet1!PivotTable1</c:name>
    <c:fmtId val="7"/>
  </c:pivotSource>
  <c:chart>
    <c:autoTitleDeleted val="1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pattFill prst="ltUp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1"/>
            </a:innerShdw>
          </a:effectLst>
        </c:spPr>
        <c:marker>
          <c:symbol val="circle"/>
          <c:size val="6"/>
          <c:spPr>
            <a:solidFill>
              <a:schemeClr val="accent1"/>
            </a:solidFill>
            <a:ln w="9525">
              <a:solidFill>
                <a:schemeClr val="l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pattFill prst="ltUp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pattFill prst="ltUp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44195808459854519"/>
          <c:y val="5.5519042473982094E-2"/>
          <c:w val="0.52691657246964951"/>
          <c:h val="0.7990858044976403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pattFill prst="narVert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Sheet1!$A$4:$A$8</c:f>
              <c:strCache>
                <c:ptCount val="4"/>
                <c:pt idx="0">
                  <c:v>Building a solid government infrastructure to attract investors</c:v>
                </c:pt>
                <c:pt idx="1">
                  <c:v>Building of more basic amenities</c:v>
                </c:pt>
                <c:pt idx="2">
                  <c:v>Generalised Equality </c:v>
                </c:pt>
                <c:pt idx="3">
                  <c:v>Reduction of Taxes and Inflation</c:v>
                </c:pt>
              </c:strCache>
            </c:strRef>
          </c:cat>
          <c:val>
            <c:numRef>
              <c:f>Sheet1!$B$4:$B$8</c:f>
              <c:numCache>
                <c:formatCode>0.00%</c:formatCode>
                <c:ptCount val="4"/>
                <c:pt idx="0">
                  <c:v>0.30681818181818182</c:v>
                </c:pt>
                <c:pt idx="1">
                  <c:v>0.38636363636363635</c:v>
                </c:pt>
                <c:pt idx="2">
                  <c:v>0.11931818181818182</c:v>
                </c:pt>
                <c:pt idx="3">
                  <c:v>0.1875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F3-4F15-95F4-356CC46C89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7"/>
        <c:overlap val="-48"/>
        <c:axId val="361956536"/>
        <c:axId val="361958136"/>
      </c:barChart>
      <c:valAx>
        <c:axId val="361958136"/>
        <c:scaling>
          <c:orientation val="minMax"/>
        </c:scaling>
        <c:delete val="0"/>
        <c:axPos val="b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1956536"/>
        <c:crosses val="autoZero"/>
        <c:crossBetween val="between"/>
      </c:valAx>
      <c:catAx>
        <c:axId val="3619565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195813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[Vote.csv]Sheet1!PivotTable21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00" dirty="0">
                <a:solidFill>
                  <a:schemeClr val="accent6">
                    <a:lumMod val="75000"/>
                  </a:schemeClr>
                </a:solidFill>
              </a:rPr>
              <a:t>Indian Voters</a:t>
            </a:r>
          </a:p>
        </c:rich>
      </c:tx>
      <c:layout>
        <c:manualLayout>
          <c:xMode val="edge"/>
          <c:yMode val="edge"/>
          <c:x val="0.11817053594789727"/>
          <c:y val="1.496759868450128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accent6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noFill/>
          </a:ln>
          <a:effectLst/>
        </c:spPr>
      </c:pivotFmt>
      <c:pivotFmt>
        <c:idx val="8"/>
        <c:spPr>
          <a:solidFill>
            <a:schemeClr val="accent1"/>
          </a:solidFill>
          <a:ln w="19050">
            <a:noFill/>
          </a:ln>
          <a:effectLst/>
        </c:spPr>
      </c:pivotFmt>
      <c:pivotFmt>
        <c:idx val="9"/>
        <c:spPr>
          <a:solidFill>
            <a:schemeClr val="accent1"/>
          </a:solidFill>
          <a:ln w="1905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19050">
            <a:noFill/>
          </a:ln>
          <a:effectLst/>
        </c:spPr>
      </c:pivotFmt>
      <c:pivotFmt>
        <c:idx val="11"/>
        <c:spPr>
          <a:solidFill>
            <a:schemeClr val="accent1"/>
          </a:solidFill>
          <a:ln w="19050">
            <a:noFill/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0.27603190654324566"/>
          <c:y val="0.19567601395168763"/>
          <c:w val="0.45379455919894218"/>
          <c:h val="0.75630510094584635"/>
        </c:manualLayout>
      </c:layout>
      <c:doughnutChart>
        <c:varyColors val="1"/>
        <c:ser>
          <c:idx val="0"/>
          <c:order val="0"/>
          <c:tx>
            <c:strRef>
              <c:f>Sheet1!$B$98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pattFill prst="ltUpDiag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2649-4B94-9026-F2E3045ABA91}"/>
              </c:ext>
            </c:extLst>
          </c:dPt>
          <c:dPt>
            <c:idx val="1"/>
            <c:bubble3D val="0"/>
            <c:spPr>
              <a:pattFill prst="ltUpDiag">
                <a:fgClr>
                  <a:schemeClr val="accent2"/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2649-4B94-9026-F2E3045ABA9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accent6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Sheet1!$A$99:$A$101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Sheet1!$B$99:$B$101</c:f>
              <c:numCache>
                <c:formatCode>General</c:formatCode>
                <c:ptCount val="2"/>
                <c:pt idx="0">
                  <c:v>101</c:v>
                </c:pt>
                <c:pt idx="1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649-4B94-9026-F2E3045ABA9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3425993366946463"/>
          <c:y val="0.2541987355325489"/>
          <c:w val="0.26574006633053537"/>
          <c:h val="0.2749650603581972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[Voters.csv]Sheet1!PivotTable2</c:name>
    <c:fmtId val="3"/>
  </c:pivotSource>
  <c:chart>
    <c:autoTitleDeleted val="1"/>
    <c:pivotFmts>
      <c:pivotFmt>
        <c:idx val="0"/>
        <c:spPr>
          <a:pattFill prst="narVert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circle"/>
          <c:size val="6"/>
          <c:spPr>
            <a:solidFill>
              <a:schemeClr val="accent1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pattFill prst="narVert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narVert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6716490461769362"/>
          <c:y val="7.1797175292520804E-2"/>
          <c:w val="0.81538363299220962"/>
          <c:h val="0.7797897889718099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Sheet1!$H$20</c:f>
              <c:strCache>
                <c:ptCount val="1"/>
                <c:pt idx="0">
                  <c:v>Total</c:v>
                </c:pt>
              </c:strCache>
            </c:strRef>
          </c:tx>
          <c:spPr>
            <a:pattFill prst="narVert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Sheet1!$G$21:$G$25</c:f>
              <c:strCache>
                <c:ptCount val="4"/>
                <c:pt idx="0">
                  <c:v>Criminalization of Politics</c:v>
                </c:pt>
                <c:pt idx="1">
                  <c:v>Illiteracy</c:v>
                </c:pt>
                <c:pt idx="2">
                  <c:v>Paid news for publicity</c:v>
                </c:pt>
                <c:pt idx="3">
                  <c:v>People don't vote</c:v>
                </c:pt>
              </c:strCache>
            </c:strRef>
          </c:cat>
          <c:val>
            <c:numRef>
              <c:f>Sheet1!$H$21:$H$25</c:f>
              <c:numCache>
                <c:formatCode>0.00%</c:formatCode>
                <c:ptCount val="4"/>
                <c:pt idx="0">
                  <c:v>0.22463768115942029</c:v>
                </c:pt>
                <c:pt idx="1">
                  <c:v>0.30434782608695654</c:v>
                </c:pt>
                <c:pt idx="2">
                  <c:v>0.34782608695652173</c:v>
                </c:pt>
                <c:pt idx="3">
                  <c:v>0.12318840579710146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4F-486C-8FE5-6CAFEFA6063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27"/>
        <c:overlap val="-48"/>
        <c:axId val="443406640"/>
        <c:axId val="443406320"/>
      </c:barChart>
      <c:catAx>
        <c:axId val="4434066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406320"/>
        <c:crosses val="autoZero"/>
        <c:auto val="1"/>
        <c:lblAlgn val="ctr"/>
        <c:lblOffset val="100"/>
        <c:noMultiLvlLbl val="0"/>
      </c:catAx>
      <c:valAx>
        <c:axId val="443406320"/>
        <c:scaling>
          <c:orientation val="minMax"/>
        </c:scaling>
        <c:delete val="0"/>
        <c:axPos val="b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406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[Vote.csv]Sheet2!PivotTable24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00" dirty="0">
                <a:solidFill>
                  <a:schemeClr val="accent6">
                    <a:lumMod val="75000"/>
                  </a:schemeClr>
                </a:solidFill>
              </a:rPr>
              <a:t>Employment status</a:t>
            </a:r>
          </a:p>
        </c:rich>
      </c:tx>
      <c:layout>
        <c:manualLayout>
          <c:xMode val="edge"/>
          <c:yMode val="edge"/>
          <c:x val="0.1678955827691837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accent6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6.9772445158396534E-2"/>
          <c:y val="5.9604956541906423E-2"/>
          <c:w val="0.8404362857286839"/>
          <c:h val="0.7745196078489144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Sheet2!$B$1:$B$2</c:f>
              <c:strCache>
                <c:ptCount val="1"/>
                <c:pt idx="0">
                  <c:v>Male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Sheet2!$A$3:$A$5</c:f>
              <c:strCache>
                <c:ptCount val="2"/>
                <c:pt idx="0">
                  <c:v>Employed</c:v>
                </c:pt>
                <c:pt idx="1">
                  <c:v>Unemployed</c:v>
                </c:pt>
              </c:strCache>
            </c:strRef>
          </c:cat>
          <c:val>
            <c:numRef>
              <c:f>Sheet2!$B$3:$B$5</c:f>
              <c:numCache>
                <c:formatCode>General</c:formatCode>
                <c:ptCount val="2"/>
                <c:pt idx="0">
                  <c:v>67</c:v>
                </c:pt>
                <c:pt idx="1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45-4ECF-B460-324EE9DB0290}"/>
            </c:ext>
          </c:extLst>
        </c:ser>
        <c:ser>
          <c:idx val="1"/>
          <c:order val="1"/>
          <c:tx>
            <c:strRef>
              <c:f>Sheet2!$C$1:$C$2</c:f>
              <c:strCache>
                <c:ptCount val="1"/>
                <c:pt idx="0">
                  <c:v>Female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Sheet2!$A$3:$A$5</c:f>
              <c:strCache>
                <c:ptCount val="2"/>
                <c:pt idx="0">
                  <c:v>Employed</c:v>
                </c:pt>
                <c:pt idx="1">
                  <c:v>Unemployed</c:v>
                </c:pt>
              </c:strCache>
            </c:strRef>
          </c:cat>
          <c:val>
            <c:numRef>
              <c:f>Sheet2!$C$3:$C$5</c:f>
              <c:numCache>
                <c:formatCode>General</c:formatCode>
                <c:ptCount val="2"/>
                <c:pt idx="0">
                  <c:v>30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45-4ECF-B460-324EE9DB029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455809016"/>
        <c:axId val="455811576"/>
      </c:barChart>
      <c:catAx>
        <c:axId val="455809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5811576"/>
        <c:crosses val="autoZero"/>
        <c:auto val="1"/>
        <c:lblAlgn val="ctr"/>
        <c:lblOffset val="100"/>
        <c:noMultiLvlLbl val="0"/>
      </c:catAx>
      <c:valAx>
        <c:axId val="4558115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5809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2625451580488241"/>
          <c:y val="0.19561944349996671"/>
          <c:w val="0.17374541295113974"/>
          <c:h val="0.2980708886687617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[Vote.csv]Sheet2!PivotTable25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>
                <a:solidFill>
                  <a:schemeClr val="accent6">
                    <a:lumMod val="75000"/>
                  </a:schemeClr>
                </a:solidFill>
              </a:rPr>
              <a:t>Voters Type</a:t>
            </a:r>
          </a:p>
        </c:rich>
      </c:tx>
      <c:layout>
        <c:manualLayout>
          <c:xMode val="edge"/>
          <c:yMode val="edge"/>
          <c:x val="0.2567082239720034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accent6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6.7719816272965874E-2"/>
          <c:y val="0.15630179893135646"/>
          <c:w val="0.89343678915135616"/>
          <c:h val="0.709279435990078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Sheet2!$B$8:$B$9</c:f>
              <c:strCache>
                <c:ptCount val="1"/>
                <c:pt idx="0">
                  <c:v>Male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Sheet2!$A$10:$A$12</c:f>
              <c:strCache>
                <c:ptCount val="2"/>
                <c:pt idx="0">
                  <c:v>Active/Consistent</c:v>
                </c:pt>
                <c:pt idx="1">
                  <c:v>Inactive/Inconsistent</c:v>
                </c:pt>
              </c:strCache>
            </c:strRef>
          </c:cat>
          <c:val>
            <c:numRef>
              <c:f>Sheet2!$B$10:$B$12</c:f>
              <c:numCache>
                <c:formatCode>General</c:formatCode>
                <c:ptCount val="2"/>
                <c:pt idx="0">
                  <c:v>84</c:v>
                </c:pt>
                <c:pt idx="1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6A-4949-801A-FF7DD6EADECC}"/>
            </c:ext>
          </c:extLst>
        </c:ser>
        <c:ser>
          <c:idx val="1"/>
          <c:order val="1"/>
          <c:tx>
            <c:strRef>
              <c:f>Sheet2!$C$8:$C$9</c:f>
              <c:strCache>
                <c:ptCount val="1"/>
                <c:pt idx="0">
                  <c:v>Female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Sheet2!$A$10:$A$12</c:f>
              <c:strCache>
                <c:ptCount val="2"/>
                <c:pt idx="0">
                  <c:v>Active/Consistent</c:v>
                </c:pt>
                <c:pt idx="1">
                  <c:v>Inactive/Inconsistent</c:v>
                </c:pt>
              </c:strCache>
            </c:strRef>
          </c:cat>
          <c:val>
            <c:numRef>
              <c:f>Sheet2!$C$10:$C$12</c:f>
              <c:numCache>
                <c:formatCode>General</c:formatCode>
                <c:ptCount val="2"/>
                <c:pt idx="0">
                  <c:v>38</c:v>
                </c:pt>
                <c:pt idx="1">
                  <c:v>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6A-4949-801A-FF7DD6EADEC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438384304"/>
        <c:axId val="585691856"/>
      </c:barChart>
      <c:catAx>
        <c:axId val="438384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5691856"/>
        <c:crosses val="autoZero"/>
        <c:auto val="1"/>
        <c:lblAlgn val="ctr"/>
        <c:lblOffset val="100"/>
        <c:noMultiLvlLbl val="0"/>
      </c:catAx>
      <c:valAx>
        <c:axId val="5856918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8384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45560104986876648"/>
          <c:y val="0.22342920676582093"/>
          <c:w val="0.31662117235345583"/>
          <c:h val="0.2174278544600436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circle"/>
          <c:size val="6"/>
          <c:spPr>
            <a:solidFill>
              <a:schemeClr val="accent1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1496357372746609"/>
          <c:y val="6.9444389780243351E-2"/>
          <c:w val="0.86348090418552892"/>
          <c:h val="0.87301240964827531"/>
        </c:manualLayout>
      </c:layout>
      <c:barChart>
        <c:barDir val="col"/>
        <c:grouping val="clustered"/>
        <c:varyColors val="0"/>
        <c:ser>
          <c:idx val="0"/>
          <c:order val="0"/>
          <c:tx>
            <c:v>Male</c:v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1"/>
              <c:pt idx="0">
                <c:v>Total</c:v>
              </c:pt>
            </c:strLit>
          </c:cat>
          <c:val>
            <c:numLit>
              <c:formatCode>General</c:formatCode>
              <c:ptCount val="1"/>
              <c:pt idx="0">
                <c:v>18.96039603960396</c:v>
              </c:pt>
            </c:numLit>
          </c:val>
          <c:extLst>
            <c:ext xmlns:c16="http://schemas.microsoft.com/office/drawing/2014/chart" uri="{C3380CC4-5D6E-409C-BE32-E72D297353CC}">
              <c16:uniqueId val="{00000000-DD49-4288-8E26-3EA0DF6A6366}"/>
            </c:ext>
          </c:extLst>
        </c:ser>
        <c:ser>
          <c:idx val="1"/>
          <c:order val="1"/>
          <c:tx>
            <c:v>Female</c:v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1"/>
              <c:pt idx="0">
                <c:v>Total</c:v>
              </c:pt>
            </c:strLit>
          </c:cat>
          <c:val>
            <c:numLit>
              <c:formatCode>General</c:formatCode>
              <c:ptCount val="1"/>
              <c:pt idx="0">
                <c:v>19.666666666666668</c:v>
              </c:pt>
            </c:numLit>
          </c:val>
          <c:extLst>
            <c:ext xmlns:c16="http://schemas.microsoft.com/office/drawing/2014/chart" uri="{C3380CC4-5D6E-409C-BE32-E72D297353CC}">
              <c16:uniqueId val="{00000001-DD49-4288-8E26-3EA0DF6A63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22"/>
        <c:axId val="438384944"/>
        <c:axId val="319329968"/>
      </c:barChart>
      <c:catAx>
        <c:axId val="4383849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19329968"/>
        <c:crosses val="autoZero"/>
        <c:auto val="1"/>
        <c:lblAlgn val="ctr"/>
        <c:lblOffset val="100"/>
        <c:noMultiLvlLbl val="0"/>
      </c:catAx>
      <c:valAx>
        <c:axId val="319329968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50"/>
                  <a:t>Average 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8384944"/>
        <c:crosses val="autoZero"/>
        <c:crossBetween val="between"/>
      </c:valAx>
      <c:spPr>
        <a:solidFill>
          <a:schemeClr val="lt1"/>
        </a:solidFill>
        <a:ln w="12700" cap="flat" cmpd="sng" algn="ctr">
          <a:solidFill>
            <a:schemeClr val="accent2"/>
          </a:solidFill>
          <a:prstDash val="solid"/>
        </a:ln>
        <a:effectLst/>
      </c:spPr>
    </c:plotArea>
    <c:legend>
      <c:legendPos val="r"/>
      <c:layout>
        <c:manualLayout>
          <c:xMode val="edge"/>
          <c:yMode val="edge"/>
          <c:x val="0.82869954269812351"/>
          <c:y val="9.2437464700592165E-2"/>
          <c:w val="0.12970495514453945"/>
          <c:h val="0.1137570771007944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[Vote.csv]Sheet2!PivotTable32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8.0730331743936928E-2"/>
          <c:y val="2.6240047080935105E-2"/>
          <c:w val="0.80897775664187632"/>
          <c:h val="0.8713706490854944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Sheet2!$B$53:$B$54</c:f>
              <c:strCache>
                <c:ptCount val="1"/>
                <c:pt idx="0">
                  <c:v>Both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accent6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Sheet2!$A$55:$A$59</c:f>
              <c:strCache>
                <c:ptCount val="4"/>
                <c:pt idx="0">
                  <c:v>Adult voter</c:v>
                </c:pt>
                <c:pt idx="1">
                  <c:v>Experienced Voter</c:v>
                </c:pt>
                <c:pt idx="2">
                  <c:v>Senior Voter</c:v>
                </c:pt>
                <c:pt idx="3">
                  <c:v>Young voter</c:v>
                </c:pt>
              </c:strCache>
            </c:strRef>
          </c:cat>
          <c:val>
            <c:numRef>
              <c:f>Sheet2!$B$55:$B$59</c:f>
              <c:numCache>
                <c:formatCode>0.00%</c:formatCode>
                <c:ptCount val="4"/>
                <c:pt idx="0">
                  <c:v>0.38709677419354838</c:v>
                </c:pt>
                <c:pt idx="1">
                  <c:v>0.12121212121212122</c:v>
                </c:pt>
                <c:pt idx="2">
                  <c:v>0.29268292682926828</c:v>
                </c:pt>
                <c:pt idx="3">
                  <c:v>0.56338028169014087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2E-4BA4-8EC3-263CDE65E352}"/>
            </c:ext>
          </c:extLst>
        </c:ser>
        <c:ser>
          <c:idx val="1"/>
          <c:order val="1"/>
          <c:tx>
            <c:strRef>
              <c:f>Sheet2!$C$53:$C$54</c:f>
              <c:strCache>
                <c:ptCount val="1"/>
                <c:pt idx="0">
                  <c:v>Lok Sabha Elections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accent6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Sheet2!$A$55:$A$59</c:f>
              <c:strCache>
                <c:ptCount val="4"/>
                <c:pt idx="0">
                  <c:v>Adult voter</c:v>
                </c:pt>
                <c:pt idx="1">
                  <c:v>Experienced Voter</c:v>
                </c:pt>
                <c:pt idx="2">
                  <c:v>Senior Voter</c:v>
                </c:pt>
                <c:pt idx="3">
                  <c:v>Young voter</c:v>
                </c:pt>
              </c:strCache>
            </c:strRef>
          </c:cat>
          <c:val>
            <c:numRef>
              <c:f>Sheet2!$C$55:$C$59</c:f>
              <c:numCache>
                <c:formatCode>0.00%</c:formatCode>
                <c:ptCount val="4"/>
                <c:pt idx="0">
                  <c:v>0.35483870967741937</c:v>
                </c:pt>
                <c:pt idx="1">
                  <c:v>0.39393939393939392</c:v>
                </c:pt>
                <c:pt idx="2">
                  <c:v>0.1951219512195122</c:v>
                </c:pt>
                <c:pt idx="3">
                  <c:v>0.323943661971831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02E-4BA4-8EC3-263CDE65E352}"/>
            </c:ext>
          </c:extLst>
        </c:ser>
        <c:ser>
          <c:idx val="2"/>
          <c:order val="2"/>
          <c:tx>
            <c:strRef>
              <c:f>Sheet2!$D$53:$D$54</c:f>
              <c:strCache>
                <c:ptCount val="1"/>
                <c:pt idx="0">
                  <c:v>Vidhan Sabha Elections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accent6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Sheet2!$A$55:$A$59</c:f>
              <c:strCache>
                <c:ptCount val="4"/>
                <c:pt idx="0">
                  <c:v>Adult voter</c:v>
                </c:pt>
                <c:pt idx="1">
                  <c:v>Experienced Voter</c:v>
                </c:pt>
                <c:pt idx="2">
                  <c:v>Senior Voter</c:v>
                </c:pt>
                <c:pt idx="3">
                  <c:v>Young voter</c:v>
                </c:pt>
              </c:strCache>
            </c:strRef>
          </c:cat>
          <c:val>
            <c:numRef>
              <c:f>Sheet2!$D$55:$D$59</c:f>
              <c:numCache>
                <c:formatCode>0.00%</c:formatCode>
                <c:ptCount val="4"/>
                <c:pt idx="0">
                  <c:v>0.25806451612903225</c:v>
                </c:pt>
                <c:pt idx="1">
                  <c:v>0.48484848484848486</c:v>
                </c:pt>
                <c:pt idx="2">
                  <c:v>0.51219512195121952</c:v>
                </c:pt>
                <c:pt idx="3">
                  <c:v>0.11267605633802817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02E-4BA4-8EC3-263CDE65E35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580123320"/>
        <c:axId val="580121720"/>
      </c:barChart>
      <c:catAx>
        <c:axId val="5801233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accent6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Age Category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accent6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0121720"/>
        <c:crosses val="autoZero"/>
        <c:auto val="1"/>
        <c:lblAlgn val="ctr"/>
        <c:lblOffset val="100"/>
        <c:noMultiLvlLbl val="0"/>
      </c:catAx>
      <c:valAx>
        <c:axId val="58012172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accent6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Percentage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accent6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0123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5328452947064937"/>
          <c:y val="0.20705699224370031"/>
          <c:w val="0.13366624833234964"/>
          <c:h val="0.4484668449199927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accent6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50">
          <a:solidFill>
            <a:schemeClr val="accent6">
              <a:lumMod val="50000"/>
            </a:schemeClr>
          </a:solidFill>
        </a:defRPr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[Vote.csv]Sheet2!PivotTable31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8.3192516927906315E-2"/>
          <c:y val="4.3945481514281223E-2"/>
          <c:w val="0.85915353303548836"/>
          <c:h val="0.773817904182976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Sheet2!$B$39:$B$40</c:f>
              <c:strCache>
                <c:ptCount val="1"/>
                <c:pt idx="0">
                  <c:v>No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Sheet2!$A$41:$A$43</c:f>
              <c:strCache>
                <c:ptCount val="2"/>
                <c:pt idx="0">
                  <c:v>Bachelor/ Master/ Doctorate</c:v>
                </c:pt>
                <c:pt idx="1">
                  <c:v>Higher Secondary School Certificate (HSC)</c:v>
                </c:pt>
              </c:strCache>
            </c:strRef>
          </c:cat>
          <c:val>
            <c:numRef>
              <c:f>Sheet2!$B$41:$B$43</c:f>
              <c:numCache>
                <c:formatCode>0.00%</c:formatCode>
                <c:ptCount val="2"/>
                <c:pt idx="0">
                  <c:v>0.62658227848101267</c:v>
                </c:pt>
                <c:pt idx="1">
                  <c:v>0.3888888888888889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6E-4740-8E32-FC0E044C6067}"/>
            </c:ext>
          </c:extLst>
        </c:ser>
        <c:ser>
          <c:idx val="1"/>
          <c:order val="1"/>
          <c:tx>
            <c:strRef>
              <c:f>Sheet2!$C$39:$C$40</c:f>
              <c:strCache>
                <c:ptCount val="1"/>
                <c:pt idx="0">
                  <c:v>Yes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Sheet2!$A$41:$A$43</c:f>
              <c:strCache>
                <c:ptCount val="2"/>
                <c:pt idx="0">
                  <c:v>Bachelor/ Master/ Doctorate</c:v>
                </c:pt>
                <c:pt idx="1">
                  <c:v>Higher Secondary School Certificate (HSC)</c:v>
                </c:pt>
              </c:strCache>
            </c:strRef>
          </c:cat>
          <c:val>
            <c:numRef>
              <c:f>Sheet2!$C$41:$C$43</c:f>
              <c:numCache>
                <c:formatCode>0.00%</c:formatCode>
                <c:ptCount val="2"/>
                <c:pt idx="0">
                  <c:v>0.37341772151898733</c:v>
                </c:pt>
                <c:pt idx="1">
                  <c:v>0.61111111111111116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6E-4740-8E32-FC0E044C606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585722576"/>
        <c:axId val="455818296"/>
      </c:barChart>
      <c:catAx>
        <c:axId val="5857225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Education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5818296"/>
        <c:crosses val="autoZero"/>
        <c:auto val="1"/>
        <c:lblAlgn val="ctr"/>
        <c:lblOffset val="100"/>
        <c:noMultiLvlLbl val="0"/>
      </c:catAx>
      <c:valAx>
        <c:axId val="4558182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Percentage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57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1326285985756872"/>
          <c:y val="0.32549875525459349"/>
          <c:w val="4.8038740861283742E-2"/>
          <c:h val="0.2059438159911427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[Vote.csv]Sheet2!PivotTable29</c:name>
    <c:fmtId val="9"/>
  </c:pivotSource>
  <c:chart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8.7233216293605892E-2"/>
          <c:y val="6.6617984257912974E-2"/>
          <c:w val="0.85745044610989274"/>
          <c:h val="0.8438043161271507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Sheet2!$B$25:$B$26</c:f>
              <c:strCache>
                <c:ptCount val="1"/>
                <c:pt idx="0">
                  <c:v>Active/Consistent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Sheet2!$A$27:$A$29</c:f>
              <c:strCache>
                <c:ptCount val="2"/>
                <c:pt idx="0">
                  <c:v>Indian Resident</c:v>
                </c:pt>
                <c:pt idx="1">
                  <c:v>Non-Resident Indian</c:v>
                </c:pt>
              </c:strCache>
            </c:strRef>
          </c:cat>
          <c:val>
            <c:numRef>
              <c:f>Sheet2!$B$27:$B$29</c:f>
              <c:numCache>
                <c:formatCode>0.00%</c:formatCode>
                <c:ptCount val="2"/>
                <c:pt idx="0">
                  <c:v>0.74842767295597479</c:v>
                </c:pt>
                <c:pt idx="1">
                  <c:v>0.17647058823529413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25-4893-93C7-FDF4D6594007}"/>
            </c:ext>
          </c:extLst>
        </c:ser>
        <c:ser>
          <c:idx val="1"/>
          <c:order val="1"/>
          <c:tx>
            <c:strRef>
              <c:f>Sheet2!$C$25:$C$26</c:f>
              <c:strCache>
                <c:ptCount val="1"/>
                <c:pt idx="0">
                  <c:v>Inactive/Inconsistent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Sheet2!$A$27:$A$29</c:f>
              <c:strCache>
                <c:ptCount val="2"/>
                <c:pt idx="0">
                  <c:v>Indian Resident</c:v>
                </c:pt>
                <c:pt idx="1">
                  <c:v>Non-Resident Indian</c:v>
                </c:pt>
              </c:strCache>
            </c:strRef>
          </c:cat>
          <c:val>
            <c:numRef>
              <c:f>Sheet2!$C$27:$C$29</c:f>
              <c:numCache>
                <c:formatCode>0.00%</c:formatCode>
                <c:ptCount val="2"/>
                <c:pt idx="0">
                  <c:v>0.25157232704402516</c:v>
                </c:pt>
                <c:pt idx="1">
                  <c:v>0.82352941176470584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125-4893-93C7-FDF4D659400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522136912"/>
        <c:axId val="522155152"/>
      </c:barChart>
      <c:catAx>
        <c:axId val="522136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2155152"/>
        <c:crosses val="autoZero"/>
        <c:auto val="1"/>
        <c:lblAlgn val="ctr"/>
        <c:lblOffset val="100"/>
        <c:noMultiLvlLbl val="0"/>
      </c:catAx>
      <c:valAx>
        <c:axId val="522155152"/>
        <c:scaling>
          <c:orientation val="minMax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2136912"/>
        <c:crosses val="autoZero"/>
        <c:crossBetween val="between"/>
      </c:valAx>
      <c:spPr>
        <a:solidFill>
          <a:schemeClr val="lt1"/>
        </a:solidFill>
        <a:ln w="12700" cap="flat" cmpd="sng" algn="ctr">
          <a:solidFill>
            <a:schemeClr val="accent2"/>
          </a:solidFill>
          <a:prstDash val="solid"/>
        </a:ln>
        <a:effectLst/>
      </c:spPr>
    </c:plotArea>
    <c:legend>
      <c:legendPos val="r"/>
      <c:layout>
        <c:manualLayout>
          <c:xMode val="edge"/>
          <c:yMode val="edge"/>
          <c:x val="0.41113279785268658"/>
          <c:y val="7.8623943528405849E-2"/>
          <c:w val="0.27797746291263387"/>
          <c:h val="0.1524008457276173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[Vote.csv]Sheet1!PivotTable4</c:name>
    <c:fmtId val="3"/>
  </c:pivotSource>
  <c:chart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8.6810922442417268E-2"/>
          <c:y val="2.3083529918370402E-2"/>
          <c:w val="0.88045923545409444"/>
          <c:h val="0.9043580667744024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Sheet1!$B$33:$B$34</c:f>
              <c:strCache>
                <c:ptCount val="1"/>
                <c:pt idx="0">
                  <c:v>Female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Sheet1!$A$35:$A$37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Sheet1!$B$35:$B$37</c:f>
              <c:numCache>
                <c:formatCode>General</c:formatCode>
                <c:ptCount val="2"/>
                <c:pt idx="0">
                  <c:v>2</c:v>
                </c:pt>
                <c:pt idx="1">
                  <c:v>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62-46DC-929F-5DB3CDEC651C}"/>
            </c:ext>
          </c:extLst>
        </c:ser>
        <c:ser>
          <c:idx val="1"/>
          <c:order val="1"/>
          <c:tx>
            <c:strRef>
              <c:f>Sheet1!$C$33:$C$34</c:f>
              <c:strCache>
                <c:ptCount val="1"/>
                <c:pt idx="0">
                  <c:v>Male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Sheet1!$A$35:$A$37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Sheet1!$C$35:$C$37</c:f>
              <c:numCache>
                <c:formatCode>General</c:formatCode>
                <c:ptCount val="2"/>
                <c:pt idx="0">
                  <c:v>2</c:v>
                </c:pt>
                <c:pt idx="1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162-46DC-929F-5DB3CDEC651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364628344"/>
        <c:axId val="364629624"/>
      </c:barChart>
      <c:catAx>
        <c:axId val="3646283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Is</a:t>
                </a:r>
                <a:r>
                  <a:rPr lang="en-IN" baseline="0" dirty="0"/>
                  <a:t> voting a good practice?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4629624"/>
        <c:crosses val="autoZero"/>
        <c:auto val="1"/>
        <c:lblAlgn val="ctr"/>
        <c:lblOffset val="100"/>
        <c:noMultiLvlLbl val="0"/>
      </c:catAx>
      <c:valAx>
        <c:axId val="36462962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Percentage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4628344"/>
        <c:crosses val="autoZero"/>
        <c:crossBetween val="between"/>
      </c:valAx>
      <c:spPr>
        <a:solidFill>
          <a:schemeClr val="lt1"/>
        </a:solidFill>
        <a:ln w="12700" cap="flat" cmpd="sng" algn="ctr">
          <a:solidFill>
            <a:schemeClr val="accent2"/>
          </a:solidFill>
          <a:prstDash val="solid"/>
        </a:ln>
        <a:effectLst/>
      </c:spPr>
    </c:plotArea>
    <c:legend>
      <c:legendPos val="r"/>
      <c:layout>
        <c:manualLayout>
          <c:xMode val="edge"/>
          <c:yMode val="edge"/>
          <c:x val="0.33767170787237871"/>
          <c:y val="6.8669589003593684E-2"/>
          <c:w val="0.31359109379414385"/>
          <c:h val="0.2396745080514970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2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2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0.xml><?xml version="1.0" encoding="utf-8"?>
<cs:chartStyle xmlns:cs="http://schemas.microsoft.com/office/drawing/2012/chartStyle" xmlns:a="http://schemas.openxmlformats.org/drawingml/2006/main" id="2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0.84683</cdr:x>
      <cdr:y>0.05187</cdr:y>
    </cdr:from>
    <cdr:to>
      <cdr:x>0.9886</cdr:x>
      <cdr:y>0.19053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6991724A-6798-4092-A7A9-DA690A5C5CB7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9890036" y="134227"/>
          <a:ext cx="1655711" cy="358811"/>
        </a:xfrm>
        <a:prstGeom xmlns:a="http://schemas.openxmlformats.org/drawingml/2006/main" prst="rect">
          <a:avLst/>
        </a:prstGeom>
      </cdr:spPr>
    </cdr:pic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0.84799</cdr:x>
      <cdr:y>0.02411</cdr:y>
    </cdr:from>
    <cdr:to>
      <cdr:x>0.96797</cdr:x>
      <cdr:y>0.12855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04AC03EA-7BBB-4B49-8523-4320A4749E09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10338671" y="70993"/>
          <a:ext cx="1462795" cy="307494"/>
        </a:xfrm>
        <a:prstGeom xmlns:a="http://schemas.openxmlformats.org/drawingml/2006/main" prst="rect">
          <a:avLst/>
        </a:prstGeom>
      </cdr:spPr>
    </cdr:pic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0.8868</cdr:x>
      <cdr:y>0.03913</cdr:y>
    </cdr:from>
    <cdr:to>
      <cdr:x>0.94952</cdr:x>
      <cdr:y>0.14147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E8F90234-2FAC-415F-8C01-8BBE362E7251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10811911" y="130859"/>
          <a:ext cx="764629" cy="342182"/>
        </a:xfrm>
        <a:prstGeom xmlns:a="http://schemas.openxmlformats.org/drawingml/2006/main" prst="rect">
          <a:avLst/>
        </a:prstGeom>
      </cdr:spPr>
    </cdr:pic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0.05756</cdr:x>
      <cdr:y>0</cdr:y>
    </cdr:from>
    <cdr:to>
      <cdr:x>0.97151</cdr:x>
      <cdr:y>0.89962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E5EB42D8-0039-46AD-9DFA-5E190FE18B2E}"/>
            </a:ext>
          </a:extLst>
        </cdr:cNvPr>
        <cdr:cNvSpPr/>
      </cdr:nvSpPr>
      <cdr:spPr>
        <a:xfrm xmlns:a="http://schemas.openxmlformats.org/drawingml/2006/main">
          <a:off x="701749" y="0"/>
          <a:ext cx="11142921" cy="2717838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5F181-6323-4AED-B915-66A5749F9326}" type="datetimeFigureOut">
              <a:rPr lang="en-IN" smtClean="0"/>
              <a:t>18-03-2021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2AC75BB-0BE1-47EE-9248-258089F361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066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5F181-6323-4AED-B915-66A5749F9326}" type="datetimeFigureOut">
              <a:rPr lang="en-IN" smtClean="0"/>
              <a:t>18-03-2021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C75BB-0BE1-47EE-9248-258089F361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0463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5F181-6323-4AED-B915-66A5749F9326}" type="datetimeFigureOut">
              <a:rPr lang="en-IN" smtClean="0"/>
              <a:t>18-03-2021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C75BB-0BE1-47EE-9248-258089F361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867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5F181-6323-4AED-B915-66A5749F9326}" type="datetimeFigureOut">
              <a:rPr lang="en-IN" smtClean="0"/>
              <a:t>18-03-2021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C75BB-0BE1-47EE-9248-258089F361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6008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EA5F181-6323-4AED-B915-66A5749F9326}" type="datetimeFigureOut">
              <a:rPr lang="en-IN" smtClean="0"/>
              <a:t>18-03-2021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2AC75BB-0BE1-47EE-9248-258089F361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1770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5F181-6323-4AED-B915-66A5749F9326}" type="datetimeFigureOut">
              <a:rPr lang="en-IN" smtClean="0"/>
              <a:t>18-03-2021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C75BB-0BE1-47EE-9248-258089F361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5302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5F181-6323-4AED-B915-66A5749F9326}" type="datetimeFigureOut">
              <a:rPr lang="en-IN" smtClean="0"/>
              <a:t>18-03-2021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C75BB-0BE1-47EE-9248-258089F361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1840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5F181-6323-4AED-B915-66A5749F9326}" type="datetimeFigureOut">
              <a:rPr lang="en-IN" smtClean="0"/>
              <a:t>18-03-2021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C75BB-0BE1-47EE-9248-258089F361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0763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5F181-6323-4AED-B915-66A5749F9326}" type="datetimeFigureOut">
              <a:rPr lang="en-IN" smtClean="0"/>
              <a:t>18-03-2021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C75BB-0BE1-47EE-9248-258089F361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6252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5F181-6323-4AED-B915-66A5749F9326}" type="datetimeFigureOut">
              <a:rPr lang="en-IN" smtClean="0"/>
              <a:t>18-03-2021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C75BB-0BE1-47EE-9248-258089F361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6637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5F181-6323-4AED-B915-66A5749F9326}" type="datetimeFigureOut">
              <a:rPr lang="en-IN" smtClean="0"/>
              <a:t>18-03-2021</a:t>
            </a:fld>
            <a:endParaRPr lang="en-IN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C75BB-0BE1-47EE-9248-258089F361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63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EA5F181-6323-4AED-B915-66A5749F9326}" type="datetimeFigureOut">
              <a:rPr lang="en-IN" smtClean="0"/>
              <a:t>18-03-2021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2AC75BB-0BE1-47EE-9248-258089F361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821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riuN5jmiF2ZX5wa78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4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F085988E-D2D5-4AFE-8D4F-46193E2690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302" r="331"/>
          <a:stretch/>
        </p:blipFill>
        <p:spPr>
          <a:xfrm>
            <a:off x="1" y="3106757"/>
            <a:ext cx="12192000" cy="375124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44D8724-FD93-4616-80A9-033D94D41115}"/>
              </a:ext>
            </a:extLst>
          </p:cNvPr>
          <p:cNvSpPr txBox="1"/>
          <p:nvPr/>
        </p:nvSpPr>
        <p:spPr>
          <a:xfrm>
            <a:off x="914400" y="305990"/>
            <a:ext cx="1020324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8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+mj-lt"/>
              </a:rPr>
              <a:t>INCLINATION OF VOTERS TOWARD ELECTION</a:t>
            </a:r>
          </a:p>
        </p:txBody>
      </p:sp>
    </p:spTree>
    <p:extLst>
      <p:ext uri="{BB962C8B-B14F-4D97-AF65-F5344CB8AC3E}">
        <p14:creationId xmlns:p14="http://schemas.microsoft.com/office/powerpoint/2010/main" val="4509758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TextBox 2">
            <a:extLst>
              <a:ext uri="{FF2B5EF4-FFF2-40B4-BE49-F238E27FC236}">
                <a16:creationId xmlns:a16="http://schemas.microsoft.com/office/drawing/2014/main" id="{29ED62AE-4EE0-4F58-9D33-742262E839E1}"/>
              </a:ext>
            </a:extLst>
          </p:cNvPr>
          <p:cNvSpPr txBox="1"/>
          <p:nvPr/>
        </p:nvSpPr>
        <p:spPr>
          <a:xfrm>
            <a:off x="0" y="-21265"/>
            <a:ext cx="12192000" cy="4074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>
                <a:solidFill>
                  <a:schemeClr val="accent6">
                    <a:lumMod val="50000"/>
                  </a:schemeClr>
                </a:solidFill>
              </a:rPr>
              <a:t>Which source of information platform has a hold over people’s decision to make a vote?</a:t>
            </a:r>
          </a:p>
          <a:p>
            <a:endParaRPr lang="en-IN" sz="28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IN" sz="32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IN" sz="32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IN" sz="400" dirty="0">
              <a:solidFill>
                <a:schemeClr val="accent6">
                  <a:lumMod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By Conditional distribution on Voter type,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u="sng" dirty="0">
                <a:solidFill>
                  <a:schemeClr val="accent6">
                    <a:lumMod val="50000"/>
                  </a:schemeClr>
                </a:solidFill>
              </a:rPr>
              <a:t>News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 influences most of the </a:t>
            </a:r>
            <a:r>
              <a:rPr lang="en-IN" u="sng" dirty="0">
                <a:solidFill>
                  <a:schemeClr val="accent6">
                    <a:lumMod val="50000"/>
                  </a:schemeClr>
                </a:solidFill>
              </a:rPr>
              <a:t>Adult and Senior Voters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to make a vote.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u="sng" dirty="0">
                <a:solidFill>
                  <a:schemeClr val="accent6">
                    <a:lumMod val="50000"/>
                  </a:schemeClr>
                </a:solidFill>
              </a:rPr>
              <a:t>Social Media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 influences most of the </a:t>
            </a:r>
            <a:r>
              <a:rPr lang="en-IN" u="sng" dirty="0">
                <a:solidFill>
                  <a:schemeClr val="accent6">
                    <a:lumMod val="50000"/>
                  </a:schemeClr>
                </a:solidFill>
              </a:rPr>
              <a:t>Young Voters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Both </a:t>
            </a:r>
            <a:r>
              <a:rPr lang="en-IN" u="sng" dirty="0">
                <a:solidFill>
                  <a:schemeClr val="accent6">
                    <a:lumMod val="50000"/>
                  </a:schemeClr>
                </a:solidFill>
              </a:rPr>
              <a:t>social media and News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influence </a:t>
            </a:r>
            <a:r>
              <a:rPr lang="en-IN" u="sng" dirty="0">
                <a:solidFill>
                  <a:schemeClr val="accent6">
                    <a:lumMod val="50000"/>
                  </a:schemeClr>
                </a:solidFill>
              </a:rPr>
              <a:t>Experienced voters.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F60645A-B627-4A5F-90B3-59580A7BB2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353959"/>
              </p:ext>
            </p:extLst>
          </p:nvPr>
        </p:nvGraphicFramePr>
        <p:xfrm>
          <a:off x="545805" y="904279"/>
          <a:ext cx="11100390" cy="150114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3030278">
                  <a:extLst>
                    <a:ext uri="{9D8B030D-6E8A-4147-A177-3AD203B41FA5}">
                      <a16:colId xmlns:a16="http://schemas.microsoft.com/office/drawing/2014/main" val="1528512364"/>
                    </a:ext>
                  </a:extLst>
                </a:gridCol>
                <a:gridCol w="2490842">
                  <a:extLst>
                    <a:ext uri="{9D8B030D-6E8A-4147-A177-3AD203B41FA5}">
                      <a16:colId xmlns:a16="http://schemas.microsoft.com/office/drawing/2014/main" val="4217291090"/>
                    </a:ext>
                  </a:extLst>
                </a:gridCol>
                <a:gridCol w="3286797">
                  <a:extLst>
                    <a:ext uri="{9D8B030D-6E8A-4147-A177-3AD203B41FA5}">
                      <a16:colId xmlns:a16="http://schemas.microsoft.com/office/drawing/2014/main" val="2546692392"/>
                    </a:ext>
                  </a:extLst>
                </a:gridCol>
                <a:gridCol w="2292473">
                  <a:extLst>
                    <a:ext uri="{9D8B030D-6E8A-4147-A177-3AD203B41FA5}">
                      <a16:colId xmlns:a16="http://schemas.microsoft.com/office/drawing/2014/main" val="3434419745"/>
                    </a:ext>
                  </a:extLst>
                </a:gridCol>
              </a:tblGrid>
              <a:tr h="22319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Voter type</a:t>
                      </a:r>
                    </a:p>
                  </a:txBody>
                  <a:tcPr marL="6350" marR="6350" marT="6350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Information Platform</a:t>
                      </a:r>
                      <a:endParaRPr lang="en-IN" sz="16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775026"/>
                  </a:ext>
                </a:extLst>
              </a:tr>
              <a:tr h="22319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News articles</a:t>
                      </a:r>
                      <a:endParaRPr lang="en-IN" sz="16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Political Campaigns</a:t>
                      </a:r>
                      <a:endParaRPr lang="en-IN" sz="16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Social Media</a:t>
                      </a:r>
                      <a:endParaRPr lang="en-IN" sz="16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82084141"/>
                  </a:ext>
                </a:extLst>
              </a:tr>
              <a:tr h="22319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Adult voter</a:t>
                      </a:r>
                      <a:endParaRPr lang="en-IN" sz="16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68.00%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8.00%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24.00%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13118492"/>
                  </a:ext>
                </a:extLst>
              </a:tr>
              <a:tr h="22319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Experienced Voter</a:t>
                      </a:r>
                      <a:endParaRPr lang="en-IN" sz="16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37.93%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20.69%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41.38%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28077701"/>
                  </a:ext>
                </a:extLst>
              </a:tr>
              <a:tr h="22319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Senior Voter</a:t>
                      </a:r>
                      <a:endParaRPr lang="en-IN" sz="16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56.10%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26.83%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17.07%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64467125"/>
                  </a:ext>
                </a:extLst>
              </a:tr>
              <a:tr h="22319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Young voter</a:t>
                      </a:r>
                      <a:endParaRPr lang="en-IN" sz="16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13.85%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18.46%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67.69%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75197387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397B3D5-A8B5-47DC-BEBA-CD10A7E5C2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5624734"/>
              </p:ext>
            </p:extLst>
          </p:nvPr>
        </p:nvGraphicFramePr>
        <p:xfrm>
          <a:off x="165099" y="3965944"/>
          <a:ext cx="12026901" cy="27691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1F004234-0A70-4B79-8B53-DDDD898C2384}"/>
              </a:ext>
            </a:extLst>
          </p:cNvPr>
          <p:cNvSpPr/>
          <p:nvPr/>
        </p:nvSpPr>
        <p:spPr>
          <a:xfrm>
            <a:off x="165100" y="42235"/>
            <a:ext cx="11899900" cy="669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5842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C31FA3F-92D5-4776-80D6-FB264E9EEAE7}"/>
              </a:ext>
            </a:extLst>
          </p:cNvPr>
          <p:cNvSpPr txBox="1"/>
          <p:nvPr/>
        </p:nvSpPr>
        <p:spPr>
          <a:xfrm>
            <a:off x="0" y="0"/>
            <a:ext cx="12191998" cy="3751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On what basis do people assess a political party?</a:t>
            </a:r>
          </a:p>
          <a:p>
            <a:pPr>
              <a:lnSpc>
                <a:spcPct val="150000"/>
              </a:lnSpc>
            </a:pP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sz="3200" dirty="0">
              <a:solidFill>
                <a:schemeClr val="accent6">
                  <a:lumMod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By Conditional distribution,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The main assessment criteria in for senior, experienced, adult voter is political vision of a political party.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In case of Young voters the criteria for assessment is through the work a political party has done in the past.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C039A75-90FA-455F-B6D1-315BB54283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69313"/>
              </p:ext>
            </p:extLst>
          </p:nvPr>
        </p:nvGraphicFramePr>
        <p:xfrm>
          <a:off x="0" y="3924265"/>
          <a:ext cx="12192000" cy="2806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4F5040F-E246-4CE6-9F49-30CCF73139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286462"/>
              </p:ext>
            </p:extLst>
          </p:nvPr>
        </p:nvGraphicFramePr>
        <p:xfrm>
          <a:off x="382771" y="616561"/>
          <a:ext cx="11451265" cy="174498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3123073">
                  <a:extLst>
                    <a:ext uri="{9D8B030D-6E8A-4147-A177-3AD203B41FA5}">
                      <a16:colId xmlns:a16="http://schemas.microsoft.com/office/drawing/2014/main" val="1669384113"/>
                    </a:ext>
                  </a:extLst>
                </a:gridCol>
                <a:gridCol w="2082048">
                  <a:extLst>
                    <a:ext uri="{9D8B030D-6E8A-4147-A177-3AD203B41FA5}">
                      <a16:colId xmlns:a16="http://schemas.microsoft.com/office/drawing/2014/main" val="1555350602"/>
                    </a:ext>
                  </a:extLst>
                </a:gridCol>
                <a:gridCol w="2082048">
                  <a:extLst>
                    <a:ext uri="{9D8B030D-6E8A-4147-A177-3AD203B41FA5}">
                      <a16:colId xmlns:a16="http://schemas.microsoft.com/office/drawing/2014/main" val="1411184631"/>
                    </a:ext>
                  </a:extLst>
                </a:gridCol>
                <a:gridCol w="2082048">
                  <a:extLst>
                    <a:ext uri="{9D8B030D-6E8A-4147-A177-3AD203B41FA5}">
                      <a16:colId xmlns:a16="http://schemas.microsoft.com/office/drawing/2014/main" val="2149640344"/>
                    </a:ext>
                  </a:extLst>
                </a:gridCol>
                <a:gridCol w="2082048">
                  <a:extLst>
                    <a:ext uri="{9D8B030D-6E8A-4147-A177-3AD203B41FA5}">
                      <a16:colId xmlns:a16="http://schemas.microsoft.com/office/drawing/2014/main" val="2399830804"/>
                    </a:ext>
                  </a:extLst>
                </a:gridCol>
              </a:tblGrid>
              <a:tr h="18415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Voter Type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</a:rPr>
                        <a:t>Assessment factors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800185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Because of their popularity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Considering their age/gender/religion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Their political vision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Through their work they've done in past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4705428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Adult voter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15.94%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4.35%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42.03%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37.68%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1912241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Experienced Voter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18.87%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3.77%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20.75%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56.60%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5115073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Senior Voter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27.88%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21.15%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29.81%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21.15%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1763304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Young voter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5.94%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3.96%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39.60%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50.50%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9003310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1F59B4A-AC16-4F57-AC76-A64D1C6A686B}"/>
              </a:ext>
            </a:extLst>
          </p:cNvPr>
          <p:cNvSpPr/>
          <p:nvPr/>
        </p:nvSpPr>
        <p:spPr>
          <a:xfrm>
            <a:off x="177800" y="127000"/>
            <a:ext cx="11849100" cy="65659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686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7A734E-8BA1-4DBB-90B1-F878146DC7FE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What proves to be the main factor for choosing a political candidate?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3479F3-8454-4BAC-87C7-2111E0DA91ED}"/>
              </a:ext>
            </a:extLst>
          </p:cNvPr>
          <p:cNvSpPr txBox="1"/>
          <p:nvPr/>
        </p:nvSpPr>
        <p:spPr>
          <a:xfrm>
            <a:off x="329608" y="2225291"/>
            <a:ext cx="10028066" cy="12888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By Conditional Distribution,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u="sng" dirty="0">
                <a:solidFill>
                  <a:schemeClr val="accent6">
                    <a:lumMod val="50000"/>
                  </a:schemeClr>
                </a:solidFill>
              </a:rPr>
              <a:t>Experience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 is the main factor for </a:t>
            </a:r>
            <a:r>
              <a:rPr lang="en-IN" u="sng" dirty="0">
                <a:solidFill>
                  <a:schemeClr val="accent6">
                    <a:lumMod val="50000"/>
                  </a:schemeClr>
                </a:solidFill>
              </a:rPr>
              <a:t>Adult and Experienced voters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u="sng" dirty="0">
                <a:solidFill>
                  <a:schemeClr val="accent6">
                    <a:lumMod val="50000"/>
                  </a:schemeClr>
                </a:solidFill>
              </a:rPr>
              <a:t>Education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 is the main factor for choosing a political candidate for </a:t>
            </a:r>
            <a:r>
              <a:rPr lang="en-IN" u="sng" dirty="0">
                <a:solidFill>
                  <a:schemeClr val="accent6">
                    <a:lumMod val="50000"/>
                  </a:schemeClr>
                </a:solidFill>
              </a:rPr>
              <a:t>Senior and Young voters.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8FD0C0A-5508-4FC6-B58B-E2A9CB504B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3005743"/>
              </p:ext>
            </p:extLst>
          </p:nvPr>
        </p:nvGraphicFramePr>
        <p:xfrm>
          <a:off x="0" y="3514171"/>
          <a:ext cx="12192000" cy="32549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912870B-40FB-4BF8-BD13-1127FC76B6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900967"/>
              </p:ext>
            </p:extLst>
          </p:nvPr>
        </p:nvGraphicFramePr>
        <p:xfrm>
          <a:off x="437854" y="606799"/>
          <a:ext cx="11316292" cy="168402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2866748">
                  <a:extLst>
                    <a:ext uri="{9D8B030D-6E8A-4147-A177-3AD203B41FA5}">
                      <a16:colId xmlns:a16="http://schemas.microsoft.com/office/drawing/2014/main" val="4250662371"/>
                    </a:ext>
                  </a:extLst>
                </a:gridCol>
                <a:gridCol w="2856142">
                  <a:extLst>
                    <a:ext uri="{9D8B030D-6E8A-4147-A177-3AD203B41FA5}">
                      <a16:colId xmlns:a16="http://schemas.microsoft.com/office/drawing/2014/main" val="2303168671"/>
                    </a:ext>
                  </a:extLst>
                </a:gridCol>
                <a:gridCol w="2459058">
                  <a:extLst>
                    <a:ext uri="{9D8B030D-6E8A-4147-A177-3AD203B41FA5}">
                      <a16:colId xmlns:a16="http://schemas.microsoft.com/office/drawing/2014/main" val="4142722174"/>
                    </a:ext>
                  </a:extLst>
                </a:gridCol>
                <a:gridCol w="1881619">
                  <a:extLst>
                    <a:ext uri="{9D8B030D-6E8A-4147-A177-3AD203B41FA5}">
                      <a16:colId xmlns:a16="http://schemas.microsoft.com/office/drawing/2014/main" val="3709430770"/>
                    </a:ext>
                  </a:extLst>
                </a:gridCol>
                <a:gridCol w="1252725">
                  <a:extLst>
                    <a:ext uri="{9D8B030D-6E8A-4147-A177-3AD203B41FA5}">
                      <a16:colId xmlns:a16="http://schemas.microsoft.com/office/drawing/2014/main" val="1229214770"/>
                    </a:ext>
                  </a:extLst>
                </a:gridCol>
              </a:tblGrid>
              <a:tr h="25151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>
                          <a:solidFill>
                            <a:srgbClr val="000000"/>
                          </a:solidFill>
                          <a:effectLst/>
                        </a:rPr>
                        <a:t>Voter Type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Factors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5958"/>
                  </a:ext>
                </a:extLst>
              </a:tr>
              <a:tr h="25151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Age/Gender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1" u="none" strike="noStrike">
                          <a:solidFill>
                            <a:srgbClr val="000000"/>
                          </a:solidFill>
                          <a:effectLst/>
                        </a:rPr>
                        <a:t>Education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1" u="none" strike="noStrike">
                          <a:solidFill>
                            <a:srgbClr val="000000"/>
                          </a:solidFill>
                          <a:effectLst/>
                        </a:rPr>
                        <a:t>Experience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1" u="none" strike="noStrike">
                          <a:solidFill>
                            <a:srgbClr val="000000"/>
                          </a:solidFill>
                          <a:effectLst/>
                        </a:rPr>
                        <a:t>Religion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47363773"/>
                  </a:ext>
                </a:extLst>
              </a:tr>
              <a:tr h="251513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Adult voter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0.00%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25.81%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74.19%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0.00%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84680013"/>
                  </a:ext>
                </a:extLst>
              </a:tr>
              <a:tr h="251513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Experienced Voter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3.03%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21.21%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75.76%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0.00%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65108144"/>
                  </a:ext>
                </a:extLst>
              </a:tr>
              <a:tr h="251513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Senior Voter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14.63%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43.90%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41.46%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0.00%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9514884"/>
                  </a:ext>
                </a:extLst>
              </a:tr>
              <a:tr h="251513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Young voter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1.41%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49.30%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47.89%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1.41%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91400992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7702143A-D1BF-4AAF-B6D8-ED8648799327}"/>
              </a:ext>
            </a:extLst>
          </p:cNvPr>
          <p:cNvSpPr/>
          <p:nvPr/>
        </p:nvSpPr>
        <p:spPr>
          <a:xfrm>
            <a:off x="114300" y="88900"/>
            <a:ext cx="11950700" cy="66548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1113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E9CD11-5C9A-495A-A761-ACE35BEDC331}"/>
              </a:ext>
            </a:extLst>
          </p:cNvPr>
          <p:cNvSpPr txBox="1"/>
          <p:nvPr/>
        </p:nvSpPr>
        <p:spPr>
          <a:xfrm>
            <a:off x="0" y="0"/>
            <a:ext cx="12192000" cy="4258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What do people expect from a political party?</a:t>
            </a:r>
          </a:p>
          <a:p>
            <a:pPr algn="ctr"/>
            <a:endParaRPr lang="en-US" sz="2400" b="1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sz="32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sz="32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sz="200" dirty="0">
              <a:solidFill>
                <a:schemeClr val="accent6">
                  <a:lumMod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By Conditional Distribution,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Young and Adult voters expect building of more basic amenities and a solid government infrastructure to attract investors.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Experienced voters expect reduction of taxes and inflation and Generalized equality.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Senior voters expect reduction in taxes and inflation and also building of more basic amenities.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9B27947-40C8-4A73-887A-F4C1EF4224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377950"/>
              </p:ext>
            </p:extLst>
          </p:nvPr>
        </p:nvGraphicFramePr>
        <p:xfrm>
          <a:off x="308341" y="592836"/>
          <a:ext cx="11566158" cy="174498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2025296">
                  <a:extLst>
                    <a:ext uri="{9D8B030D-6E8A-4147-A177-3AD203B41FA5}">
                      <a16:colId xmlns:a16="http://schemas.microsoft.com/office/drawing/2014/main" val="2895850288"/>
                    </a:ext>
                  </a:extLst>
                </a:gridCol>
                <a:gridCol w="3865140">
                  <a:extLst>
                    <a:ext uri="{9D8B030D-6E8A-4147-A177-3AD203B41FA5}">
                      <a16:colId xmlns:a16="http://schemas.microsoft.com/office/drawing/2014/main" val="3884559278"/>
                    </a:ext>
                  </a:extLst>
                </a:gridCol>
                <a:gridCol w="2028878">
                  <a:extLst>
                    <a:ext uri="{9D8B030D-6E8A-4147-A177-3AD203B41FA5}">
                      <a16:colId xmlns:a16="http://schemas.microsoft.com/office/drawing/2014/main" val="3764303190"/>
                    </a:ext>
                  </a:extLst>
                </a:gridCol>
                <a:gridCol w="1489556">
                  <a:extLst>
                    <a:ext uri="{9D8B030D-6E8A-4147-A177-3AD203B41FA5}">
                      <a16:colId xmlns:a16="http://schemas.microsoft.com/office/drawing/2014/main" val="1167942926"/>
                    </a:ext>
                  </a:extLst>
                </a:gridCol>
                <a:gridCol w="2157288">
                  <a:extLst>
                    <a:ext uri="{9D8B030D-6E8A-4147-A177-3AD203B41FA5}">
                      <a16:colId xmlns:a16="http://schemas.microsoft.com/office/drawing/2014/main" val="2927421203"/>
                    </a:ext>
                  </a:extLst>
                </a:gridCol>
              </a:tblGrid>
              <a:tr h="22515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Voter Type</a:t>
                      </a:r>
                      <a:endParaRPr lang="en-IN" sz="16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Expectations</a:t>
                      </a:r>
                      <a:endParaRPr lang="en-IN" sz="1600" b="1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673890"/>
                  </a:ext>
                </a:extLst>
              </a:tr>
              <a:tr h="44459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Building a solid government infrastructure to attract investors</a:t>
                      </a:r>
                      <a:endParaRPr lang="en-US" sz="16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Building of more basic amenities</a:t>
                      </a:r>
                      <a:endParaRPr lang="en-US" sz="16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Generalised Equality </a:t>
                      </a:r>
                      <a:endParaRPr lang="en-IN" sz="16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Reduction of Taxes and Inflation</a:t>
                      </a:r>
                      <a:endParaRPr lang="en-US" sz="1600" b="1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2262336"/>
                  </a:ext>
                </a:extLst>
              </a:tr>
              <a:tr h="2251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Adult voter</a:t>
                      </a:r>
                      <a:endParaRPr lang="en-IN" sz="16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45.16%</a:t>
                      </a:r>
                      <a:endParaRPr lang="en-IN" sz="16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51.61%</a:t>
                      </a:r>
                      <a:endParaRPr lang="en-IN" sz="16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0.00%</a:t>
                      </a:r>
                      <a:endParaRPr lang="en-IN" sz="16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3.23%</a:t>
                      </a:r>
                      <a:endParaRPr lang="en-IN" sz="16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85035120"/>
                  </a:ext>
                </a:extLst>
              </a:tr>
              <a:tr h="2251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Experienced Voter</a:t>
                      </a:r>
                      <a:endParaRPr lang="en-IN" sz="16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24.24%</a:t>
                      </a:r>
                      <a:endParaRPr lang="en-IN" sz="16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15.15%</a:t>
                      </a:r>
                      <a:endParaRPr lang="en-IN" sz="16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27.27%</a:t>
                      </a:r>
                      <a:endParaRPr lang="en-IN" sz="16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33.33%</a:t>
                      </a:r>
                      <a:endParaRPr lang="en-IN" sz="16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64367110"/>
                  </a:ext>
                </a:extLst>
              </a:tr>
              <a:tr h="2251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Senior Voter</a:t>
                      </a:r>
                      <a:endParaRPr lang="en-IN" sz="16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19.51%</a:t>
                      </a:r>
                      <a:endParaRPr lang="en-IN" sz="16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36.59%</a:t>
                      </a:r>
                      <a:endParaRPr lang="en-IN" sz="16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0.00%</a:t>
                      </a:r>
                      <a:endParaRPr lang="en-IN" sz="16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43.90%</a:t>
                      </a:r>
                      <a:endParaRPr lang="en-IN" sz="16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5773475"/>
                  </a:ext>
                </a:extLst>
              </a:tr>
              <a:tr h="2251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Young voter</a:t>
                      </a:r>
                      <a:endParaRPr lang="en-IN" sz="16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33.80%</a:t>
                      </a:r>
                      <a:endParaRPr lang="en-IN" sz="16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45.07%</a:t>
                      </a:r>
                      <a:endParaRPr lang="en-IN" sz="16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16.90%</a:t>
                      </a:r>
                      <a:endParaRPr lang="en-IN" sz="16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4.23%</a:t>
                      </a:r>
                      <a:endParaRPr lang="en-IN" sz="16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77566159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16C472D-9C65-4AA8-91DA-2040C571DC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0852618"/>
              </p:ext>
            </p:extLst>
          </p:nvPr>
        </p:nvGraphicFramePr>
        <p:xfrm>
          <a:off x="0" y="4025900"/>
          <a:ext cx="12192000" cy="2730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6BAE4CD5-ADC8-492B-BCE3-8D864A4690FF}"/>
              </a:ext>
            </a:extLst>
          </p:cNvPr>
          <p:cNvSpPr/>
          <p:nvPr/>
        </p:nvSpPr>
        <p:spPr>
          <a:xfrm>
            <a:off x="127000" y="101600"/>
            <a:ext cx="11899900" cy="66548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3472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DA9EEC-750F-41D8-89DF-C8CDB67B2617}"/>
              </a:ext>
            </a:extLst>
          </p:cNvPr>
          <p:cNvSpPr txBox="1"/>
          <p:nvPr/>
        </p:nvSpPr>
        <p:spPr>
          <a:xfrm>
            <a:off x="0" y="0"/>
            <a:ext cx="12192000" cy="6736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What according to the voters, is the current voting system: </a:t>
            </a:r>
          </a:p>
          <a:p>
            <a:pPr algn="ctr"/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a flaw or a success?</a:t>
            </a:r>
          </a:p>
          <a:p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Lets consider,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H0: Current voting system is flawed and is independent of age.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H1: Current voting system is flawed and is dependent on age.</a:t>
            </a:r>
          </a:p>
          <a:p>
            <a:pPr lvl="1">
              <a:lnSpc>
                <a:spcPct val="150000"/>
              </a:lnSpc>
            </a:pP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Pearson's Chi-squared test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X-squared = 3.5435, df = 3, p-value = 0.3152</a:t>
            </a:r>
          </a:p>
          <a:p>
            <a:pPr lvl="1">
              <a:lnSpc>
                <a:spcPct val="150000"/>
              </a:lnSpc>
            </a:pP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Therefore, we accept H0.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According to our population, current voting system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is flawed and independent of age.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44B9733-F0B0-4C62-A9BA-E7E19648E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697820"/>
              </p:ext>
            </p:extLst>
          </p:nvPr>
        </p:nvGraphicFramePr>
        <p:xfrm>
          <a:off x="507686" y="1044212"/>
          <a:ext cx="11176628" cy="1340577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2725024">
                  <a:extLst>
                    <a:ext uri="{9D8B030D-6E8A-4147-A177-3AD203B41FA5}">
                      <a16:colId xmlns:a16="http://schemas.microsoft.com/office/drawing/2014/main" val="2409204786"/>
                    </a:ext>
                  </a:extLst>
                </a:gridCol>
                <a:gridCol w="1873404">
                  <a:extLst>
                    <a:ext uri="{9D8B030D-6E8A-4147-A177-3AD203B41FA5}">
                      <a16:colId xmlns:a16="http://schemas.microsoft.com/office/drawing/2014/main" val="796122284"/>
                    </a:ext>
                  </a:extLst>
                </a:gridCol>
                <a:gridCol w="2586573">
                  <a:extLst>
                    <a:ext uri="{9D8B030D-6E8A-4147-A177-3AD203B41FA5}">
                      <a16:colId xmlns:a16="http://schemas.microsoft.com/office/drawing/2014/main" val="1647806135"/>
                    </a:ext>
                  </a:extLst>
                </a:gridCol>
                <a:gridCol w="2171445">
                  <a:extLst>
                    <a:ext uri="{9D8B030D-6E8A-4147-A177-3AD203B41FA5}">
                      <a16:colId xmlns:a16="http://schemas.microsoft.com/office/drawing/2014/main" val="3183956063"/>
                    </a:ext>
                  </a:extLst>
                </a:gridCol>
                <a:gridCol w="1820182">
                  <a:extLst>
                    <a:ext uri="{9D8B030D-6E8A-4147-A177-3AD203B41FA5}">
                      <a16:colId xmlns:a16="http://schemas.microsoft.com/office/drawing/2014/main" val="297530404"/>
                    </a:ext>
                  </a:extLst>
                </a:gridCol>
              </a:tblGrid>
              <a:tr h="446859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Current Voting system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Adult Voters</a:t>
                      </a:r>
                      <a:endParaRPr lang="en-IN" sz="1800" b="1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Experienced Voters</a:t>
                      </a:r>
                      <a:endParaRPr lang="en-IN" sz="18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Senior Voters</a:t>
                      </a:r>
                      <a:endParaRPr lang="en-IN" sz="1800" b="1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Young Voters</a:t>
                      </a:r>
                      <a:endParaRPr lang="en-IN" sz="1800" b="1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75575624"/>
                  </a:ext>
                </a:extLst>
              </a:tr>
              <a:tr h="446859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Flawed</a:t>
                      </a:r>
                      <a:endParaRPr lang="en-IN" sz="18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8776494"/>
                  </a:ext>
                </a:extLst>
              </a:tr>
              <a:tr h="446859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Satisfactory</a:t>
                      </a:r>
                      <a:endParaRPr lang="en-IN" sz="18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44568083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F95E208-BFCD-4055-83F8-8BD2102541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1114273"/>
              </p:ext>
            </p:extLst>
          </p:nvPr>
        </p:nvGraphicFramePr>
        <p:xfrm>
          <a:off x="5752214" y="3678865"/>
          <a:ext cx="6439786" cy="3179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AD78B571-3BB7-430D-BFAB-325E6973CD5C}"/>
              </a:ext>
            </a:extLst>
          </p:cNvPr>
          <p:cNvSpPr/>
          <p:nvPr/>
        </p:nvSpPr>
        <p:spPr>
          <a:xfrm>
            <a:off x="139700" y="101600"/>
            <a:ext cx="11874500" cy="65786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8288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85AE46-2754-4095-A463-355A2E13EAAD}"/>
              </a:ext>
            </a:extLst>
          </p:cNvPr>
          <p:cNvSpPr txBox="1"/>
          <p:nvPr/>
        </p:nvSpPr>
        <p:spPr>
          <a:xfrm>
            <a:off x="0" y="-3633"/>
            <a:ext cx="12192000" cy="43512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If flawed, then what is the root cause of it?</a:t>
            </a:r>
          </a:p>
          <a:p>
            <a:pPr>
              <a:lnSpc>
                <a:spcPct val="150000"/>
              </a:lnSpc>
            </a:pP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sz="32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sz="1100" dirty="0">
              <a:solidFill>
                <a:schemeClr val="accent6">
                  <a:lumMod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By Conditional Distribution,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Adult voters think that root cause of flawed voting system is due to paid news for publicity.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Experienced voters think the root cause to be criminalization of politics and paid news for publicity.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Senior voters think Illiteracy is the main cause.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Young voter believe Criminalization of politics is the root cause of a flawed voting system.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9911022-2D8D-403E-A214-A5FCE3E016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96961"/>
              </p:ext>
            </p:extLst>
          </p:nvPr>
        </p:nvGraphicFramePr>
        <p:xfrm>
          <a:off x="387645" y="595729"/>
          <a:ext cx="11416709" cy="150114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1905648965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2349687418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219900399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1273221383"/>
                    </a:ext>
                  </a:extLst>
                </a:gridCol>
                <a:gridCol w="1764709">
                  <a:extLst>
                    <a:ext uri="{9D8B030D-6E8A-4147-A177-3AD203B41FA5}">
                      <a16:colId xmlns:a16="http://schemas.microsoft.com/office/drawing/2014/main" val="2754589150"/>
                    </a:ext>
                  </a:extLst>
                </a:gridCol>
              </a:tblGrid>
              <a:tr h="19487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Voter Type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Root causes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755956"/>
                  </a:ext>
                </a:extLst>
              </a:tr>
              <a:tr h="19487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Criminalization of Politics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Illiteracy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Paid news for publicity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People don't vote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31189808"/>
                  </a:ext>
                </a:extLst>
              </a:tr>
              <a:tr h="1948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Adult voter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26.92%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65.38%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7.69%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92386448"/>
                  </a:ext>
                </a:extLst>
              </a:tr>
              <a:tr h="1948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Experienced Voter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9.09%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50.00%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40.91%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40845914"/>
                  </a:ext>
                </a:extLst>
              </a:tr>
              <a:tr h="1948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Senior Voter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20.83%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37.50%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41.67%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76466850"/>
                  </a:ext>
                </a:extLst>
              </a:tr>
              <a:tr h="1948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Young voter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43.64%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27.27%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18.18%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10.91%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43280968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85E80A5-C0C1-4399-9EFA-4DCC7F739A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1056330"/>
              </p:ext>
            </p:extLst>
          </p:nvPr>
        </p:nvGraphicFramePr>
        <p:xfrm>
          <a:off x="114300" y="4152899"/>
          <a:ext cx="12077700" cy="25019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7503403-0E0A-4E05-9835-2E35075F93C6}"/>
              </a:ext>
            </a:extLst>
          </p:cNvPr>
          <p:cNvSpPr/>
          <p:nvPr/>
        </p:nvSpPr>
        <p:spPr>
          <a:xfrm>
            <a:off x="114300" y="88900"/>
            <a:ext cx="11976100" cy="66675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4954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E051732-F72C-4994-B56E-FDD7E66F9348}"/>
              </a:ext>
            </a:extLst>
          </p:cNvPr>
          <p:cNvSpPr txBox="1"/>
          <p:nvPr/>
        </p:nvSpPr>
        <p:spPr>
          <a:xfrm>
            <a:off x="0" y="0"/>
            <a:ext cx="12191999" cy="3831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What should be done to make the voting system better?</a:t>
            </a:r>
          </a:p>
          <a:p>
            <a:pPr>
              <a:lnSpc>
                <a:spcPct val="150000"/>
              </a:lnSpc>
            </a:pPr>
            <a:endParaRPr lang="en-US" sz="32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sz="32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spcBef>
                <a:spcPts val="600"/>
              </a:spcBef>
            </a:pP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By conditional distribution,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Young and Adult voters believe that spreading awareness about the importance of voting would bring the change to better the current voting system.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For Experienced voters, encouraging more people to vote is the solution to making our voting system better.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Senior voters wants to end social media campaigns held by various parties to influence a vote.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8F6E962-C890-4C64-BD30-424F7E4143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907904"/>
              </p:ext>
            </p:extLst>
          </p:nvPr>
        </p:nvGraphicFramePr>
        <p:xfrm>
          <a:off x="455425" y="518615"/>
          <a:ext cx="11281146" cy="1788296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818935">
                  <a:extLst>
                    <a:ext uri="{9D8B030D-6E8A-4147-A177-3AD203B41FA5}">
                      <a16:colId xmlns:a16="http://schemas.microsoft.com/office/drawing/2014/main" val="488777138"/>
                    </a:ext>
                  </a:extLst>
                </a:gridCol>
                <a:gridCol w="2541711">
                  <a:extLst>
                    <a:ext uri="{9D8B030D-6E8A-4147-A177-3AD203B41FA5}">
                      <a16:colId xmlns:a16="http://schemas.microsoft.com/office/drawing/2014/main" val="3426876721"/>
                    </a:ext>
                  </a:extLst>
                </a:gridCol>
                <a:gridCol w="1736416">
                  <a:extLst>
                    <a:ext uri="{9D8B030D-6E8A-4147-A177-3AD203B41FA5}">
                      <a16:colId xmlns:a16="http://schemas.microsoft.com/office/drawing/2014/main" val="3929637054"/>
                    </a:ext>
                  </a:extLst>
                </a:gridCol>
                <a:gridCol w="3045020">
                  <a:extLst>
                    <a:ext uri="{9D8B030D-6E8A-4147-A177-3AD203B41FA5}">
                      <a16:colId xmlns:a16="http://schemas.microsoft.com/office/drawing/2014/main" val="855070889"/>
                    </a:ext>
                  </a:extLst>
                </a:gridCol>
                <a:gridCol w="2139064">
                  <a:extLst>
                    <a:ext uri="{9D8B030D-6E8A-4147-A177-3AD203B41FA5}">
                      <a16:colId xmlns:a16="http://schemas.microsoft.com/office/drawing/2014/main" val="2275675725"/>
                    </a:ext>
                  </a:extLst>
                </a:gridCol>
              </a:tblGrid>
              <a:tr h="19329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Voter Type</a:t>
                      </a:r>
                      <a:endParaRPr lang="en-IN" sz="14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People's suggestions</a:t>
                      </a:r>
                      <a:endParaRPr lang="en-IN" sz="1400" b="1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02600"/>
                  </a:ext>
                </a:extLst>
              </a:tr>
              <a:tr h="56943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Criteria for choosing a political candidate should be changed</a:t>
                      </a:r>
                      <a:endParaRPr lang="en-US" sz="14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Encouraging more people to vote</a:t>
                      </a:r>
                      <a:endParaRPr lang="en-US" sz="14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Ending Social Media campaigns done by various parties to influence a vote</a:t>
                      </a:r>
                      <a:endParaRPr lang="en-US" sz="14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Spreading awareness about the importance of voting</a:t>
                      </a:r>
                      <a:endParaRPr lang="en-US" sz="14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62372212"/>
                  </a:ext>
                </a:extLst>
              </a:tr>
              <a:tr h="1932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Adult voter</a:t>
                      </a:r>
                      <a:endParaRPr lang="en-IN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22.58%</a:t>
                      </a:r>
                      <a:endParaRPr lang="en-IN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32.26%</a:t>
                      </a:r>
                      <a:endParaRPr lang="en-IN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6.45%</a:t>
                      </a:r>
                      <a:endParaRPr lang="en-IN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38.71%</a:t>
                      </a:r>
                      <a:endParaRPr lang="en-IN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24229679"/>
                  </a:ext>
                </a:extLst>
              </a:tr>
              <a:tr h="26302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Experienced Voter</a:t>
                      </a:r>
                      <a:endParaRPr lang="en-IN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6.06%</a:t>
                      </a:r>
                      <a:endParaRPr lang="en-IN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63.64%</a:t>
                      </a:r>
                      <a:endParaRPr lang="en-IN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3.03%</a:t>
                      </a:r>
                      <a:endParaRPr lang="en-IN" sz="14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27.27%</a:t>
                      </a:r>
                      <a:endParaRPr lang="en-IN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51528060"/>
                  </a:ext>
                </a:extLst>
              </a:tr>
              <a:tr h="1932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Senior Voter</a:t>
                      </a:r>
                      <a:endParaRPr lang="en-IN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0.00%</a:t>
                      </a:r>
                      <a:endParaRPr lang="en-IN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4.88%</a:t>
                      </a:r>
                      <a:endParaRPr lang="en-IN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58.54%</a:t>
                      </a:r>
                      <a:endParaRPr lang="en-IN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36.59%</a:t>
                      </a:r>
                      <a:endParaRPr lang="en-IN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16780431"/>
                  </a:ext>
                </a:extLst>
              </a:tr>
              <a:tr h="1932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Young voter</a:t>
                      </a:r>
                      <a:endParaRPr lang="en-IN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22.39%</a:t>
                      </a:r>
                      <a:endParaRPr lang="en-IN" sz="14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8.96%</a:t>
                      </a:r>
                      <a:endParaRPr lang="en-IN" sz="14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11.94%</a:t>
                      </a:r>
                      <a:endParaRPr lang="en-IN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56.72%</a:t>
                      </a:r>
                      <a:endParaRPr lang="en-IN" sz="14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55363215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DCE64F9-A9B6-4E9D-8F7E-D7A681944C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5123008"/>
              </p:ext>
            </p:extLst>
          </p:nvPr>
        </p:nvGraphicFramePr>
        <p:xfrm>
          <a:off x="0" y="3923414"/>
          <a:ext cx="12191999" cy="28583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071FBA46-A17B-4800-82F5-24333ABD1026}"/>
              </a:ext>
            </a:extLst>
          </p:cNvPr>
          <p:cNvSpPr/>
          <p:nvPr/>
        </p:nvSpPr>
        <p:spPr>
          <a:xfrm>
            <a:off x="190500" y="139700"/>
            <a:ext cx="11861800" cy="65659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4452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10">
          <a:fgClr>
            <a:schemeClr val="accent6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CE25BA-A1AC-4DEC-8CC9-BD4C946B4E3E}"/>
              </a:ext>
            </a:extLst>
          </p:cNvPr>
          <p:cNvSpPr txBox="1"/>
          <p:nvPr/>
        </p:nvSpPr>
        <p:spPr>
          <a:xfrm>
            <a:off x="0" y="0"/>
            <a:ext cx="11993526" cy="493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u="sng" dirty="0">
                <a:solidFill>
                  <a:schemeClr val="accent6">
                    <a:lumMod val="75000"/>
                  </a:schemeClr>
                </a:solidFill>
              </a:rPr>
              <a:t>CONCLUSION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gap between the voters age of eligibility and the age of them enrolling in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Electorals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Voter List is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0.9 years in male and 1.6 years in female.</a:t>
            </a:r>
          </a:p>
          <a:p>
            <a:pPr algn="just">
              <a:lnSpc>
                <a:spcPct val="150000"/>
              </a:lnSpc>
            </a:pPr>
            <a:endParaRPr lang="en-US" sz="1000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"None of the Above" (or NOTA) has been provided as an option to the voters of India in most elections since 2009.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57.5% of people don't know about NOTA vote and have never casted one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sz="1000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Inconsistency in voting is because a majority of 82.35% of </a:t>
            </a:r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Non-Resident Indians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do not vote.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000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Social media and news articles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influence over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43.13% and 37.5%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of people and </a:t>
            </a:r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political campaigns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have influenced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19.38% of people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000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According to our survey, the assessment criteria for choosing a political party is,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04A562-2895-445D-A945-8929A1ECBD2F}"/>
              </a:ext>
            </a:extLst>
          </p:cNvPr>
          <p:cNvSpPr/>
          <p:nvPr/>
        </p:nvSpPr>
        <p:spPr>
          <a:xfrm>
            <a:off x="85060" y="49974"/>
            <a:ext cx="11993526" cy="672296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B03A5FF-2BDC-4A71-BB67-05F32B041F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6851355"/>
              </p:ext>
            </p:extLst>
          </p:nvPr>
        </p:nvGraphicFramePr>
        <p:xfrm>
          <a:off x="491755" y="4859078"/>
          <a:ext cx="10523575" cy="19563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256363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5148D2-1BF4-4A28-9D4C-58951099C869}"/>
              </a:ext>
            </a:extLst>
          </p:cNvPr>
          <p:cNvSpPr txBox="1"/>
          <p:nvPr/>
        </p:nvSpPr>
        <p:spPr>
          <a:xfrm>
            <a:off x="0" y="0"/>
            <a:ext cx="12192000" cy="6967357"/>
          </a:xfrm>
          <a:prstGeom prst="rect">
            <a:avLst/>
          </a:prstGeom>
          <a:pattFill prst="dashVert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u="sng" dirty="0">
                <a:solidFill>
                  <a:schemeClr val="accent6">
                    <a:lumMod val="75000"/>
                  </a:schemeClr>
                </a:solidFill>
              </a:rPr>
              <a:t>CONCLUSION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For choosing a political candidate </a:t>
            </a:r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experience by 59.28%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and </a:t>
            </a:r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education by 40.72%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proves to be the essential.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Expectations of people from a political party comprise: </a:t>
            </a:r>
          </a:p>
          <a:p>
            <a:pPr lvl="1" algn="just">
              <a:lnSpc>
                <a:spcPct val="150000"/>
              </a:lnSpc>
            </a:pPr>
            <a:endParaRPr lang="en-US" sz="500" dirty="0">
              <a:solidFill>
                <a:schemeClr val="accent6">
                  <a:lumMod val="75000"/>
                </a:schemeClr>
              </a:solidFill>
            </a:endParaRPr>
          </a:p>
          <a:p>
            <a:pPr lvl="1" algn="just">
              <a:lnSpc>
                <a:spcPct val="150000"/>
              </a:lnSpc>
            </a:pPr>
            <a:endParaRPr lang="en-US" sz="500" dirty="0">
              <a:solidFill>
                <a:schemeClr val="accent6">
                  <a:lumMod val="75000"/>
                </a:schemeClr>
              </a:solidFill>
            </a:endParaRPr>
          </a:p>
          <a:p>
            <a:pPr lvl="1" algn="just">
              <a:lnSpc>
                <a:spcPct val="150000"/>
              </a:lnSpc>
            </a:pPr>
            <a:endParaRPr lang="en-US" sz="500" dirty="0">
              <a:solidFill>
                <a:schemeClr val="accent6">
                  <a:lumMod val="75000"/>
                </a:schemeClr>
              </a:solidFill>
            </a:endParaRPr>
          </a:p>
          <a:p>
            <a:pPr lvl="1" algn="just">
              <a:lnSpc>
                <a:spcPct val="150000"/>
              </a:lnSpc>
            </a:pPr>
            <a:endParaRPr lang="en-US" sz="500" dirty="0">
              <a:solidFill>
                <a:schemeClr val="accent6">
                  <a:lumMod val="75000"/>
                </a:schemeClr>
              </a:solidFill>
            </a:endParaRPr>
          </a:p>
          <a:p>
            <a:pPr lvl="1" algn="just">
              <a:lnSpc>
                <a:spcPct val="150000"/>
              </a:lnSpc>
            </a:pPr>
            <a:endParaRPr lang="en-US" sz="500" dirty="0">
              <a:solidFill>
                <a:schemeClr val="accent6">
                  <a:lumMod val="75000"/>
                </a:schemeClr>
              </a:solidFill>
            </a:endParaRPr>
          </a:p>
          <a:p>
            <a:pPr lvl="1" algn="just">
              <a:lnSpc>
                <a:spcPct val="150000"/>
              </a:lnSpc>
            </a:pPr>
            <a:endParaRPr lang="en-US" sz="500" dirty="0">
              <a:solidFill>
                <a:schemeClr val="accent6">
                  <a:lumMod val="75000"/>
                </a:schemeClr>
              </a:solidFill>
            </a:endParaRPr>
          </a:p>
          <a:p>
            <a:pPr lvl="1" algn="just">
              <a:lnSpc>
                <a:spcPct val="150000"/>
              </a:lnSpc>
            </a:pPr>
            <a:endParaRPr lang="en-US" sz="500" dirty="0">
              <a:solidFill>
                <a:schemeClr val="accent6">
                  <a:lumMod val="75000"/>
                </a:schemeClr>
              </a:solidFill>
            </a:endParaRPr>
          </a:p>
          <a:p>
            <a:pPr lvl="1" algn="just">
              <a:lnSpc>
                <a:spcPct val="150000"/>
              </a:lnSpc>
            </a:pPr>
            <a:endParaRPr lang="en-US" sz="500" dirty="0">
              <a:solidFill>
                <a:schemeClr val="accent6">
                  <a:lumMod val="75000"/>
                </a:schemeClr>
              </a:solidFill>
            </a:endParaRPr>
          </a:p>
          <a:p>
            <a:pPr lvl="1" algn="just">
              <a:lnSpc>
                <a:spcPct val="150000"/>
              </a:lnSpc>
            </a:pPr>
            <a:endParaRPr lang="en-US" sz="500" dirty="0">
              <a:solidFill>
                <a:schemeClr val="accent6">
                  <a:lumMod val="75000"/>
                </a:schemeClr>
              </a:solidFill>
            </a:endParaRPr>
          </a:p>
          <a:p>
            <a:pPr lvl="1" algn="just">
              <a:lnSpc>
                <a:spcPct val="150000"/>
              </a:lnSpc>
            </a:pPr>
            <a:endParaRPr lang="en-US" sz="500" dirty="0">
              <a:solidFill>
                <a:schemeClr val="accent6">
                  <a:lumMod val="75000"/>
                </a:schemeClr>
              </a:solidFill>
            </a:endParaRPr>
          </a:p>
          <a:p>
            <a:pPr lvl="1" algn="just">
              <a:lnSpc>
                <a:spcPct val="150000"/>
              </a:lnSpc>
            </a:pPr>
            <a:endParaRPr lang="en-US" sz="500" dirty="0">
              <a:solidFill>
                <a:schemeClr val="accent6">
                  <a:lumMod val="75000"/>
                </a:schemeClr>
              </a:solidFill>
            </a:endParaRPr>
          </a:p>
          <a:p>
            <a:pPr lvl="1" algn="just">
              <a:lnSpc>
                <a:spcPct val="150000"/>
              </a:lnSpc>
            </a:pPr>
            <a:endParaRPr lang="en-US" sz="500" dirty="0">
              <a:solidFill>
                <a:schemeClr val="accent6">
                  <a:lumMod val="75000"/>
                </a:schemeClr>
              </a:solidFill>
            </a:endParaRPr>
          </a:p>
          <a:p>
            <a:pPr lvl="1" algn="just">
              <a:lnSpc>
                <a:spcPct val="150000"/>
              </a:lnSpc>
            </a:pPr>
            <a:endParaRPr lang="en-US" sz="500" dirty="0">
              <a:solidFill>
                <a:schemeClr val="accent6">
                  <a:lumMod val="75000"/>
                </a:schemeClr>
              </a:solidFill>
            </a:endParaRPr>
          </a:p>
          <a:p>
            <a:pPr lvl="1" algn="just">
              <a:lnSpc>
                <a:spcPct val="150000"/>
              </a:lnSpc>
            </a:pPr>
            <a:endParaRPr lang="en-US" sz="500" dirty="0">
              <a:solidFill>
                <a:schemeClr val="accent6">
                  <a:lumMod val="75000"/>
                </a:schemeClr>
              </a:solidFill>
            </a:endParaRPr>
          </a:p>
          <a:p>
            <a:pPr lvl="1" algn="just">
              <a:lnSpc>
                <a:spcPct val="150000"/>
              </a:lnSpc>
            </a:pPr>
            <a:endParaRPr lang="en-US" sz="100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54.5% of people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believe that our current voting system is </a:t>
            </a:r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flawed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pPr lvl="1" algn="just">
              <a:lnSpc>
                <a:spcPct val="150000"/>
              </a:lnSpc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 algn="just">
              <a:lnSpc>
                <a:spcPct val="150000"/>
              </a:lnSpc>
            </a:pPr>
            <a:endParaRPr lang="en-US" sz="7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 algn="just">
              <a:lnSpc>
                <a:spcPct val="150000"/>
              </a:lnSpc>
            </a:pPr>
            <a:endParaRPr lang="en-US" sz="7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 algn="just">
              <a:lnSpc>
                <a:spcPct val="150000"/>
              </a:lnSpc>
            </a:pPr>
            <a:endParaRPr lang="en-US" sz="7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 algn="just">
              <a:lnSpc>
                <a:spcPct val="150000"/>
              </a:lnSpc>
            </a:pPr>
            <a:endParaRPr lang="en-US" sz="7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 algn="just">
              <a:lnSpc>
                <a:spcPct val="150000"/>
              </a:lnSpc>
            </a:pPr>
            <a:endParaRPr lang="en-US" sz="7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 algn="just">
              <a:lnSpc>
                <a:spcPct val="150000"/>
              </a:lnSpc>
            </a:pPr>
            <a:endParaRPr lang="en-US" sz="7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 algn="just">
              <a:lnSpc>
                <a:spcPct val="150000"/>
              </a:lnSpc>
            </a:pPr>
            <a:endParaRPr lang="en-US" sz="7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 algn="just">
              <a:lnSpc>
                <a:spcPct val="150000"/>
              </a:lnSpc>
            </a:pPr>
            <a:endParaRPr lang="en-US" sz="7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 algn="just">
              <a:lnSpc>
                <a:spcPct val="150000"/>
              </a:lnSpc>
            </a:pPr>
            <a:endParaRPr lang="en-US" sz="7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Every problem has a solution </a:t>
            </a:r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43.02% of people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think that the current voting system can be improved by </a:t>
            </a:r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spreading awareness about voting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and </a:t>
            </a:r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23.35% of them think ending negative social media campaigns</a:t>
            </a:r>
          </a:p>
          <a:p>
            <a:pPr algn="just">
              <a:lnSpc>
                <a:spcPct val="150000"/>
              </a:lnSpc>
            </a:pPr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IN" b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277D0C-6095-43E8-92C4-E1AC91BF43A7}"/>
              </a:ext>
            </a:extLst>
          </p:cNvPr>
          <p:cNvSpPr/>
          <p:nvPr/>
        </p:nvSpPr>
        <p:spPr>
          <a:xfrm>
            <a:off x="106327" y="138223"/>
            <a:ext cx="11961626" cy="65921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9145DD0-19C4-4456-9017-E1CBBE207E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8566456"/>
              </p:ext>
            </p:extLst>
          </p:nvPr>
        </p:nvGraphicFramePr>
        <p:xfrm>
          <a:off x="563526" y="1601440"/>
          <a:ext cx="10823945" cy="17437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DEE3A1A-0DD9-4DEA-A34E-765D553CBF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070790"/>
              </p:ext>
            </p:extLst>
          </p:nvPr>
        </p:nvGraphicFramePr>
        <p:xfrm>
          <a:off x="563526" y="3778634"/>
          <a:ext cx="1010093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166040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7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alpha val="4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8898AA5E-9C12-42D9-9C05-7610FF5EBF55}"/>
              </a:ext>
            </a:extLst>
          </p:cNvPr>
          <p:cNvSpPr txBox="1"/>
          <p:nvPr/>
        </p:nvSpPr>
        <p:spPr>
          <a:xfrm flipH="1">
            <a:off x="74427" y="180753"/>
            <a:ext cx="121175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solidFill>
                  <a:schemeClr val="accent6">
                    <a:lumMod val="75000"/>
                  </a:schemeClr>
                </a:solidFill>
              </a:rPr>
              <a:t>Voting is not just </a:t>
            </a:r>
            <a:r>
              <a:rPr lang="en-IN" sz="5400" u="sng" dirty="0">
                <a:solidFill>
                  <a:schemeClr val="accent6">
                    <a:lumMod val="75000"/>
                  </a:schemeClr>
                </a:solidFill>
              </a:rPr>
              <a:t>YOUR RIGHT</a:t>
            </a:r>
            <a:r>
              <a:rPr lang="en-IN" sz="5400" dirty="0">
                <a:solidFill>
                  <a:schemeClr val="accent6">
                    <a:lumMod val="75000"/>
                  </a:schemeClr>
                </a:solidFill>
              </a:rPr>
              <a:t> but </a:t>
            </a:r>
          </a:p>
          <a:p>
            <a:pPr algn="ctr"/>
            <a:r>
              <a:rPr lang="en-IN" sz="5400" dirty="0">
                <a:solidFill>
                  <a:schemeClr val="accent6">
                    <a:lumMod val="75000"/>
                  </a:schemeClr>
                </a:solidFill>
              </a:rPr>
              <a:t>it is </a:t>
            </a:r>
            <a:r>
              <a:rPr lang="en-IN" sz="5400" u="sng" dirty="0">
                <a:solidFill>
                  <a:schemeClr val="accent6">
                    <a:lumMod val="75000"/>
                  </a:schemeClr>
                </a:solidFill>
              </a:rPr>
              <a:t>OUR RESPONSIBILITY</a:t>
            </a:r>
            <a:r>
              <a:rPr lang="en-IN" sz="5400" dirty="0">
                <a:solidFill>
                  <a:schemeClr val="accent6">
                    <a:lumMod val="75000"/>
                  </a:schemeClr>
                </a:solidFill>
              </a:rPr>
              <a:t>!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68C4186-6FDC-4FF8-93FC-102FC0FC8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831" y="2147843"/>
            <a:ext cx="3636335" cy="4550702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8C74DBB-AA38-455F-97CD-DFF4CA5ABD62}"/>
              </a:ext>
            </a:extLst>
          </p:cNvPr>
          <p:cNvSpPr/>
          <p:nvPr/>
        </p:nvSpPr>
        <p:spPr>
          <a:xfrm>
            <a:off x="4277830" y="2105247"/>
            <a:ext cx="3636335" cy="4572000"/>
          </a:xfrm>
          <a:prstGeom prst="rect">
            <a:avLst/>
          </a:prstGeom>
          <a:solidFill>
            <a:schemeClr val="accent5">
              <a:alpha val="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0073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651A50-7ACC-4B10-BA60-933583F9D085}"/>
              </a:ext>
            </a:extLst>
          </p:cNvPr>
          <p:cNvSpPr txBox="1"/>
          <p:nvPr/>
        </p:nvSpPr>
        <p:spPr>
          <a:xfrm>
            <a:off x="116958" y="0"/>
            <a:ext cx="12075042" cy="6832640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  <a:effectLst>
            <a:glow rad="177800">
              <a:schemeClr val="accent1"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2800" b="1" u="sng" dirty="0">
                <a:solidFill>
                  <a:schemeClr val="accent6">
                    <a:lumMod val="50000"/>
                  </a:schemeClr>
                </a:solidFill>
              </a:rPr>
              <a:t>Introduction</a:t>
            </a:r>
            <a:endParaRPr lang="en-IN" sz="2400" b="1" u="sng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Elections are to form an effective government where every citizen has a </a:t>
            </a:r>
            <a:r>
              <a:rPr lang="en-US" b="1" u="sng" dirty="0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right to vote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 and is </a:t>
            </a:r>
            <a:r>
              <a:rPr lang="en-US" b="1" u="sng" dirty="0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responsible for choosing a wise political candidate.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chemeClr val="accent6">
                  <a:lumMod val="50000"/>
                </a:schemeClr>
              </a:solidFill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The elected political candidates or the party becomes the voice of the people and forms an </a:t>
            </a:r>
            <a:r>
              <a:rPr lang="en-US" b="1" u="sng" dirty="0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effective government.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dirty="0">
              <a:solidFill>
                <a:schemeClr val="accent6">
                  <a:lumMod val="50000"/>
                </a:schemeClr>
              </a:solidFill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b="1" i="1" dirty="0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“Democracy is a government made by the people, to the people, and for the people.” </a:t>
            </a:r>
          </a:p>
          <a:p>
            <a:pPr algn="ctr">
              <a:lnSpc>
                <a:spcPct val="150000"/>
              </a:lnSpc>
            </a:pPr>
            <a:r>
              <a:rPr lang="en-US" b="1" i="1" dirty="0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~Abraham Lincoln</a:t>
            </a:r>
            <a:r>
              <a:rPr lang="en-US" i="1" dirty="0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.</a:t>
            </a:r>
          </a:p>
          <a:p>
            <a:pPr algn="ctr"/>
            <a:endParaRPr lang="en-US" i="1" dirty="0">
              <a:solidFill>
                <a:schemeClr val="accent6">
                  <a:lumMod val="50000"/>
                </a:schemeClr>
              </a:solidFill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Despite knowing that voting is necessary, a lot of people neglect to vote and sit back at home.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chemeClr val="accent6">
                  <a:lumMod val="50000"/>
                </a:schemeClr>
              </a:solidFill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In 2019, only </a:t>
            </a:r>
            <a:r>
              <a:rPr lang="en-US" b="1" u="sng" dirty="0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67.1%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 population of India participated in </a:t>
            </a:r>
            <a:r>
              <a:rPr lang="en-US" b="1" u="sng" dirty="0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Lok Sabha Elections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, and </a:t>
            </a:r>
            <a:r>
              <a:rPr lang="en-US" b="1" u="sng" dirty="0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56.34%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 population of India participated in </a:t>
            </a:r>
            <a:r>
              <a:rPr lang="en-US" b="1" u="sng" dirty="0" err="1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Vidhan</a:t>
            </a:r>
            <a:r>
              <a:rPr lang="en-US" b="1" u="sng" dirty="0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 Sabha Elections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.</a:t>
            </a:r>
          </a:p>
          <a:p>
            <a:endParaRPr lang="en-US" dirty="0">
              <a:solidFill>
                <a:schemeClr val="accent6">
                  <a:lumMod val="50000"/>
                </a:schemeClr>
              </a:solidFill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Therefore, this case study is to understand why there is a </a:t>
            </a:r>
            <a:r>
              <a:rPr lang="en-US" b="1" u="sng" dirty="0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lack of participation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and </a:t>
            </a:r>
            <a:r>
              <a:rPr lang="en-US" b="1" u="sng" dirty="0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mindset of individuals about voting.</a:t>
            </a:r>
          </a:p>
          <a:p>
            <a:endParaRPr lang="en-US" dirty="0">
              <a:solidFill>
                <a:schemeClr val="accent6">
                  <a:lumMod val="50000"/>
                </a:schemeClr>
              </a:solidFill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D</a:t>
            </a:r>
            <a:r>
              <a:rPr lang="en-US" b="0" i="0" dirty="0">
                <a:solidFill>
                  <a:schemeClr val="accent6">
                    <a:lumMod val="50000"/>
                  </a:schemeClr>
                </a:solidFill>
                <a:effectLst/>
                <a:cs typeface="Arial" panose="020B0604020202020204" pitchFamily="34" charset="0"/>
              </a:rPr>
              <a:t>ata for this case study is collected through an online survey questionnaire.  The link for the survey form is as below: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IN" u="sng" dirty="0">
                <a:solidFill>
                  <a:srgbClr val="0070C0"/>
                </a:solidFill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https://forms.gle/riuN5jmiF2ZX5wa78</a:t>
            </a:r>
            <a:endParaRPr lang="en-IN" u="sng" dirty="0">
              <a:solidFill>
                <a:srgbClr val="0070C0"/>
              </a:solidFill>
              <a:cs typeface="Arial" panose="020B0604020202020204" pitchFamily="34" charset="0"/>
            </a:endParaRPr>
          </a:p>
          <a:p>
            <a:pPr algn="ctr"/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5B931E-A025-4222-967E-ED6682BE4CC6}"/>
              </a:ext>
            </a:extLst>
          </p:cNvPr>
          <p:cNvSpPr/>
          <p:nvPr/>
        </p:nvSpPr>
        <p:spPr>
          <a:xfrm>
            <a:off x="116958" y="85060"/>
            <a:ext cx="11958084" cy="665598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9700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364904A-8E49-43A4-BCF8-3F0AF7FF37E8}"/>
              </a:ext>
            </a:extLst>
          </p:cNvPr>
          <p:cNvSpPr txBox="1"/>
          <p:nvPr/>
        </p:nvSpPr>
        <p:spPr>
          <a:xfrm>
            <a:off x="283535" y="-32127"/>
            <a:ext cx="1160366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2800" b="1" u="sng" dirty="0">
                <a:solidFill>
                  <a:schemeClr val="accent6">
                    <a:lumMod val="50000"/>
                  </a:schemeClr>
                </a:solidFill>
              </a:rPr>
              <a:t>Data Exploration through Visualization</a:t>
            </a:r>
          </a:p>
          <a:p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Lets see the nature of our data by gender across multiple parameters like employment status, NRI voters, Indian voters, type of voter: Inconsistent or consistent, etc.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C5BEFE1-0E44-4606-8838-DD728F5DC2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6249512"/>
              </p:ext>
            </p:extLst>
          </p:nvPr>
        </p:nvGraphicFramePr>
        <p:xfrm>
          <a:off x="6977240" y="3943997"/>
          <a:ext cx="4325766" cy="2148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09A0036-B672-4113-9ECE-66E7CFD717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7545918"/>
              </p:ext>
            </p:extLst>
          </p:nvPr>
        </p:nvGraphicFramePr>
        <p:xfrm>
          <a:off x="1579029" y="1294896"/>
          <a:ext cx="2828260" cy="1839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9790534D-0DD7-4CAA-B1A9-E260BA609D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6922081"/>
              </p:ext>
            </p:extLst>
          </p:nvPr>
        </p:nvGraphicFramePr>
        <p:xfrm>
          <a:off x="6839315" y="1409831"/>
          <a:ext cx="4601616" cy="18109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320487A-271E-4E1C-9258-3BD00EB1E2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0098733"/>
              </p:ext>
            </p:extLst>
          </p:nvPr>
        </p:nvGraphicFramePr>
        <p:xfrm>
          <a:off x="707160" y="3943997"/>
          <a:ext cx="4572000" cy="21365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D25FDD0-0A73-4340-B3EB-8347FC442FE7}"/>
              </a:ext>
            </a:extLst>
          </p:cNvPr>
          <p:cNvSpPr txBox="1"/>
          <p:nvPr/>
        </p:nvSpPr>
        <p:spPr>
          <a:xfrm>
            <a:off x="414670" y="3117593"/>
            <a:ext cx="5443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accent6">
                    <a:lumMod val="50000"/>
                  </a:schemeClr>
                </a:solidFill>
              </a:rPr>
              <a:t>Population of Indian voters, categorized</a:t>
            </a:r>
          </a:p>
          <a:p>
            <a:pPr algn="ctr"/>
            <a:r>
              <a:rPr lang="en-IN" sz="1600" dirty="0">
                <a:solidFill>
                  <a:schemeClr val="accent6">
                    <a:lumMod val="50000"/>
                  </a:schemeClr>
                </a:solidFill>
              </a:rPr>
              <a:t>by gender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9F1A23-BFDA-4ED6-8825-36FD2A72F432}"/>
              </a:ext>
            </a:extLst>
          </p:cNvPr>
          <p:cNvSpPr txBox="1"/>
          <p:nvPr/>
        </p:nvSpPr>
        <p:spPr>
          <a:xfrm>
            <a:off x="6464595" y="3117594"/>
            <a:ext cx="5231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accent6">
                    <a:lumMod val="50000"/>
                  </a:schemeClr>
                </a:solidFill>
              </a:rPr>
              <a:t>Total population divided by employment status </a:t>
            </a:r>
          </a:p>
          <a:p>
            <a:pPr algn="ctr"/>
            <a:r>
              <a:rPr lang="en-IN" sz="1600" dirty="0">
                <a:solidFill>
                  <a:schemeClr val="accent6">
                    <a:lumMod val="50000"/>
                  </a:schemeClr>
                </a:solidFill>
              </a:rPr>
              <a:t>and categorized by gender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0FAB1D-1B85-48AD-939E-B1A0035D2D90}"/>
              </a:ext>
            </a:extLst>
          </p:cNvPr>
          <p:cNvSpPr txBox="1"/>
          <p:nvPr/>
        </p:nvSpPr>
        <p:spPr>
          <a:xfrm>
            <a:off x="414669" y="6092328"/>
            <a:ext cx="5443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accent6">
                    <a:lumMod val="50000"/>
                  </a:schemeClr>
                </a:solidFill>
              </a:rPr>
              <a:t>Total population divided by type of voter and</a:t>
            </a:r>
          </a:p>
          <a:p>
            <a:pPr algn="ctr"/>
            <a:r>
              <a:rPr lang="en-IN" sz="1600" dirty="0">
                <a:solidFill>
                  <a:schemeClr val="accent6">
                    <a:lumMod val="50000"/>
                  </a:schemeClr>
                </a:solidFill>
              </a:rPr>
              <a:t>Categorized by gender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9D830B-DD51-4F6F-A8CA-944FF7764217}"/>
              </a:ext>
            </a:extLst>
          </p:cNvPr>
          <p:cNvSpPr txBox="1"/>
          <p:nvPr/>
        </p:nvSpPr>
        <p:spPr>
          <a:xfrm>
            <a:off x="6464595" y="6092328"/>
            <a:ext cx="5231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accent6">
                    <a:lumMod val="50000"/>
                  </a:schemeClr>
                </a:solidFill>
              </a:rPr>
              <a:t>Population of NRI voters, categorized</a:t>
            </a:r>
          </a:p>
          <a:p>
            <a:pPr algn="ctr"/>
            <a:r>
              <a:rPr lang="en-IN" sz="1600" dirty="0">
                <a:solidFill>
                  <a:schemeClr val="accent6">
                    <a:lumMod val="50000"/>
                  </a:schemeClr>
                </a:solidFill>
              </a:rPr>
              <a:t>by gender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9D61D2-1D67-48F0-9C5C-8E1C6ED70911}"/>
              </a:ext>
            </a:extLst>
          </p:cNvPr>
          <p:cNvSpPr/>
          <p:nvPr/>
        </p:nvSpPr>
        <p:spPr>
          <a:xfrm>
            <a:off x="414670" y="1306655"/>
            <a:ext cx="5443870" cy="238395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89D2E6-C868-45A7-9C93-EB9339605995}"/>
              </a:ext>
            </a:extLst>
          </p:cNvPr>
          <p:cNvSpPr/>
          <p:nvPr/>
        </p:nvSpPr>
        <p:spPr>
          <a:xfrm>
            <a:off x="6464595" y="1306655"/>
            <a:ext cx="5231219" cy="23957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1630F0-CB59-4635-942F-CBF7D2E08480}"/>
              </a:ext>
            </a:extLst>
          </p:cNvPr>
          <p:cNvSpPr/>
          <p:nvPr/>
        </p:nvSpPr>
        <p:spPr>
          <a:xfrm>
            <a:off x="6464595" y="3943998"/>
            <a:ext cx="5231219" cy="2733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246CAE-14BB-4AFC-8480-13FEA57F0A6E}"/>
              </a:ext>
            </a:extLst>
          </p:cNvPr>
          <p:cNvSpPr/>
          <p:nvPr/>
        </p:nvSpPr>
        <p:spPr>
          <a:xfrm>
            <a:off x="414670" y="3943997"/>
            <a:ext cx="5443870" cy="2733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4F5DA0-5E37-41A3-ACD5-1F26F01E0665}"/>
              </a:ext>
            </a:extLst>
          </p:cNvPr>
          <p:cNvSpPr/>
          <p:nvPr/>
        </p:nvSpPr>
        <p:spPr>
          <a:xfrm>
            <a:off x="283535" y="106326"/>
            <a:ext cx="11603665" cy="667724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5390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8ABFDA-BD7D-4841-98EB-A5E651531A2B}"/>
              </a:ext>
            </a:extLst>
          </p:cNvPr>
          <p:cNvSpPr txBox="1"/>
          <p:nvPr/>
        </p:nvSpPr>
        <p:spPr>
          <a:xfrm>
            <a:off x="0" y="4828310"/>
            <a:ext cx="69293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According to our constitution, every citizen of India, after completing 18years, is eligible to vote. Our survey tells us that the average age of a male is 18.9 years and female, it is 19.6 years. The difference is 0.9 and 1.6 years respectively.</a:t>
            </a:r>
          </a:p>
          <a:p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90CD71-ADEB-4558-979C-CBB1EB942546}"/>
              </a:ext>
            </a:extLst>
          </p:cNvPr>
          <p:cNvSpPr txBox="1"/>
          <p:nvPr/>
        </p:nvSpPr>
        <p:spPr>
          <a:xfrm>
            <a:off x="0" y="-21266"/>
            <a:ext cx="12192000" cy="4778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 dirty="0">
                <a:solidFill>
                  <a:schemeClr val="accent6">
                    <a:lumMod val="50000"/>
                  </a:schemeClr>
                </a:solidFill>
              </a:rPr>
              <a:t>What is the average age at which people </a:t>
            </a:r>
            <a:r>
              <a:rPr lang="en-IN" sz="2800" b="1" dirty="0" err="1">
                <a:solidFill>
                  <a:schemeClr val="accent6">
                    <a:lumMod val="50000"/>
                  </a:schemeClr>
                </a:solidFill>
              </a:rPr>
              <a:t>enroll</a:t>
            </a:r>
            <a:r>
              <a:rPr lang="en-IN" sz="2800" b="1" dirty="0">
                <a:solidFill>
                  <a:schemeClr val="accent6">
                    <a:lumMod val="50000"/>
                  </a:schemeClr>
                </a:solidFill>
              </a:rPr>
              <a:t> into </a:t>
            </a:r>
          </a:p>
          <a:p>
            <a:pPr algn="ctr"/>
            <a:r>
              <a:rPr lang="en-IN" sz="2800" b="1" dirty="0">
                <a:solidFill>
                  <a:schemeClr val="accent6">
                    <a:lumMod val="50000"/>
                  </a:schemeClr>
                </a:solidFill>
              </a:rPr>
              <a:t>Voters Electoral List?</a:t>
            </a:r>
          </a:p>
          <a:p>
            <a:endParaRPr lang="en-IN" sz="1050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One of the very important thing about voting is registering into </a:t>
            </a:r>
            <a:r>
              <a:rPr lang="en-IN" u="sng" dirty="0">
                <a:solidFill>
                  <a:schemeClr val="accent6">
                    <a:lumMod val="50000"/>
                  </a:schemeClr>
                </a:solidFill>
              </a:rPr>
              <a:t>Voters Electoral List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. So let’s see what is the average age at which people has enrolled themselves for it.</a:t>
            </a:r>
          </a:p>
          <a:p>
            <a:pPr>
              <a:lnSpc>
                <a:spcPct val="150000"/>
              </a:lnSpc>
            </a:pPr>
            <a:endParaRPr lang="en-IN" sz="800" dirty="0">
              <a:solidFill>
                <a:schemeClr val="accent6">
                  <a:lumMod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Two Sample t-test,</a:t>
            </a:r>
          </a:p>
          <a:p>
            <a:pPr lvl="1"/>
            <a:endParaRPr lang="en-US" sz="1000" b="1" dirty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 = 4.2532, df = 174, p-value = 3.435e-05</a:t>
            </a:r>
          </a:p>
          <a:p>
            <a:pPr lvl="1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alternative hypothesis: true difference in means is not </a:t>
            </a:r>
          </a:p>
          <a:p>
            <a:pPr lvl="1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equal to 0</a:t>
            </a:r>
          </a:p>
          <a:p>
            <a:pPr lvl="1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95 percent confidence interval:</a:t>
            </a:r>
          </a:p>
          <a:p>
            <a:pPr lvl="1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0.3785239 1.0340173</a:t>
            </a:r>
          </a:p>
          <a:p>
            <a:pPr lvl="1"/>
            <a:endParaRPr lang="en-US" sz="900" b="1" dirty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sample estimates:</a:t>
            </a:r>
          </a:p>
          <a:p>
            <a:pPr lvl="1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mean in group Female   mean in group Male </a:t>
            </a:r>
          </a:p>
          <a:p>
            <a:pPr lvl="1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           19.66667                            18.96040 </a:t>
            </a:r>
            <a:endParaRPr lang="en-IN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D9D4BC6-74EE-4A61-B7B6-D037C7CCEA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1216843"/>
              </p:ext>
            </p:extLst>
          </p:nvPr>
        </p:nvGraphicFramePr>
        <p:xfrm>
          <a:off x="6719778" y="2233542"/>
          <a:ext cx="5281722" cy="46244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4D9D56A1-FA6A-45AB-B308-625385E9A4C2}"/>
              </a:ext>
            </a:extLst>
          </p:cNvPr>
          <p:cNvSpPr/>
          <p:nvPr/>
        </p:nvSpPr>
        <p:spPr>
          <a:xfrm>
            <a:off x="88900" y="88900"/>
            <a:ext cx="12001500" cy="66548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821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86B631-98DD-404B-980D-2F27E09700E3}"/>
              </a:ext>
            </a:extLst>
          </p:cNvPr>
          <p:cNvSpPr txBox="1"/>
          <p:nvPr/>
        </p:nvSpPr>
        <p:spPr>
          <a:xfrm>
            <a:off x="0" y="0"/>
            <a:ext cx="12191999" cy="4212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Which voter type votes in the majority of which type of Election?</a:t>
            </a:r>
          </a:p>
          <a:p>
            <a:pPr>
              <a:lnSpc>
                <a:spcPct val="150000"/>
              </a:lnSpc>
            </a:pPr>
            <a:endParaRPr lang="en-IN" dirty="0"/>
          </a:p>
          <a:p>
            <a:pPr>
              <a:lnSpc>
                <a:spcPct val="150000"/>
              </a:lnSpc>
            </a:pPr>
            <a:endParaRPr lang="en-IN" dirty="0"/>
          </a:p>
          <a:p>
            <a:pPr>
              <a:lnSpc>
                <a:spcPct val="150000"/>
              </a:lnSpc>
            </a:pPr>
            <a:endParaRPr lang="en-IN" dirty="0"/>
          </a:p>
          <a:p>
            <a:pPr>
              <a:lnSpc>
                <a:spcPct val="150000"/>
              </a:lnSpc>
            </a:pPr>
            <a:endParaRPr lang="en-IN" dirty="0"/>
          </a:p>
          <a:p>
            <a:pPr lvl="1"/>
            <a:r>
              <a:rPr lang="en-US" dirty="0"/>
              <a:t>The participation of voters in </a:t>
            </a:r>
            <a:r>
              <a:rPr lang="en-US" dirty="0" err="1"/>
              <a:t>Vidhan</a:t>
            </a:r>
            <a:r>
              <a:rPr lang="en-US" dirty="0"/>
              <a:t> </a:t>
            </a:r>
            <a:r>
              <a:rPr lang="en-US" dirty="0" err="1"/>
              <a:t>sabha</a:t>
            </a:r>
            <a:r>
              <a:rPr lang="en-US" dirty="0"/>
              <a:t> is 30.11%, in Lok Sabha is 31.25%, and a total of 38.64% of voters vote for both the election campaigns.</a:t>
            </a:r>
            <a:endParaRPr lang="en-IN" dirty="0"/>
          </a:p>
          <a:p>
            <a:pPr lvl="1">
              <a:lnSpc>
                <a:spcPct val="150000"/>
              </a:lnSpc>
            </a:pPr>
            <a:r>
              <a:rPr lang="en-IN" dirty="0"/>
              <a:t>By Conditional Distribution,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/>
              <a:t>Adult voters vote majority in Lok Sabha Elections,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IN" dirty="0"/>
              <a:t>Experienced and Senior voters vote majority in </a:t>
            </a:r>
            <a:r>
              <a:rPr lang="en-IN" dirty="0" err="1"/>
              <a:t>Vidhan</a:t>
            </a:r>
            <a:r>
              <a:rPr lang="en-IN" dirty="0"/>
              <a:t> Sabha Elections,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/>
              <a:t>Young voters contribute to both the type of Elections.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6504AB5-9CEE-47DB-91B2-B56246397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174684"/>
              </p:ext>
            </p:extLst>
          </p:nvPr>
        </p:nvGraphicFramePr>
        <p:xfrm>
          <a:off x="1571799" y="605238"/>
          <a:ext cx="9048397" cy="150114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2650261">
                  <a:extLst>
                    <a:ext uri="{9D8B030D-6E8A-4147-A177-3AD203B41FA5}">
                      <a16:colId xmlns:a16="http://schemas.microsoft.com/office/drawing/2014/main" val="1331366643"/>
                    </a:ext>
                  </a:extLst>
                </a:gridCol>
                <a:gridCol w="1471722">
                  <a:extLst>
                    <a:ext uri="{9D8B030D-6E8A-4147-A177-3AD203B41FA5}">
                      <a16:colId xmlns:a16="http://schemas.microsoft.com/office/drawing/2014/main" val="376453691"/>
                    </a:ext>
                  </a:extLst>
                </a:gridCol>
                <a:gridCol w="2473139">
                  <a:extLst>
                    <a:ext uri="{9D8B030D-6E8A-4147-A177-3AD203B41FA5}">
                      <a16:colId xmlns:a16="http://schemas.microsoft.com/office/drawing/2014/main" val="852269067"/>
                    </a:ext>
                  </a:extLst>
                </a:gridCol>
                <a:gridCol w="2453275">
                  <a:extLst>
                    <a:ext uri="{9D8B030D-6E8A-4147-A177-3AD203B41FA5}">
                      <a16:colId xmlns:a16="http://schemas.microsoft.com/office/drawing/2014/main" val="3213663104"/>
                    </a:ext>
                  </a:extLst>
                </a:gridCol>
              </a:tblGrid>
              <a:tr h="208831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Voter Type</a:t>
                      </a:r>
                    </a:p>
                  </a:txBody>
                  <a:tcPr marL="6350" marR="6350" marT="6350" marB="0" anchor="ctr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Type of Elections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659149"/>
                  </a:ext>
                </a:extLst>
              </a:tr>
              <a:tr h="21300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Both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Lok Sabha Elections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Vidhan</a:t>
                      </a:r>
                      <a:r>
                        <a:rPr lang="en-IN" sz="16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Sabha Elections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63913598"/>
                  </a:ext>
                </a:extLst>
              </a:tr>
              <a:tr h="2088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Adult voter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38.71%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35.48%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25.81%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32384380"/>
                  </a:ext>
                </a:extLst>
              </a:tr>
              <a:tr h="2088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Experienced Voter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12.12%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39.39%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48.48%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91307623"/>
                  </a:ext>
                </a:extLst>
              </a:tr>
              <a:tr h="2088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Senior Voter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29.27%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19.51%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51.22%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48231021"/>
                  </a:ext>
                </a:extLst>
              </a:tr>
              <a:tr h="2088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Young voter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56.34%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32.39%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11.27%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66852532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6C075F4-EBDF-41D9-892B-6FAA78487C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401787"/>
              </p:ext>
            </p:extLst>
          </p:nvPr>
        </p:nvGraphicFramePr>
        <p:xfrm>
          <a:off x="-1" y="4212757"/>
          <a:ext cx="12191999" cy="25309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CEDC18D-F0E5-48C5-987A-B4683CD70442}"/>
              </a:ext>
            </a:extLst>
          </p:cNvPr>
          <p:cNvSpPr/>
          <p:nvPr/>
        </p:nvSpPr>
        <p:spPr>
          <a:xfrm>
            <a:off x="152400" y="114300"/>
            <a:ext cx="11874500" cy="66421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8804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FAFD83-5B67-4246-80C7-CDE490278410}"/>
              </a:ext>
            </a:extLst>
          </p:cNvPr>
          <p:cNvSpPr txBox="1"/>
          <p:nvPr/>
        </p:nvSpPr>
        <p:spPr>
          <a:xfrm>
            <a:off x="1" y="-3612"/>
            <a:ext cx="1219199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Is educating people about NOTA vote important? Do they cast one?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lvl="1"/>
            <a:r>
              <a:rPr lang="en-IN" dirty="0"/>
              <a:t>H0: Educating people about NOTA vote is not important.</a:t>
            </a:r>
          </a:p>
          <a:p>
            <a:pPr lvl="1"/>
            <a:r>
              <a:rPr lang="en-IN" dirty="0"/>
              <a:t>H1: Educating people about NOTA vote is important.</a:t>
            </a:r>
          </a:p>
          <a:p>
            <a:pPr lvl="1"/>
            <a:br>
              <a:rPr lang="en-IN" dirty="0"/>
            </a:br>
            <a:r>
              <a:rPr lang="en-US" dirty="0"/>
              <a:t>Pearson's Chi-squared test</a:t>
            </a:r>
          </a:p>
          <a:p>
            <a:pPr lvl="1"/>
            <a:r>
              <a:rPr lang="en-US" dirty="0"/>
              <a:t>X-squared = 3.8113, df = 1, p-value = 0.05091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Therefore, we reject H0.</a:t>
            </a:r>
          </a:p>
          <a:p>
            <a:pPr lvl="1"/>
            <a:r>
              <a:rPr lang="en-US" dirty="0"/>
              <a:t>According of our sample, educating people about NOTA vote is important.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/>
              <a:t>57.5% of people don't know about NOTA vote and have never casted one.</a:t>
            </a:r>
            <a:endParaRPr lang="en-IN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BCBDC93-6636-4802-A241-EB584BC69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9A1CE2F-21E8-4827-8155-0D6E85F24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A451D7-3D71-44BD-BEE6-9CCD00C1E0F3}"/>
              </a:ext>
            </a:extLst>
          </p:cNvPr>
          <p:cNvSpPr txBox="1"/>
          <p:nvPr/>
        </p:nvSpPr>
        <p:spPr>
          <a:xfrm>
            <a:off x="10022958" y="4715403"/>
            <a:ext cx="2169042" cy="4107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Do you know about 'NOTA' vote? </a:t>
            </a:r>
          </a:p>
          <a:p>
            <a:pPr algn="ctr"/>
            <a:r>
              <a:rPr lang="en-US" sz="1000" b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Have you ever casted one?</a:t>
            </a:r>
            <a:endParaRPr lang="en-IN" sz="1000" b="1" i="0" u="none" strike="noStrike" dirty="0">
              <a:solidFill>
                <a:schemeClr val="accent6">
                  <a:lumMod val="50000"/>
                </a:schemeClr>
              </a:solidFill>
              <a:effectLst/>
              <a:latin typeface="+mn-lt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A3AE916-887E-44FB-ADD3-B6002C3902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177944"/>
              </p:ext>
            </p:extLst>
          </p:nvPr>
        </p:nvGraphicFramePr>
        <p:xfrm>
          <a:off x="355962" y="582413"/>
          <a:ext cx="11480076" cy="111633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3664398">
                  <a:extLst>
                    <a:ext uri="{9D8B030D-6E8A-4147-A177-3AD203B41FA5}">
                      <a16:colId xmlns:a16="http://schemas.microsoft.com/office/drawing/2014/main" val="4007960586"/>
                    </a:ext>
                  </a:extLst>
                </a:gridCol>
                <a:gridCol w="3126112">
                  <a:extLst>
                    <a:ext uri="{9D8B030D-6E8A-4147-A177-3AD203B41FA5}">
                      <a16:colId xmlns:a16="http://schemas.microsoft.com/office/drawing/2014/main" val="3560252333"/>
                    </a:ext>
                  </a:extLst>
                </a:gridCol>
                <a:gridCol w="4689566">
                  <a:extLst>
                    <a:ext uri="{9D8B030D-6E8A-4147-A177-3AD203B41FA5}">
                      <a16:colId xmlns:a16="http://schemas.microsoft.com/office/drawing/2014/main" val="3631151182"/>
                    </a:ext>
                  </a:extLst>
                </a:gridCol>
              </a:tblGrid>
              <a:tr h="514786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Do you know about 'NOTA' vote? </a:t>
                      </a:r>
                    </a:p>
                    <a:p>
                      <a:pPr algn="ctr"/>
                      <a:r>
                        <a:rPr lang="en-US" sz="18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Have you ever casted one?</a:t>
                      </a:r>
                      <a:endParaRPr lang="en-IN" sz="1800" b="1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Bachelor/ Master/ Doctorate</a:t>
                      </a:r>
                      <a:endParaRPr lang="en-IN" sz="18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Higher Secondary School Certificate (HSC)</a:t>
                      </a:r>
                      <a:endParaRPr lang="en-US" sz="18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05627251"/>
                  </a:ext>
                </a:extLst>
              </a:tr>
              <a:tr h="1908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No</a:t>
                      </a:r>
                      <a:endParaRPr lang="en-IN" sz="18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88</a:t>
                      </a:r>
                      <a:endParaRPr lang="en-IN" sz="18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74682063"/>
                  </a:ext>
                </a:extLst>
              </a:tr>
              <a:tr h="1908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Yes</a:t>
                      </a:r>
                      <a:endParaRPr lang="en-IN" sz="18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59</a:t>
                      </a:r>
                      <a:endParaRPr lang="en-IN" sz="18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11</a:t>
                      </a:r>
                      <a:endParaRPr lang="en-IN" sz="18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0856610"/>
                  </a:ext>
                </a:extLst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7368AB4-6E79-4F9B-A8FA-93AC3E3035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9630978"/>
              </p:ext>
            </p:extLst>
          </p:nvPr>
        </p:nvGraphicFramePr>
        <p:xfrm>
          <a:off x="151676" y="4284621"/>
          <a:ext cx="11569700" cy="24209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03CD513-0168-4910-AD13-1E8A5CE59141}"/>
              </a:ext>
            </a:extLst>
          </p:cNvPr>
          <p:cNvSpPr/>
          <p:nvPr/>
        </p:nvSpPr>
        <p:spPr>
          <a:xfrm>
            <a:off x="152400" y="79812"/>
            <a:ext cx="11887200" cy="66257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3696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336A55-15A4-4485-91B8-08CCC28919E9}"/>
              </a:ext>
            </a:extLst>
          </p:cNvPr>
          <p:cNvSpPr txBox="1"/>
          <p:nvPr/>
        </p:nvSpPr>
        <p:spPr>
          <a:xfrm>
            <a:off x="1" y="0"/>
            <a:ext cx="12191999" cy="6955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accent6">
                    <a:lumMod val="50000"/>
                  </a:schemeClr>
                </a:solidFill>
              </a:rPr>
              <a:t>Is the lack of participation in voting dependent on whether they are Non-Resident Indian or an Indian Resident?</a:t>
            </a:r>
          </a:p>
          <a:p>
            <a:endParaRPr lang="en-IN" sz="2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IN" sz="2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IN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IN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IN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IN" dirty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H0: Inconsistency in voting is independent of their residence</a:t>
            </a:r>
          </a:p>
          <a:p>
            <a:pPr lvl="1"/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H1: Inconsistency in voting is dependent on their residence.</a:t>
            </a:r>
          </a:p>
          <a:p>
            <a:pPr lvl="1"/>
            <a:endParaRPr lang="en-IN" sz="1100" dirty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endParaRPr lang="en-IN" dirty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Chi-squared test for given probabilities</a:t>
            </a:r>
          </a:p>
          <a:p>
            <a:pPr lvl="1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X-squared = 12.519, df = 1, p-value = 0.0004029</a:t>
            </a:r>
          </a:p>
          <a:p>
            <a:pPr lvl="1"/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Therefore, we accept H0.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According to our sample, inconsistency in voting is 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dependent on their residence.</a:t>
            </a:r>
          </a:p>
          <a:p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From the graph we can conclude that we have more 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  inconsistent Non Resident Indian voters.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D7C7459-00CA-4205-AC56-5FF807EE5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714329"/>
              </p:ext>
            </p:extLst>
          </p:nvPr>
        </p:nvGraphicFramePr>
        <p:xfrm>
          <a:off x="340242" y="1121315"/>
          <a:ext cx="11259879" cy="1441014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4336330">
                  <a:extLst>
                    <a:ext uri="{9D8B030D-6E8A-4147-A177-3AD203B41FA5}">
                      <a16:colId xmlns:a16="http://schemas.microsoft.com/office/drawing/2014/main" val="3240998626"/>
                    </a:ext>
                  </a:extLst>
                </a:gridCol>
                <a:gridCol w="3170257">
                  <a:extLst>
                    <a:ext uri="{9D8B030D-6E8A-4147-A177-3AD203B41FA5}">
                      <a16:colId xmlns:a16="http://schemas.microsoft.com/office/drawing/2014/main" val="3379877389"/>
                    </a:ext>
                  </a:extLst>
                </a:gridCol>
                <a:gridCol w="3753292">
                  <a:extLst>
                    <a:ext uri="{9D8B030D-6E8A-4147-A177-3AD203B41FA5}">
                      <a16:colId xmlns:a16="http://schemas.microsoft.com/office/drawing/2014/main" val="2659522546"/>
                    </a:ext>
                  </a:extLst>
                </a:gridCol>
              </a:tblGrid>
              <a:tr h="4803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Residence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Active/Consistent</a:t>
                      </a:r>
                      <a:endParaRPr lang="en-IN" sz="1800" b="1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Inactive/Inconsistent</a:t>
                      </a:r>
                      <a:endParaRPr lang="en-IN" sz="1800" b="1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22227179"/>
                  </a:ext>
                </a:extLst>
              </a:tr>
              <a:tr h="4803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Indian Resident</a:t>
                      </a:r>
                      <a:endParaRPr lang="en-IN" sz="18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119</a:t>
                      </a:r>
                      <a:endParaRPr lang="en-IN" sz="18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40</a:t>
                      </a:r>
                      <a:endParaRPr lang="en-IN" sz="18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34172264"/>
                  </a:ext>
                </a:extLst>
              </a:tr>
              <a:tr h="4803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Non-Resident Indian</a:t>
                      </a:r>
                      <a:endParaRPr lang="en-IN" sz="18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14</a:t>
                      </a:r>
                      <a:endParaRPr lang="en-IN" sz="18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50236981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C07EB13-1275-45BE-BFAB-9A1FC40048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3430205"/>
              </p:ext>
            </p:extLst>
          </p:nvPr>
        </p:nvGraphicFramePr>
        <p:xfrm>
          <a:off x="5986130" y="3429000"/>
          <a:ext cx="620587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C2150015-1D09-44DC-AC2E-A8D2C50CF1EC}"/>
              </a:ext>
            </a:extLst>
          </p:cNvPr>
          <p:cNvSpPr/>
          <p:nvPr/>
        </p:nvSpPr>
        <p:spPr>
          <a:xfrm>
            <a:off x="88900" y="101600"/>
            <a:ext cx="11963400" cy="66548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3030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278381-970A-4153-B442-C7A989023598}"/>
              </a:ext>
            </a:extLst>
          </p:cNvPr>
          <p:cNvSpPr txBox="1"/>
          <p:nvPr/>
        </p:nvSpPr>
        <p:spPr>
          <a:xfrm>
            <a:off x="0" y="0"/>
            <a:ext cx="12192000" cy="6505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2800" b="1" dirty="0">
                <a:solidFill>
                  <a:schemeClr val="accent6">
                    <a:lumMod val="50000"/>
                  </a:schemeClr>
                </a:solidFill>
              </a:rPr>
              <a:t>Is nature of voting is dependent on gender?</a:t>
            </a:r>
          </a:p>
          <a:p>
            <a:pPr>
              <a:lnSpc>
                <a:spcPct val="150000"/>
              </a:lnSpc>
            </a:pP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Lets consider, 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H0:  Nature of voting is independent of gender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H1:  Nature of voting is dependent of gender</a:t>
            </a:r>
          </a:p>
          <a:p>
            <a:pPr lvl="1">
              <a:lnSpc>
                <a:spcPct val="150000"/>
              </a:lnSpc>
            </a:pPr>
            <a:br>
              <a:rPr lang="en-IN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Pearson's Chi-squared test: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X-squared = 1.925, df = 3, p-value = 0.5881</a:t>
            </a:r>
          </a:p>
          <a:p>
            <a:pPr lvl="1">
              <a:lnSpc>
                <a:spcPct val="150000"/>
              </a:lnSpc>
            </a:pP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Therefore, we accept H0.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According to our population, nature of voting is independent 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of gender.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E56504D-8D27-4DEA-A973-DE1D032B36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313923"/>
              </p:ext>
            </p:extLst>
          </p:nvPr>
        </p:nvGraphicFramePr>
        <p:xfrm>
          <a:off x="531627" y="771729"/>
          <a:ext cx="11015331" cy="1541724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6045039">
                  <a:extLst>
                    <a:ext uri="{9D8B030D-6E8A-4147-A177-3AD203B41FA5}">
                      <a16:colId xmlns:a16="http://schemas.microsoft.com/office/drawing/2014/main" val="2860147916"/>
                    </a:ext>
                  </a:extLst>
                </a:gridCol>
                <a:gridCol w="2542184">
                  <a:extLst>
                    <a:ext uri="{9D8B030D-6E8A-4147-A177-3AD203B41FA5}">
                      <a16:colId xmlns:a16="http://schemas.microsoft.com/office/drawing/2014/main" val="612780134"/>
                    </a:ext>
                  </a:extLst>
                </a:gridCol>
                <a:gridCol w="2428108">
                  <a:extLst>
                    <a:ext uri="{9D8B030D-6E8A-4147-A177-3AD203B41FA5}">
                      <a16:colId xmlns:a16="http://schemas.microsoft.com/office/drawing/2014/main" val="4134625815"/>
                    </a:ext>
                  </a:extLst>
                </a:gridCol>
              </a:tblGrid>
              <a:tr h="5139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Is voting a good practice?</a:t>
                      </a:r>
                      <a:endParaRPr lang="en-IN" sz="20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Female</a:t>
                      </a:r>
                      <a:endParaRPr lang="en-IN" sz="20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Male</a:t>
                      </a:r>
                      <a:endParaRPr lang="en-IN" sz="20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20775939"/>
                  </a:ext>
                </a:extLst>
              </a:tr>
              <a:tr h="5139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No</a:t>
                      </a:r>
                      <a:endParaRPr lang="en-IN" sz="20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en-IN" sz="20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43619506"/>
                  </a:ext>
                </a:extLst>
              </a:tr>
              <a:tr h="5139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Yes</a:t>
                      </a:r>
                      <a:endParaRPr lang="en-IN" sz="20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62</a:t>
                      </a:r>
                      <a:endParaRPr lang="en-IN" sz="20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99</a:t>
                      </a:r>
                      <a:endParaRPr lang="en-IN" sz="20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83104822"/>
                  </a:ext>
                </a:extLst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31AA950-963C-4BEE-B1A6-074C90639A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5776829"/>
              </p:ext>
            </p:extLst>
          </p:nvPr>
        </p:nvGraphicFramePr>
        <p:xfrm>
          <a:off x="6539023" y="2502275"/>
          <a:ext cx="5426149" cy="40034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0FEC8F4E-4A52-469E-A134-CA925C9DB1D2}"/>
              </a:ext>
            </a:extLst>
          </p:cNvPr>
          <p:cNvSpPr/>
          <p:nvPr/>
        </p:nvSpPr>
        <p:spPr>
          <a:xfrm>
            <a:off x="127000" y="127000"/>
            <a:ext cx="11938000" cy="65532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0524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DBFF045-FC1C-456B-865C-9F0C14D2A638}"/>
              </a:ext>
            </a:extLst>
          </p:cNvPr>
          <p:cNvSpPr txBox="1"/>
          <p:nvPr/>
        </p:nvSpPr>
        <p:spPr>
          <a:xfrm>
            <a:off x="170121" y="17433"/>
            <a:ext cx="12021879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 dirty="0">
                <a:solidFill>
                  <a:schemeClr val="accent6">
                    <a:lumMod val="50000"/>
                  </a:schemeClr>
                </a:solidFill>
              </a:rPr>
              <a:t>Do people research about a political candidates before voting?</a:t>
            </a:r>
          </a:p>
          <a:p>
            <a:endParaRPr lang="en-IN" sz="32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IN" sz="32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IN" sz="3200" dirty="0">
              <a:solidFill>
                <a:schemeClr val="accent6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IN" sz="2800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By Marginal distribution, we can conclude that 85.71% people research before voting in which 36.90% are females and 48.81% are males</a:t>
            </a:r>
            <a:endParaRPr lang="en-IN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1BEE339-2DC6-41B5-8E2B-DBC506BB0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812057"/>
              </p:ext>
            </p:extLst>
          </p:nvPr>
        </p:nvGraphicFramePr>
        <p:xfrm>
          <a:off x="2156157" y="643680"/>
          <a:ext cx="7879686" cy="1429238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2393288">
                  <a:extLst>
                    <a:ext uri="{9D8B030D-6E8A-4147-A177-3AD203B41FA5}">
                      <a16:colId xmlns:a16="http://schemas.microsoft.com/office/drawing/2014/main" val="635303073"/>
                    </a:ext>
                  </a:extLst>
                </a:gridCol>
                <a:gridCol w="1679944">
                  <a:extLst>
                    <a:ext uri="{9D8B030D-6E8A-4147-A177-3AD203B41FA5}">
                      <a16:colId xmlns:a16="http://schemas.microsoft.com/office/drawing/2014/main" val="4277545827"/>
                    </a:ext>
                  </a:extLst>
                </a:gridCol>
                <a:gridCol w="1945758">
                  <a:extLst>
                    <a:ext uri="{9D8B030D-6E8A-4147-A177-3AD203B41FA5}">
                      <a16:colId xmlns:a16="http://schemas.microsoft.com/office/drawing/2014/main" val="1847155406"/>
                    </a:ext>
                  </a:extLst>
                </a:gridCol>
                <a:gridCol w="1860696">
                  <a:extLst>
                    <a:ext uri="{9D8B030D-6E8A-4147-A177-3AD203B41FA5}">
                      <a16:colId xmlns:a16="http://schemas.microsoft.com/office/drawing/2014/main" val="685730736"/>
                    </a:ext>
                  </a:extLst>
                </a:gridCol>
              </a:tblGrid>
              <a:tr h="4725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Do you research before voting?</a:t>
                      </a:r>
                      <a:endParaRPr lang="en-IN" sz="18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Female</a:t>
                      </a:r>
                      <a:endParaRPr lang="en-IN" sz="1800" b="1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Male</a:t>
                      </a:r>
                      <a:endParaRPr lang="en-IN" sz="18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Marginal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66773989"/>
                  </a:ext>
                </a:extLst>
              </a:tr>
              <a:tr h="2967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No</a:t>
                      </a:r>
                      <a:endParaRPr lang="en-IN" sz="18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422E2E"/>
                          </a:solidFill>
                          <a:effectLst/>
                          <a:latin typeface="Rockwell" panose="02060603020205020403" pitchFamily="18" charset="0"/>
                        </a:rPr>
                        <a:t>0.0476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422E2E"/>
                          </a:solidFill>
                          <a:effectLst/>
                          <a:latin typeface="Rockwell" panose="02060603020205020403" pitchFamily="18" charset="0"/>
                        </a:rPr>
                        <a:t>0.0952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422E2E"/>
                          </a:solidFill>
                          <a:effectLst/>
                          <a:latin typeface="Rockwell" panose="02060603020205020403" pitchFamily="18" charset="0"/>
                        </a:rPr>
                        <a:t>0.1429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29191623"/>
                  </a:ext>
                </a:extLst>
              </a:tr>
              <a:tr h="2967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IN" sz="18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422E2E"/>
                          </a:solidFill>
                          <a:effectLst/>
                          <a:latin typeface="Rockwell" panose="02060603020205020403" pitchFamily="18" charset="0"/>
                        </a:rPr>
                        <a:t>0.369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422E2E"/>
                          </a:solidFill>
                          <a:effectLst/>
                          <a:latin typeface="Rockwell" panose="02060603020205020403" pitchFamily="18" charset="0"/>
                        </a:rPr>
                        <a:t>0.4881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422E2E"/>
                          </a:solidFill>
                          <a:effectLst/>
                          <a:latin typeface="Rockwell" panose="02060603020205020403" pitchFamily="18" charset="0"/>
                        </a:rPr>
                        <a:t>0.8571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852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Marginal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1" i="0" u="none" strike="noStrike">
                          <a:solidFill>
                            <a:srgbClr val="422E2E"/>
                          </a:solidFill>
                          <a:effectLst/>
                          <a:latin typeface="Rockwell" panose="02060603020205020403" pitchFamily="18" charset="0"/>
                        </a:rPr>
                        <a:t>0.4167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1" i="0" u="none" strike="noStrike">
                          <a:solidFill>
                            <a:srgbClr val="422E2E"/>
                          </a:solidFill>
                          <a:effectLst/>
                          <a:latin typeface="Rockwell" panose="02060603020205020403" pitchFamily="18" charset="0"/>
                        </a:rPr>
                        <a:t>0.5833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1" i="0" u="none" strike="noStrike" dirty="0">
                          <a:solidFill>
                            <a:srgbClr val="422E2E"/>
                          </a:solidFill>
                          <a:effectLst/>
                          <a:latin typeface="Rockwell" panose="02060603020205020403" pitchFamily="18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26062349"/>
                  </a:ext>
                </a:extLst>
              </a:tr>
            </a:tbl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D771E580-713F-4226-937A-002662D2C8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8445417"/>
              </p:ext>
            </p:extLst>
          </p:nvPr>
        </p:nvGraphicFramePr>
        <p:xfrm>
          <a:off x="127000" y="3083442"/>
          <a:ext cx="12065000" cy="3757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34FC3780-E144-4C48-A617-EEC541F3AAC6}"/>
              </a:ext>
            </a:extLst>
          </p:cNvPr>
          <p:cNvSpPr/>
          <p:nvPr/>
        </p:nvSpPr>
        <p:spPr>
          <a:xfrm>
            <a:off x="127000" y="127000"/>
            <a:ext cx="11849100" cy="65786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0296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7715</TotalTime>
  <Words>1961</Words>
  <Application>Microsoft Office PowerPoint</Application>
  <PresentationFormat>Widescreen</PresentationFormat>
  <Paragraphs>464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Rockwell</vt:lpstr>
      <vt:lpstr>Rockwell Condensed</vt:lpstr>
      <vt:lpstr>Wingdings</vt:lpstr>
      <vt:lpstr>Wood 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Analysis on Inclination of Voters toward Elections</dc:title>
  <dc:creator>Vaishnavi Mayekar</dc:creator>
  <cp:lastModifiedBy>Vaishnavi Mayekar</cp:lastModifiedBy>
  <cp:revision>242</cp:revision>
  <dcterms:created xsi:type="dcterms:W3CDTF">2021-03-10T17:12:09Z</dcterms:created>
  <dcterms:modified xsi:type="dcterms:W3CDTF">2021-03-18T10:41:10Z</dcterms:modified>
</cp:coreProperties>
</file>