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8"/>
  </p:notesMasterIdLst>
  <p:sldIdLst>
    <p:sldId id="256" r:id="rId2"/>
    <p:sldId id="294" r:id="rId3"/>
    <p:sldId id="282" r:id="rId4"/>
    <p:sldId id="257" r:id="rId5"/>
    <p:sldId id="281" r:id="rId6"/>
    <p:sldId id="283" r:id="rId7"/>
    <p:sldId id="295" r:id="rId8"/>
    <p:sldId id="284" r:id="rId9"/>
    <p:sldId id="285" r:id="rId10"/>
    <p:sldId id="286" r:id="rId11"/>
    <p:sldId id="287" r:id="rId12"/>
    <p:sldId id="288" r:id="rId13"/>
    <p:sldId id="289" r:id="rId14"/>
    <p:sldId id="291" r:id="rId15"/>
    <p:sldId id="292" r:id="rId16"/>
    <p:sldId id="258"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A0A3DC-77B0-494E-99EC-AF5EE7636F80}" v="7" dt="2023-05-10T14:32:33.0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7F7A42-0BCB-4439-83E2-D4C12A4E9A51}" type="datetimeFigureOut">
              <a:rPr lang="en-IN" smtClean="0"/>
              <a:t>21-02-2024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0F73B7-FC45-4D91-81C1-7431F01C0FC2}" type="slidenum">
              <a:rPr lang="en-IN" smtClean="0"/>
              <a:t>‹#›</a:t>
            </a:fld>
            <a:endParaRPr lang="en-IN"/>
          </a:p>
        </p:txBody>
      </p:sp>
    </p:spTree>
    <p:extLst>
      <p:ext uri="{BB962C8B-B14F-4D97-AF65-F5344CB8AC3E}">
        <p14:creationId xmlns:p14="http://schemas.microsoft.com/office/powerpoint/2010/main" val="1781152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5F2BA1E-A670-42A9-8D4B-2478F665D877}"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DD767-DE43-48A7-96B0-E148AC764F3C}" type="slidenum">
              <a:rPr lang="en-IN" smtClean="0"/>
              <a:t>‹#›</a:t>
            </a:fld>
            <a:endParaRPr lang="en-IN"/>
          </a:p>
        </p:txBody>
      </p:sp>
    </p:spTree>
    <p:extLst>
      <p:ext uri="{BB962C8B-B14F-4D97-AF65-F5344CB8AC3E}">
        <p14:creationId xmlns:p14="http://schemas.microsoft.com/office/powerpoint/2010/main" val="3664301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2BA1E-A670-42A9-8D4B-2478F665D877}"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DD767-DE43-48A7-96B0-E148AC764F3C}" type="slidenum">
              <a:rPr lang="en-IN" smtClean="0"/>
              <a:t>‹#›</a:t>
            </a:fld>
            <a:endParaRPr lang="en-IN"/>
          </a:p>
        </p:txBody>
      </p:sp>
    </p:spTree>
    <p:extLst>
      <p:ext uri="{BB962C8B-B14F-4D97-AF65-F5344CB8AC3E}">
        <p14:creationId xmlns:p14="http://schemas.microsoft.com/office/powerpoint/2010/main" val="3419549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2BA1E-A670-42A9-8D4B-2478F665D877}"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DD767-DE43-48A7-96B0-E148AC764F3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5327175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2BA1E-A670-42A9-8D4B-2478F665D877}"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DD767-DE43-48A7-96B0-E148AC764F3C}" type="slidenum">
              <a:rPr lang="en-IN" smtClean="0"/>
              <a:t>‹#›</a:t>
            </a:fld>
            <a:endParaRPr lang="en-IN"/>
          </a:p>
        </p:txBody>
      </p:sp>
    </p:spTree>
    <p:extLst>
      <p:ext uri="{BB962C8B-B14F-4D97-AF65-F5344CB8AC3E}">
        <p14:creationId xmlns:p14="http://schemas.microsoft.com/office/powerpoint/2010/main" val="4106448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2BA1E-A670-42A9-8D4B-2478F665D877}"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DD767-DE43-48A7-96B0-E148AC764F3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477296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2BA1E-A670-42A9-8D4B-2478F665D877}"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DD767-DE43-48A7-96B0-E148AC764F3C}" type="slidenum">
              <a:rPr lang="en-IN" smtClean="0"/>
              <a:t>‹#›</a:t>
            </a:fld>
            <a:endParaRPr lang="en-IN"/>
          </a:p>
        </p:txBody>
      </p:sp>
    </p:spTree>
    <p:extLst>
      <p:ext uri="{BB962C8B-B14F-4D97-AF65-F5344CB8AC3E}">
        <p14:creationId xmlns:p14="http://schemas.microsoft.com/office/powerpoint/2010/main" val="89657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2BA1E-A670-42A9-8D4B-2478F665D877}"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DD767-DE43-48A7-96B0-E148AC764F3C}" type="slidenum">
              <a:rPr lang="en-IN" smtClean="0"/>
              <a:t>‹#›</a:t>
            </a:fld>
            <a:endParaRPr lang="en-IN"/>
          </a:p>
        </p:txBody>
      </p:sp>
    </p:spTree>
    <p:extLst>
      <p:ext uri="{BB962C8B-B14F-4D97-AF65-F5344CB8AC3E}">
        <p14:creationId xmlns:p14="http://schemas.microsoft.com/office/powerpoint/2010/main" val="38195125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2BA1E-A670-42A9-8D4B-2478F665D877}"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DD767-DE43-48A7-96B0-E148AC764F3C}" type="slidenum">
              <a:rPr lang="en-IN" smtClean="0"/>
              <a:t>‹#›</a:t>
            </a:fld>
            <a:endParaRPr lang="en-IN"/>
          </a:p>
        </p:txBody>
      </p:sp>
    </p:spTree>
    <p:extLst>
      <p:ext uri="{BB962C8B-B14F-4D97-AF65-F5344CB8AC3E}">
        <p14:creationId xmlns:p14="http://schemas.microsoft.com/office/powerpoint/2010/main" val="993513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F2BA1E-A670-42A9-8D4B-2478F665D877}"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DD767-DE43-48A7-96B0-E148AC764F3C}" type="slidenum">
              <a:rPr lang="en-IN" smtClean="0"/>
              <a:t>‹#›</a:t>
            </a:fld>
            <a:endParaRPr lang="en-IN"/>
          </a:p>
        </p:txBody>
      </p:sp>
    </p:spTree>
    <p:extLst>
      <p:ext uri="{BB962C8B-B14F-4D97-AF65-F5344CB8AC3E}">
        <p14:creationId xmlns:p14="http://schemas.microsoft.com/office/powerpoint/2010/main" val="393770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F2BA1E-A670-42A9-8D4B-2478F665D877}" type="datetimeFigureOut">
              <a:rPr lang="en-IN" smtClean="0"/>
              <a:t>21-02-2024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BDD767-DE43-48A7-96B0-E148AC764F3C}" type="slidenum">
              <a:rPr lang="en-IN" smtClean="0"/>
              <a:t>‹#›</a:t>
            </a:fld>
            <a:endParaRPr lang="en-IN"/>
          </a:p>
        </p:txBody>
      </p:sp>
    </p:spTree>
    <p:extLst>
      <p:ext uri="{BB962C8B-B14F-4D97-AF65-F5344CB8AC3E}">
        <p14:creationId xmlns:p14="http://schemas.microsoft.com/office/powerpoint/2010/main" val="4287383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F2BA1E-A670-42A9-8D4B-2478F665D877}" type="datetimeFigureOut">
              <a:rPr lang="en-IN" smtClean="0"/>
              <a:t>21-02-2024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DD767-DE43-48A7-96B0-E148AC764F3C}" type="slidenum">
              <a:rPr lang="en-IN" smtClean="0"/>
              <a:t>‹#›</a:t>
            </a:fld>
            <a:endParaRPr lang="en-IN"/>
          </a:p>
        </p:txBody>
      </p:sp>
    </p:spTree>
    <p:extLst>
      <p:ext uri="{BB962C8B-B14F-4D97-AF65-F5344CB8AC3E}">
        <p14:creationId xmlns:p14="http://schemas.microsoft.com/office/powerpoint/2010/main" val="3450421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F2BA1E-A670-42A9-8D4B-2478F665D877}" type="datetimeFigureOut">
              <a:rPr lang="en-IN" smtClean="0"/>
              <a:t>21-02-2024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BDD767-DE43-48A7-96B0-E148AC764F3C}" type="slidenum">
              <a:rPr lang="en-IN" smtClean="0"/>
              <a:t>‹#›</a:t>
            </a:fld>
            <a:endParaRPr lang="en-IN"/>
          </a:p>
        </p:txBody>
      </p:sp>
    </p:spTree>
    <p:extLst>
      <p:ext uri="{BB962C8B-B14F-4D97-AF65-F5344CB8AC3E}">
        <p14:creationId xmlns:p14="http://schemas.microsoft.com/office/powerpoint/2010/main" val="3681991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F2BA1E-A670-42A9-8D4B-2478F665D877}" type="datetimeFigureOut">
              <a:rPr lang="en-IN" smtClean="0"/>
              <a:t>21-02-2024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BDD767-DE43-48A7-96B0-E148AC764F3C}" type="slidenum">
              <a:rPr lang="en-IN" smtClean="0"/>
              <a:t>‹#›</a:t>
            </a:fld>
            <a:endParaRPr lang="en-IN"/>
          </a:p>
        </p:txBody>
      </p:sp>
    </p:spTree>
    <p:extLst>
      <p:ext uri="{BB962C8B-B14F-4D97-AF65-F5344CB8AC3E}">
        <p14:creationId xmlns:p14="http://schemas.microsoft.com/office/powerpoint/2010/main" val="1900861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F2BA1E-A670-42A9-8D4B-2478F665D877}" type="datetimeFigureOut">
              <a:rPr lang="en-IN" smtClean="0"/>
              <a:t>21-02-2024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BDD767-DE43-48A7-96B0-E148AC764F3C}" type="slidenum">
              <a:rPr lang="en-IN" smtClean="0"/>
              <a:t>‹#›</a:t>
            </a:fld>
            <a:endParaRPr lang="en-IN"/>
          </a:p>
        </p:txBody>
      </p:sp>
    </p:spTree>
    <p:extLst>
      <p:ext uri="{BB962C8B-B14F-4D97-AF65-F5344CB8AC3E}">
        <p14:creationId xmlns:p14="http://schemas.microsoft.com/office/powerpoint/2010/main" val="2574943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F2BA1E-A670-42A9-8D4B-2478F665D877}" type="datetimeFigureOut">
              <a:rPr lang="en-IN" smtClean="0"/>
              <a:t>21-02-2024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DD767-DE43-48A7-96B0-E148AC764F3C}" type="slidenum">
              <a:rPr lang="en-IN" smtClean="0"/>
              <a:t>‹#›</a:t>
            </a:fld>
            <a:endParaRPr lang="en-IN"/>
          </a:p>
        </p:txBody>
      </p:sp>
    </p:spTree>
    <p:extLst>
      <p:ext uri="{BB962C8B-B14F-4D97-AF65-F5344CB8AC3E}">
        <p14:creationId xmlns:p14="http://schemas.microsoft.com/office/powerpoint/2010/main" val="3737836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F2BA1E-A670-42A9-8D4B-2478F665D877}" type="datetimeFigureOut">
              <a:rPr lang="en-IN" smtClean="0"/>
              <a:t>21-02-2024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BDD767-DE43-48A7-96B0-E148AC764F3C}" type="slidenum">
              <a:rPr lang="en-IN" smtClean="0"/>
              <a:t>‹#›</a:t>
            </a:fld>
            <a:endParaRPr lang="en-IN"/>
          </a:p>
        </p:txBody>
      </p:sp>
    </p:spTree>
    <p:extLst>
      <p:ext uri="{BB962C8B-B14F-4D97-AF65-F5344CB8AC3E}">
        <p14:creationId xmlns:p14="http://schemas.microsoft.com/office/powerpoint/2010/main" val="10551113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5F2BA1E-A670-42A9-8D4B-2478F665D877}" type="datetimeFigureOut">
              <a:rPr lang="en-IN" smtClean="0"/>
              <a:t>21-02-2024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9BDD767-DE43-48A7-96B0-E148AC764F3C}" type="slidenum">
              <a:rPr lang="en-IN" smtClean="0"/>
              <a:t>‹#›</a:t>
            </a:fld>
            <a:endParaRPr lang="en-IN"/>
          </a:p>
        </p:txBody>
      </p:sp>
    </p:spTree>
    <p:extLst>
      <p:ext uri="{BB962C8B-B14F-4D97-AF65-F5344CB8AC3E}">
        <p14:creationId xmlns:p14="http://schemas.microsoft.com/office/powerpoint/2010/main" val="1584022648"/>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slide" Target="slide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ED0F4D-781C-ACA8-4615-3E7808D85B64}"/>
              </a:ext>
            </a:extLst>
          </p:cNvPr>
          <p:cNvSpPr>
            <a:spLocks noGrp="1"/>
          </p:cNvSpPr>
          <p:nvPr>
            <p:ph type="title"/>
          </p:nvPr>
        </p:nvSpPr>
        <p:spPr>
          <a:xfrm>
            <a:off x="1097280" y="155973"/>
            <a:ext cx="10058400" cy="1450757"/>
          </a:xfrm>
        </p:spPr>
        <p:txBody>
          <a:bodyPr>
            <a:normAutofit/>
          </a:bodyPr>
          <a:lstStyle/>
          <a:p>
            <a:r>
              <a:rPr lang="en-US" sz="2000" dirty="0">
                <a:latin typeface="Times New Roman" panose="02020603050405020304" pitchFamily="18" charset="0"/>
                <a:cs typeface="Times New Roman" panose="02020603050405020304" pitchFamily="18" charset="0"/>
              </a:rPr>
              <a:t>     </a:t>
            </a:r>
            <a:br>
              <a:rPr lang="en-US" sz="2000" dirty="0">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A </a:t>
            </a:r>
            <a:r>
              <a:rPr lang="en-US" sz="2000" dirty="0" err="1">
                <a:solidFill>
                  <a:schemeClr val="tx1"/>
                </a:solidFill>
                <a:latin typeface="Times New Roman" panose="02020603050405020304" pitchFamily="18" charset="0"/>
                <a:cs typeface="Times New Roman" panose="02020603050405020304" pitchFamily="18" charset="0"/>
              </a:rPr>
              <a:t>Capstoneproject</a:t>
            </a:r>
            <a:r>
              <a:rPr lang="en-US" sz="2000" dirty="0">
                <a:solidFill>
                  <a:schemeClr val="tx1"/>
                </a:solidFill>
                <a:latin typeface="Times New Roman" panose="02020603050405020304" pitchFamily="18" charset="0"/>
                <a:cs typeface="Times New Roman" panose="02020603050405020304" pitchFamily="18" charset="0"/>
              </a:rPr>
              <a:t> report on</a:t>
            </a:r>
            <a:br>
              <a:rPr lang="en-US" sz="2000" dirty="0">
                <a:solidFill>
                  <a:schemeClr val="tx1"/>
                </a:solidFill>
                <a:latin typeface="Times New Roman" panose="02020603050405020304" pitchFamily="18" charset="0"/>
                <a:cs typeface="Times New Roman" panose="02020603050405020304" pitchFamily="18" charset="0"/>
              </a:rPr>
            </a:br>
            <a:r>
              <a:rPr lang="en-US" sz="2000" dirty="0">
                <a:solidFill>
                  <a:schemeClr val="tx1"/>
                </a:solidFill>
                <a:latin typeface="Times New Roman" panose="02020603050405020304" pitchFamily="18" charset="0"/>
                <a:cs typeface="Times New Roman" panose="02020603050405020304" pitchFamily="18" charset="0"/>
              </a:rPr>
              <a:t>               </a:t>
            </a:r>
            <a:r>
              <a:rPr lang="en-US" sz="4400" b="1" dirty="0">
                <a:solidFill>
                  <a:schemeClr val="tx1"/>
                </a:solidFill>
                <a:latin typeface="Times New Roman" panose="02020603050405020304" pitchFamily="18" charset="0"/>
                <a:cs typeface="Times New Roman" panose="02020603050405020304" pitchFamily="18" charset="0"/>
              </a:rPr>
              <a:t>Agriculture Helping</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7C93F0ED-7555-6515-4A5B-3EA66316FA6F}"/>
              </a:ext>
            </a:extLst>
          </p:cNvPr>
          <p:cNvSpPr txBox="1"/>
          <p:nvPr/>
        </p:nvSpPr>
        <p:spPr>
          <a:xfrm>
            <a:off x="6624735" y="2003248"/>
            <a:ext cx="4530945" cy="2215991"/>
          </a:xfrm>
          <a:prstGeom prst="rect">
            <a:avLst/>
          </a:prstGeom>
          <a:noFill/>
        </p:spPr>
        <p:txBody>
          <a:bodyPr wrap="square" rtlCol="0">
            <a:spAutoFit/>
          </a:bodyPr>
          <a:lstStyle/>
          <a:p>
            <a:endParaRPr lang="en-US" dirty="0"/>
          </a:p>
          <a:p>
            <a:endParaRPr lang="en-US" sz="1200" dirty="0"/>
          </a:p>
          <a:p>
            <a:r>
              <a:rPr lang="en-US" dirty="0">
                <a:latin typeface="Times New Roman" panose="02020603050405020304" pitchFamily="18" charset="0"/>
                <a:cs typeface="Times New Roman" panose="02020603050405020304" pitchFamily="18" charset="0"/>
              </a:rPr>
              <a:t>Prepared by </a:t>
            </a:r>
          </a:p>
          <a:p>
            <a:endParaRPr lang="en-US"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Harivansh Nitin </a:t>
            </a:r>
            <a:r>
              <a:rPr lang="en-US" sz="2400" dirty="0" err="1">
                <a:latin typeface="Times New Roman" panose="02020603050405020304" pitchFamily="18" charset="0"/>
                <a:cs typeface="Times New Roman" panose="02020603050405020304" pitchFamily="18" charset="0"/>
              </a:rPr>
              <a:t>Vinchurkar</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Dev </a:t>
            </a:r>
            <a:r>
              <a:rPr lang="en-US" sz="2400" dirty="0" err="1">
                <a:latin typeface="Times New Roman" panose="02020603050405020304" pitchFamily="18" charset="0"/>
                <a:cs typeface="Times New Roman" panose="02020603050405020304" pitchFamily="18" charset="0"/>
              </a:rPr>
              <a:t>Kamlakar</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Kalaskar</a:t>
            </a:r>
            <a:endParaRPr lang="en-US" sz="2400" dirty="0">
              <a:latin typeface="Times New Roman" panose="02020603050405020304" pitchFamily="18" charset="0"/>
              <a:cs typeface="Times New Roman" panose="02020603050405020304" pitchFamily="18" charset="0"/>
            </a:endParaRPr>
          </a:p>
          <a:p>
            <a:pPr lvl="1"/>
            <a:r>
              <a:rPr lang="en-US" sz="2400" dirty="0">
                <a:latin typeface="Times New Roman" panose="02020603050405020304" pitchFamily="18" charset="0"/>
                <a:cs typeface="Times New Roman" panose="02020603050405020304" pitchFamily="18" charset="0"/>
              </a:rPr>
              <a:t>Gajanan Rajendra Patil</a:t>
            </a:r>
          </a:p>
        </p:txBody>
      </p:sp>
      <p:pic>
        <p:nvPicPr>
          <p:cNvPr id="5" name="Picture 4">
            <a:extLst>
              <a:ext uri="{FF2B5EF4-FFF2-40B4-BE49-F238E27FC236}">
                <a16:creationId xmlns:a16="http://schemas.microsoft.com/office/drawing/2014/main" id="{16E6B6FB-EE11-4108-7B7A-7DD23BD0C4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2423" y="2090058"/>
            <a:ext cx="4229683" cy="3082450"/>
          </a:xfrm>
          <a:prstGeom prst="rect">
            <a:avLst/>
          </a:prstGeom>
        </p:spPr>
      </p:pic>
    </p:spTree>
    <p:extLst>
      <p:ext uri="{BB962C8B-B14F-4D97-AF65-F5344CB8AC3E}">
        <p14:creationId xmlns:p14="http://schemas.microsoft.com/office/powerpoint/2010/main" val="4217168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F8986D-826A-4711-4EBA-FE1243FA4C2E}"/>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BAC9F6F8-6B9B-E4AD-1E15-EC273495C4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2425" y="885825"/>
            <a:ext cx="11296650" cy="5836444"/>
          </a:xfrm>
          <a:prstGeom prst="rect">
            <a:avLst/>
          </a:prstGeom>
        </p:spPr>
      </p:pic>
    </p:spTree>
    <p:extLst>
      <p:ext uri="{BB962C8B-B14F-4D97-AF65-F5344CB8AC3E}">
        <p14:creationId xmlns:p14="http://schemas.microsoft.com/office/powerpoint/2010/main" val="2696693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D64748-5DC7-61F1-BB76-5E17BB8DBA16}"/>
              </a:ext>
            </a:extLst>
          </p:cNvPr>
          <p:cNvSpPr>
            <a:spLocks noGrp="1"/>
          </p:cNvSpPr>
          <p:nvPr>
            <p:ph idx="1"/>
          </p:nvPr>
        </p:nvSpPr>
        <p:spPr/>
        <p:txBody>
          <a:bodyPr/>
          <a:lstStyle/>
          <a:p>
            <a:endParaRPr lang="en-IN" dirty="0"/>
          </a:p>
        </p:txBody>
      </p:sp>
      <p:pic>
        <p:nvPicPr>
          <p:cNvPr id="7" name="Picture 6">
            <a:extLst>
              <a:ext uri="{FF2B5EF4-FFF2-40B4-BE49-F238E27FC236}">
                <a16:creationId xmlns:a16="http://schemas.microsoft.com/office/drawing/2014/main" id="{EC5B2510-A365-BE94-41DC-EBAD522078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8261" y="429209"/>
            <a:ext cx="10935478" cy="5934270"/>
          </a:xfrm>
          <a:prstGeom prst="rect">
            <a:avLst/>
          </a:prstGeom>
        </p:spPr>
      </p:pic>
    </p:spTree>
    <p:extLst>
      <p:ext uri="{BB962C8B-B14F-4D97-AF65-F5344CB8AC3E}">
        <p14:creationId xmlns:p14="http://schemas.microsoft.com/office/powerpoint/2010/main" val="4177442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DB65A6-FCFB-5FD9-E98F-E05D5D041687}"/>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9E3B8BA3-FC5A-D1A0-87CA-1C0F6D4F3AE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7241" y="970383"/>
            <a:ext cx="11557518" cy="5803739"/>
          </a:xfrm>
          <a:prstGeom prst="rect">
            <a:avLst/>
          </a:prstGeom>
        </p:spPr>
      </p:pic>
    </p:spTree>
    <p:extLst>
      <p:ext uri="{BB962C8B-B14F-4D97-AF65-F5344CB8AC3E}">
        <p14:creationId xmlns:p14="http://schemas.microsoft.com/office/powerpoint/2010/main" val="29419485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3E3DF9-2C09-9225-6BB3-F6D5897DE8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0343" y="146134"/>
            <a:ext cx="8700498" cy="4061233"/>
          </a:xfrm>
          <a:prstGeom prst="rect">
            <a:avLst/>
          </a:prstGeom>
        </p:spPr>
      </p:pic>
      <p:pic>
        <p:nvPicPr>
          <p:cNvPr id="5" name="Content Placeholder 4">
            <a:extLst>
              <a:ext uri="{FF2B5EF4-FFF2-40B4-BE49-F238E27FC236}">
                <a16:creationId xmlns:a16="http://schemas.microsoft.com/office/drawing/2014/main" id="{57C69CDC-85AE-BAF2-6B73-C1CA5B579BB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bwMode="auto">
          <a:xfrm>
            <a:off x="2107990" y="2488559"/>
            <a:ext cx="5736058" cy="3225494"/>
          </a:xfrm>
          <a:prstGeom prst="rect">
            <a:avLst/>
          </a:prstGeom>
          <a:noFill/>
          <a:ln>
            <a:noFill/>
          </a:ln>
        </p:spPr>
      </p:pic>
    </p:spTree>
    <p:extLst>
      <p:ext uri="{BB962C8B-B14F-4D97-AF65-F5344CB8AC3E}">
        <p14:creationId xmlns:p14="http://schemas.microsoft.com/office/powerpoint/2010/main" val="2279626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E3F07-0009-1FA8-4CCF-A15A54EE7EA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0CE2908-F1E6-D7DF-9EF9-9A1963E4961F}"/>
              </a:ext>
            </a:extLst>
          </p:cNvPr>
          <p:cNvSpPr>
            <a:spLocks noGrp="1"/>
          </p:cNvSpPr>
          <p:nvPr>
            <p:ph idx="1"/>
          </p:nvPr>
        </p:nvSpPr>
        <p:spPr/>
        <p:txBody>
          <a:bodyPr/>
          <a:lstStyle/>
          <a:p>
            <a:endParaRPr lang="en-IN" dirty="0"/>
          </a:p>
        </p:txBody>
      </p:sp>
      <p:pic>
        <p:nvPicPr>
          <p:cNvPr id="4" name="Picture 3">
            <a:extLst>
              <a:ext uri="{FF2B5EF4-FFF2-40B4-BE49-F238E27FC236}">
                <a16:creationId xmlns:a16="http://schemas.microsoft.com/office/drawing/2014/main" id="{A27E33D1-4460-DDB4-4645-764C75D12C2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0780" y="365125"/>
            <a:ext cx="10613020" cy="4160576"/>
          </a:xfrm>
          <a:prstGeom prst="rect">
            <a:avLst/>
          </a:prstGeom>
          <a:noFill/>
          <a:ln>
            <a:noFill/>
          </a:ln>
        </p:spPr>
      </p:pic>
    </p:spTree>
    <p:extLst>
      <p:ext uri="{BB962C8B-B14F-4D97-AF65-F5344CB8AC3E}">
        <p14:creationId xmlns:p14="http://schemas.microsoft.com/office/powerpoint/2010/main" val="1901512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EF97F-3D10-5652-CE18-102A90BF2F3A}"/>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D08D127D-A348-E00B-916F-024BB5E7572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365125"/>
            <a:ext cx="10515600" cy="5688434"/>
          </a:xfrm>
          <a:prstGeom prst="rect">
            <a:avLst/>
          </a:prstGeom>
          <a:noFill/>
          <a:ln>
            <a:noFill/>
          </a:ln>
        </p:spPr>
      </p:pic>
    </p:spTree>
    <p:extLst>
      <p:ext uri="{BB962C8B-B14F-4D97-AF65-F5344CB8AC3E}">
        <p14:creationId xmlns:p14="http://schemas.microsoft.com/office/powerpoint/2010/main" val="633926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A5084D8-6156-98EF-DAE1-1EC9C9F9FEC8}"/>
              </a:ext>
            </a:extLst>
          </p:cNvPr>
          <p:cNvSpPr txBox="1"/>
          <p:nvPr/>
        </p:nvSpPr>
        <p:spPr>
          <a:xfrm>
            <a:off x="755780" y="373225"/>
            <a:ext cx="9479902" cy="4728346"/>
          </a:xfrm>
          <a:prstGeom prst="rect">
            <a:avLst/>
          </a:prstGeom>
          <a:noFill/>
        </p:spPr>
        <p:txBody>
          <a:bodyPr wrap="square" rtlCol="0">
            <a:spAutoFit/>
          </a:bodyPr>
          <a:lstStyle/>
          <a:p>
            <a:pPr algn="ctr">
              <a:lnSpc>
                <a:spcPct val="150000"/>
              </a:lnSpc>
            </a:pPr>
            <a:r>
              <a:rPr lang="en-US"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Conclusion</a:t>
            </a:r>
          </a:p>
          <a:p>
            <a:pPr>
              <a:lnSpc>
                <a:spcPct val="150000"/>
              </a:lnSpc>
            </a:pPr>
            <a:r>
              <a:rPr lang="en-US" dirty="0">
                <a:latin typeface="Times New Roman" panose="02020603050405020304" pitchFamily="18" charset="0"/>
                <a:cs typeface="Times New Roman" panose="02020603050405020304" pitchFamily="18" charset="0"/>
              </a:rPr>
              <a:t>                                          In this way ,We learnt that how the real world projects work.</a:t>
            </a:r>
          </a:p>
          <a:p>
            <a:pPr>
              <a:lnSpc>
                <a:spcPct val="150000"/>
              </a:lnSpc>
            </a:pPr>
            <a:r>
              <a:rPr lang="en-US" dirty="0">
                <a:latin typeface="Times New Roman" panose="02020603050405020304" pitchFamily="18" charset="0"/>
                <a:cs typeface="Times New Roman" panose="02020603050405020304" pitchFamily="18" charset="0"/>
              </a:rPr>
              <a:t>The main objective for the project was to provide dynamic online E-farming system to help farmers in every possible way and provide them a stable platform where </a:t>
            </a:r>
            <a:r>
              <a:rPr lang="en-US" dirty="0" err="1">
                <a:latin typeface="Times New Roman" panose="02020603050405020304" pitchFamily="18" charset="0"/>
                <a:cs typeface="Times New Roman" panose="02020603050405020304" pitchFamily="18" charset="0"/>
              </a:rPr>
              <a:t>ther</a:t>
            </a:r>
            <a:r>
              <a:rPr lang="en-US" dirty="0">
                <a:latin typeface="Times New Roman" panose="02020603050405020304" pitchFamily="18" charset="0"/>
                <a:cs typeface="Times New Roman" panose="02020603050405020304" pitchFamily="18" charset="0"/>
              </a:rPr>
              <a:t> can perform every transaction at ease.</a:t>
            </a:r>
          </a:p>
          <a:p>
            <a:pPr marL="0" marR="0" indent="0" algn="just">
              <a:lnSpc>
                <a:spcPct val="150000"/>
              </a:lnSpc>
              <a:spcBef>
                <a:spcPts val="0"/>
              </a:spcBef>
              <a:spcAft>
                <a:spcPts val="0"/>
              </a:spcAf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project helps in understanding the creation of an interactive web page and the technologies used to implement it. The building of the project has given us the idea and a precise knowledge about how the application can be developed , how it connects to the database and how the data and web pages are modified as required.</a:t>
            </a:r>
            <a:endParaRPr lang="en-IN"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07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r>
              <a:rPr lang="en-US" dirty="0"/>
              <a:t> </a:t>
            </a:r>
            <a:endParaRPr lang="en-IN" dirty="0"/>
          </a:p>
        </p:txBody>
      </p:sp>
    </p:spTree>
    <p:extLst>
      <p:ext uri="{BB962C8B-B14F-4D97-AF65-F5344CB8AC3E}">
        <p14:creationId xmlns:p14="http://schemas.microsoft.com/office/powerpoint/2010/main" val="4099191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F22077D-65BF-C5C5-B7EB-E68E1403016F}"/>
              </a:ext>
            </a:extLst>
          </p:cNvPr>
          <p:cNvSpPr>
            <a:spLocks noGrp="1"/>
          </p:cNvSpPr>
          <p:nvPr>
            <p:ph type="title"/>
          </p:nvPr>
        </p:nvSpPr>
        <p:spPr/>
        <p:txBody>
          <a:bodyPr>
            <a:normAutofit fontScale="90000"/>
          </a:bodyPr>
          <a:lstStyle/>
          <a:p>
            <a:pPr algn="ctr"/>
            <a:r>
              <a:rPr lang="en-US" sz="2800" dirty="0"/>
              <a:t>            </a:t>
            </a:r>
            <a:r>
              <a:rPr lang="en-US" sz="2800" dirty="0">
                <a:solidFill>
                  <a:schemeClr val="tx1"/>
                </a:solidFill>
              </a:rPr>
              <a:t>A Microproject on Agriculture Helping</a:t>
            </a:r>
            <a:br>
              <a:rPr lang="en-US" sz="2800" dirty="0">
                <a:solidFill>
                  <a:schemeClr val="tx1"/>
                </a:solidFill>
              </a:rPr>
            </a:br>
            <a:r>
              <a:rPr lang="en-US" sz="2800" dirty="0">
                <a:solidFill>
                  <a:schemeClr val="tx1"/>
                </a:solidFill>
              </a:rPr>
              <a:t>     Project Guide</a:t>
            </a:r>
            <a:br>
              <a:rPr lang="en-US" sz="2800" dirty="0">
                <a:solidFill>
                  <a:schemeClr val="tx1"/>
                </a:solidFill>
              </a:rPr>
            </a:br>
            <a:r>
              <a:rPr lang="en-US" sz="2800" dirty="0">
                <a:solidFill>
                  <a:schemeClr val="tx1"/>
                </a:solidFill>
              </a:rPr>
              <a:t>  Mrs. Ganesh </a:t>
            </a:r>
            <a:r>
              <a:rPr lang="en-US" sz="2800" dirty="0" err="1">
                <a:solidFill>
                  <a:schemeClr val="tx1"/>
                </a:solidFill>
              </a:rPr>
              <a:t>Palve</a:t>
            </a:r>
            <a:endParaRPr lang="en-IN" sz="2800" dirty="0">
              <a:solidFill>
                <a:schemeClr val="tx1"/>
              </a:solidFill>
            </a:endParaRPr>
          </a:p>
        </p:txBody>
      </p:sp>
      <p:graphicFrame>
        <p:nvGraphicFramePr>
          <p:cNvPr id="10" name="Table 10">
            <a:extLst>
              <a:ext uri="{FF2B5EF4-FFF2-40B4-BE49-F238E27FC236}">
                <a16:creationId xmlns:a16="http://schemas.microsoft.com/office/drawing/2014/main" id="{D0D2D191-B45D-9564-8B16-B7E4196C3036}"/>
              </a:ext>
            </a:extLst>
          </p:cNvPr>
          <p:cNvGraphicFramePr>
            <a:graphicFrameLocks noGrp="1"/>
          </p:cNvGraphicFramePr>
          <p:nvPr>
            <p:ph idx="1"/>
            <p:extLst>
              <p:ext uri="{D42A27DB-BD31-4B8C-83A1-F6EECF244321}">
                <p14:modId xmlns:p14="http://schemas.microsoft.com/office/powerpoint/2010/main" val="108342673"/>
              </p:ext>
            </p:extLst>
          </p:nvPr>
        </p:nvGraphicFramePr>
        <p:xfrm>
          <a:off x="1096963" y="2127379"/>
          <a:ext cx="10058394" cy="2584448"/>
        </p:xfrm>
        <a:graphic>
          <a:graphicData uri="http://schemas.openxmlformats.org/drawingml/2006/table">
            <a:tbl>
              <a:tblPr firstRow="1" bandRow="1">
                <a:tableStyleId>{5940675A-B579-460E-94D1-54222C63F5DA}</a:tableStyleId>
              </a:tblPr>
              <a:tblGrid>
                <a:gridCol w="1982139">
                  <a:extLst>
                    <a:ext uri="{9D8B030D-6E8A-4147-A177-3AD203B41FA5}">
                      <a16:colId xmlns:a16="http://schemas.microsoft.com/office/drawing/2014/main" val="3644775085"/>
                    </a:ext>
                  </a:extLst>
                </a:gridCol>
                <a:gridCol w="5682343">
                  <a:extLst>
                    <a:ext uri="{9D8B030D-6E8A-4147-A177-3AD203B41FA5}">
                      <a16:colId xmlns:a16="http://schemas.microsoft.com/office/drawing/2014/main" val="1263681224"/>
                    </a:ext>
                  </a:extLst>
                </a:gridCol>
                <a:gridCol w="2393912">
                  <a:extLst>
                    <a:ext uri="{9D8B030D-6E8A-4147-A177-3AD203B41FA5}">
                      <a16:colId xmlns:a16="http://schemas.microsoft.com/office/drawing/2014/main" val="3299853394"/>
                    </a:ext>
                  </a:extLst>
                </a:gridCol>
              </a:tblGrid>
              <a:tr h="655348">
                <a:tc>
                  <a:txBody>
                    <a:bodyPr/>
                    <a:lstStyle/>
                    <a:p>
                      <a:pPr algn="ctr"/>
                      <a:r>
                        <a:rPr lang="en-US" dirty="0"/>
                        <a:t>Roll No</a:t>
                      </a:r>
                      <a:endParaRPr lang="en-IN" dirty="0"/>
                    </a:p>
                  </a:txBody>
                  <a:tcPr marL="91441" marR="91441">
                    <a:solidFill>
                      <a:schemeClr val="bg1"/>
                    </a:solidFill>
                  </a:tcPr>
                </a:tc>
                <a:tc>
                  <a:txBody>
                    <a:bodyPr/>
                    <a:lstStyle/>
                    <a:p>
                      <a:pPr algn="ctr"/>
                      <a:r>
                        <a:rPr lang="en-US" dirty="0"/>
                        <a:t>Name</a:t>
                      </a:r>
                      <a:endParaRPr lang="en-IN" dirty="0"/>
                    </a:p>
                  </a:txBody>
                  <a:tcPr marL="91441" marR="91441"/>
                </a:tc>
                <a:tc>
                  <a:txBody>
                    <a:bodyPr/>
                    <a:lstStyle/>
                    <a:p>
                      <a:pPr algn="ctr"/>
                      <a:r>
                        <a:rPr lang="en-US" dirty="0"/>
                        <a:t>Enrollment Number</a:t>
                      </a:r>
                      <a:endParaRPr lang="en-IN" dirty="0"/>
                    </a:p>
                  </a:txBody>
                  <a:tcPr marL="91441" marR="91441"/>
                </a:tc>
                <a:extLst>
                  <a:ext uri="{0D108BD9-81ED-4DB2-BD59-A6C34878D82A}">
                    <a16:rowId xmlns:a16="http://schemas.microsoft.com/office/drawing/2014/main" val="1365948644"/>
                  </a:ext>
                </a:extLst>
              </a:tr>
              <a:tr h="648940">
                <a:tc>
                  <a:txBody>
                    <a:bodyPr/>
                    <a:lstStyle/>
                    <a:p>
                      <a:pPr algn="ctr"/>
                      <a:r>
                        <a:rPr lang="en-US" dirty="0"/>
                        <a:t>58</a:t>
                      </a:r>
                      <a:endParaRPr lang="en-IN" dirty="0"/>
                    </a:p>
                  </a:txBody>
                  <a:tcPr marL="91441" marR="91441"/>
                </a:tc>
                <a:tc>
                  <a:txBody>
                    <a:bodyPr/>
                    <a:lstStyle/>
                    <a:p>
                      <a:pPr algn="ctr"/>
                      <a:r>
                        <a:rPr lang="en-US" sz="1800" dirty="0">
                          <a:latin typeface="Times New Roman" panose="02020603050405020304" pitchFamily="18" charset="0"/>
                          <a:cs typeface="Times New Roman" panose="02020603050405020304" pitchFamily="18" charset="0"/>
                        </a:rPr>
                        <a:t>Harivansh Nitin </a:t>
                      </a:r>
                      <a:r>
                        <a:rPr lang="en-US" sz="1800" dirty="0" err="1">
                          <a:latin typeface="Times New Roman" panose="02020603050405020304" pitchFamily="18" charset="0"/>
                          <a:cs typeface="Times New Roman" panose="02020603050405020304" pitchFamily="18" charset="0"/>
                        </a:rPr>
                        <a:t>Vinchurkar</a:t>
                      </a:r>
                      <a:endParaRPr lang="en-IN" dirty="0"/>
                    </a:p>
                  </a:txBody>
                  <a:tcPr marL="91441" marR="91441"/>
                </a:tc>
                <a:tc>
                  <a:txBody>
                    <a:bodyPr/>
                    <a:lstStyle/>
                    <a:p>
                      <a:pPr algn="ctr"/>
                      <a:r>
                        <a:rPr lang="en-IN" dirty="0"/>
                        <a:t>2105090033</a:t>
                      </a:r>
                    </a:p>
                  </a:txBody>
                  <a:tcPr marL="91441" marR="91441"/>
                </a:tc>
                <a:extLst>
                  <a:ext uri="{0D108BD9-81ED-4DB2-BD59-A6C34878D82A}">
                    <a16:rowId xmlns:a16="http://schemas.microsoft.com/office/drawing/2014/main" val="2914343337"/>
                  </a:ext>
                </a:extLst>
              </a:tr>
              <a:tr h="590540">
                <a:tc>
                  <a:txBody>
                    <a:bodyPr/>
                    <a:lstStyle/>
                    <a:p>
                      <a:pPr algn="ctr"/>
                      <a:r>
                        <a:rPr lang="en-US" dirty="0"/>
                        <a:t>60</a:t>
                      </a:r>
                      <a:endParaRPr lang="en-IN" dirty="0"/>
                    </a:p>
                  </a:txBody>
                  <a:tcPr marL="91441" marR="91441"/>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Dev </a:t>
                      </a:r>
                      <a:r>
                        <a:rPr lang="en-US" sz="1800" dirty="0" err="1">
                          <a:latin typeface="Times New Roman" panose="02020603050405020304" pitchFamily="18" charset="0"/>
                          <a:cs typeface="Times New Roman" panose="02020603050405020304" pitchFamily="18" charset="0"/>
                        </a:rPr>
                        <a:t>Kamlakar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Kalaskar</a:t>
                      </a:r>
                      <a:endParaRPr lang="en-US" sz="1800" dirty="0">
                        <a:latin typeface="Times New Roman" panose="02020603050405020304" pitchFamily="18" charset="0"/>
                        <a:cs typeface="Times New Roman" panose="02020603050405020304" pitchFamily="18" charset="0"/>
                      </a:endParaRPr>
                    </a:p>
                    <a:p>
                      <a:pPr algn="ctr"/>
                      <a:endParaRPr lang="en-IN" dirty="0"/>
                    </a:p>
                  </a:txBody>
                  <a:tcPr marL="91441" marR="91441"/>
                </a:tc>
                <a:tc>
                  <a:txBody>
                    <a:bodyPr/>
                    <a:lstStyle/>
                    <a:p>
                      <a:pPr algn="ctr"/>
                      <a:r>
                        <a:rPr lang="en-IN" dirty="0"/>
                        <a:t>2105090047</a:t>
                      </a:r>
                    </a:p>
                  </a:txBody>
                  <a:tcPr marL="91441" marR="91441"/>
                </a:tc>
                <a:extLst>
                  <a:ext uri="{0D108BD9-81ED-4DB2-BD59-A6C34878D82A}">
                    <a16:rowId xmlns:a16="http://schemas.microsoft.com/office/drawing/2014/main" val="1633041153"/>
                  </a:ext>
                </a:extLst>
              </a:tr>
              <a:tr h="590540">
                <a:tc>
                  <a:txBody>
                    <a:bodyPr/>
                    <a:lstStyle/>
                    <a:p>
                      <a:pPr algn="ctr"/>
                      <a:r>
                        <a:rPr lang="en-US" dirty="0"/>
                        <a:t>61</a:t>
                      </a:r>
                      <a:endParaRPr lang="en-IN" dirty="0"/>
                    </a:p>
                  </a:txBody>
                  <a:tcPr marL="91441" marR="91441"/>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Dev </a:t>
                      </a:r>
                      <a:r>
                        <a:rPr lang="en-US" sz="1800" dirty="0" err="1">
                          <a:latin typeface="Times New Roman" panose="02020603050405020304" pitchFamily="18" charset="0"/>
                          <a:cs typeface="Times New Roman" panose="02020603050405020304" pitchFamily="18" charset="0"/>
                        </a:rPr>
                        <a:t>Kamlakar</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Kalaskar</a:t>
                      </a:r>
                      <a:endParaRPr lang="en-US" sz="1800" dirty="0">
                        <a:latin typeface="Times New Roman" panose="02020603050405020304" pitchFamily="18" charset="0"/>
                        <a:cs typeface="Times New Roman" panose="02020603050405020304" pitchFamily="18" charset="0"/>
                      </a:endParaRPr>
                    </a:p>
                    <a:p>
                      <a:pPr algn="ctr"/>
                      <a:endParaRPr lang="en-IN" dirty="0"/>
                    </a:p>
                  </a:txBody>
                  <a:tcPr marL="91441" marR="91441"/>
                </a:tc>
                <a:tc>
                  <a:txBody>
                    <a:bodyPr/>
                    <a:lstStyle/>
                    <a:p>
                      <a:pPr algn="ctr"/>
                      <a:r>
                        <a:rPr lang="en-IN" dirty="0"/>
                        <a:t>2205090197</a:t>
                      </a:r>
                    </a:p>
                  </a:txBody>
                  <a:tcPr marL="91441" marR="91441"/>
                </a:tc>
                <a:extLst>
                  <a:ext uri="{0D108BD9-81ED-4DB2-BD59-A6C34878D82A}">
                    <a16:rowId xmlns:a16="http://schemas.microsoft.com/office/drawing/2014/main" val="814274459"/>
                  </a:ext>
                </a:extLst>
              </a:tr>
            </a:tbl>
          </a:graphicData>
        </a:graphic>
      </p:graphicFrame>
    </p:spTree>
    <p:extLst>
      <p:ext uri="{BB962C8B-B14F-4D97-AF65-F5344CB8AC3E}">
        <p14:creationId xmlns:p14="http://schemas.microsoft.com/office/powerpoint/2010/main" val="328829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3CBCB-FAA3-8E98-7F55-BE319DE48607}"/>
              </a:ext>
            </a:extLst>
          </p:cNvPr>
          <p:cNvSpPr>
            <a:spLocks noGrp="1"/>
          </p:cNvSpPr>
          <p:nvPr>
            <p:ph type="title"/>
          </p:nvPr>
        </p:nvSpPr>
        <p:spPr/>
        <p:txBody>
          <a:bodyPr/>
          <a:lstStyle/>
          <a:p>
            <a:r>
              <a:rPr lang="en-US" dirty="0"/>
              <a:t>                      </a:t>
            </a:r>
            <a:r>
              <a:rPr lang="en-US" dirty="0">
                <a:solidFill>
                  <a:schemeClr val="tx1"/>
                </a:solidFill>
              </a:rPr>
              <a:t>Introduction</a:t>
            </a:r>
            <a:endParaRPr lang="en-IN" dirty="0">
              <a:solidFill>
                <a:schemeClr val="tx1"/>
              </a:solidFill>
            </a:endParaRPr>
          </a:p>
        </p:txBody>
      </p:sp>
      <p:sp>
        <p:nvSpPr>
          <p:cNvPr id="3" name="Content Placeholder 2">
            <a:extLst>
              <a:ext uri="{FF2B5EF4-FFF2-40B4-BE49-F238E27FC236}">
                <a16:creationId xmlns:a16="http://schemas.microsoft.com/office/drawing/2014/main" id="{5D07683E-C7CA-AA0C-8315-BF384BD7D789}"/>
              </a:ext>
            </a:extLst>
          </p:cNvPr>
          <p:cNvSpPr>
            <a:spLocks noGrp="1"/>
          </p:cNvSpPr>
          <p:nvPr>
            <p:ph idx="1"/>
          </p:nvPr>
        </p:nvSpPr>
        <p:spPr/>
        <p:txBody>
          <a:bodyPr/>
          <a:lstStyle/>
          <a:p>
            <a:pPr marL="0" indent="0">
              <a:lnSpc>
                <a:spcPct val="150000"/>
              </a:lnSpc>
              <a:buNone/>
            </a:pPr>
            <a:r>
              <a:rPr lang="en-IN" sz="1800" dirty="0">
                <a:solidFill>
                  <a:srgbClr val="000000"/>
                </a:solidFill>
                <a:effectLst/>
                <a:latin typeface="Times New Roman" panose="02020603050405020304" pitchFamily="18" charset="0"/>
                <a:ea typeface="Times New Roman" panose="02020603050405020304" pitchFamily="18" charset="0"/>
              </a:rPr>
              <a:t>       Agriculture is the backbone of India. More than 60% of Indian workers are involved in Agriculture. E-marketing is referred to those strategies and techniques which use online ways to reach target customers. E-Marketing is also known as Digital Marketing, or Online Marketing. E-marketing is the way to sell products over Internet. Farmers may use the Internet to sell products to customer and organizations. E-marketing is useful to the farmers as its serve customer all over the world 24*7. The cost incurring is also low. </a:t>
            </a:r>
            <a:r>
              <a:rPr lang="en-IN" sz="1400" dirty="0">
                <a:solidFill>
                  <a:srgbClr val="000000"/>
                </a:solidFill>
                <a:latin typeface="Times New Roman" panose="02020603050405020304" pitchFamily="18" charset="0"/>
                <a:ea typeface="Times New Roman" panose="02020603050405020304" pitchFamily="18" charset="0"/>
              </a:rPr>
              <a:t>Agriculture Helping</a:t>
            </a:r>
            <a:r>
              <a:rPr lang="en-IN" sz="1800" dirty="0">
                <a:solidFill>
                  <a:srgbClr val="000000"/>
                </a:solidFill>
                <a:effectLst/>
                <a:latin typeface="Times New Roman" panose="02020603050405020304" pitchFamily="18" charset="0"/>
                <a:ea typeface="Times New Roman" panose="02020603050405020304" pitchFamily="18" charset="0"/>
              </a:rPr>
              <a:t>’s e-Market will serve as a way for the sellers to sell their products across the country just with some basic knowledge about how to use the website. The site will guide the farme</a:t>
            </a:r>
            <a:r>
              <a:rPr lang="en-IN" dirty="0">
                <a:solidFill>
                  <a:srgbClr val="000000"/>
                </a:solidFill>
                <a:latin typeface="Times New Roman" panose="02020603050405020304" pitchFamily="18" charset="0"/>
                <a:ea typeface="Times New Roman" panose="02020603050405020304" pitchFamily="18" charset="0"/>
              </a:rPr>
              <a:t>r</a:t>
            </a:r>
            <a:r>
              <a:rPr lang="en-IN" sz="1800" dirty="0">
                <a:solidFill>
                  <a:srgbClr val="000000"/>
                </a:solidFill>
                <a:effectLst/>
                <a:latin typeface="Times New Roman" panose="02020603050405020304" pitchFamily="18" charset="0"/>
                <a:ea typeface="Times New Roman" panose="02020603050405020304" pitchFamily="18" charset="0"/>
              </a:rPr>
              <a:t>s in all the aspects.</a:t>
            </a:r>
            <a:endParaRPr lang="en-IN" dirty="0"/>
          </a:p>
        </p:txBody>
      </p:sp>
    </p:spTree>
    <p:extLst>
      <p:ext uri="{BB962C8B-B14F-4D97-AF65-F5344CB8AC3E}">
        <p14:creationId xmlns:p14="http://schemas.microsoft.com/office/powerpoint/2010/main" val="11255945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7D22-3620-FA50-2FE1-2C4F77E5179F}"/>
              </a:ext>
            </a:extLst>
          </p:cNvPr>
          <p:cNvSpPr>
            <a:spLocks noGrp="1"/>
          </p:cNvSpPr>
          <p:nvPr>
            <p:ph type="title"/>
          </p:nvPr>
        </p:nvSpPr>
        <p:spPr/>
        <p:txBody>
          <a:bodyPr/>
          <a:lstStyle/>
          <a:p>
            <a:pPr algn="ctr"/>
            <a:r>
              <a:rPr lang="en-US" dirty="0">
                <a:solidFill>
                  <a:schemeClr val="tx1"/>
                </a:solidFill>
              </a:rPr>
              <a:t>Existing System</a:t>
            </a:r>
            <a:endParaRPr lang="en-IN" dirty="0">
              <a:solidFill>
                <a:schemeClr val="tx1"/>
              </a:solidFill>
            </a:endParaRPr>
          </a:p>
        </p:txBody>
      </p:sp>
      <p:sp>
        <p:nvSpPr>
          <p:cNvPr id="3" name="Content Placeholder 2">
            <a:extLst>
              <a:ext uri="{FF2B5EF4-FFF2-40B4-BE49-F238E27FC236}">
                <a16:creationId xmlns:a16="http://schemas.microsoft.com/office/drawing/2014/main" id="{ED0BA0C4-E3C5-EA92-A005-0298BBB4E982}"/>
              </a:ext>
            </a:extLst>
          </p:cNvPr>
          <p:cNvSpPr>
            <a:spLocks noGrp="1"/>
          </p:cNvSpPr>
          <p:nvPr>
            <p:ph idx="1"/>
          </p:nvPr>
        </p:nvSpPr>
        <p:spPr/>
        <p:txBody>
          <a:bodyPr>
            <a:normAutofit/>
          </a:bodyPr>
          <a:lstStyle/>
          <a:p>
            <a:pPr algn="l"/>
            <a:r>
              <a:rPr lang="en-US" b="0" i="0" dirty="0">
                <a:solidFill>
                  <a:srgbClr val="000000"/>
                </a:solidFill>
                <a:effectLst/>
                <a:latin typeface="Times New Roman" panose="02020603050405020304" pitchFamily="18" charset="0"/>
                <a:cs typeface="Times New Roman" panose="02020603050405020304" pitchFamily="18" charset="0"/>
              </a:rPr>
              <a:t>In the existing system all transactions, dealings of products, purchasing of products were done manually which is time consuming.</a:t>
            </a:r>
          </a:p>
          <a:p>
            <a:pPr algn="l"/>
            <a:r>
              <a:rPr lang="en-US" b="0" i="0" dirty="0">
                <a:solidFill>
                  <a:srgbClr val="000000"/>
                </a:solidFill>
                <a:effectLst/>
                <a:latin typeface="Times New Roman" panose="02020603050405020304" pitchFamily="18" charset="0"/>
                <a:cs typeface="Times New Roman" panose="02020603050405020304" pitchFamily="18" charset="0"/>
              </a:rPr>
              <a:t>Reports are prepared manually as and when needed. Maintaining of reports is tedious task</a:t>
            </a:r>
          </a:p>
          <a:p>
            <a:pPr algn="l"/>
            <a:r>
              <a:rPr lang="en-US" b="0" i="0" dirty="0">
                <a:solidFill>
                  <a:srgbClr val="000000"/>
                </a:solidFill>
                <a:effectLst/>
                <a:latin typeface="Times New Roman" panose="02020603050405020304" pitchFamily="18" charset="0"/>
                <a:cs typeface="Times New Roman" panose="02020603050405020304" pitchFamily="18" charset="0"/>
              </a:rPr>
              <a:t>To buy any product user has to collect information about it either by visiting the shop or by asking people which is better. </a:t>
            </a:r>
          </a:p>
          <a:p>
            <a:pPr algn="l"/>
            <a:r>
              <a:rPr lang="en-US" b="0" i="0" dirty="0">
                <a:solidFill>
                  <a:srgbClr val="000000"/>
                </a:solidFill>
                <a:effectLst/>
                <a:latin typeface="Times New Roman" panose="02020603050405020304" pitchFamily="18" charset="0"/>
                <a:cs typeface="Times New Roman" panose="02020603050405020304" pitchFamily="18" charset="0"/>
              </a:rPr>
              <a:t>There is no computer system for handling payments. All calculations are performed manually which may not always be accurate. Maintaining records is difficult. </a:t>
            </a:r>
          </a:p>
          <a:p>
            <a:pPr algn="l"/>
            <a:r>
              <a:rPr lang="en-US" b="0" i="0" dirty="0">
                <a:solidFill>
                  <a:srgbClr val="000000"/>
                </a:solidFill>
                <a:effectLst/>
                <a:latin typeface="Times New Roman" panose="02020603050405020304" pitchFamily="18" charset="0"/>
                <a:cs typeface="Times New Roman" panose="02020603050405020304" pitchFamily="18" charset="0"/>
              </a:rPr>
              <a:t>Any internet user can use this existing website to search for any kind of products, select particular product from wide range of products</a:t>
            </a:r>
          </a:p>
          <a:p>
            <a:pPr algn="l"/>
            <a:endParaRPr lang="en-US" b="0" i="0" dirty="0">
              <a:solidFill>
                <a:srgbClr val="000000"/>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206776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83378C-0504-DD57-4272-DC6F25647E4A}"/>
              </a:ext>
            </a:extLst>
          </p:cNvPr>
          <p:cNvSpPr>
            <a:spLocks noGrp="1"/>
          </p:cNvSpPr>
          <p:nvPr>
            <p:ph idx="1"/>
          </p:nvPr>
        </p:nvSpPr>
        <p:spPr>
          <a:xfrm>
            <a:off x="677334" y="755781"/>
            <a:ext cx="8596668" cy="5285582"/>
          </a:xfrm>
        </p:spPr>
        <p:txBody>
          <a:bodyPr>
            <a:normAutofit/>
          </a:bodyPr>
          <a:lstStyle/>
          <a:p>
            <a:pPr algn="l"/>
            <a:endParaRPr lang="en-US" b="0" i="0" dirty="0">
              <a:solidFill>
                <a:srgbClr val="000000"/>
              </a:solidFill>
              <a:effectLst/>
              <a:latin typeface="ff1"/>
            </a:endParaRPr>
          </a:p>
          <a:p>
            <a:pPr marL="0" indent="0" algn="l">
              <a:buNone/>
            </a:pPr>
            <a:r>
              <a:rPr lang="en-US" sz="2400" b="1" dirty="0">
                <a:solidFill>
                  <a:schemeClr val="tx1"/>
                </a:solidFill>
                <a:latin typeface="ff1"/>
              </a:rPr>
              <a:t>                                                  </a:t>
            </a:r>
            <a:r>
              <a:rPr lang="en-US" sz="2000" b="1" dirty="0">
                <a:solidFill>
                  <a:schemeClr val="tx1"/>
                </a:solidFill>
                <a:latin typeface="ff1"/>
              </a:rPr>
              <a:t>Proposed System</a:t>
            </a:r>
          </a:p>
          <a:p>
            <a:pPr algn="l"/>
            <a:r>
              <a:rPr lang="en-US" b="0" i="0" dirty="0">
                <a:solidFill>
                  <a:srgbClr val="000000"/>
                </a:solidFill>
                <a:effectLst/>
                <a:latin typeface="Times New Roman" panose="02020603050405020304" pitchFamily="18" charset="0"/>
                <a:cs typeface="Times New Roman" panose="02020603050405020304" pitchFamily="18" charset="0"/>
              </a:rPr>
              <a:t>The central concept of the application is to allow the buyer to shop virtually using internet and allow customers to buy products of their own choice. </a:t>
            </a:r>
          </a:p>
          <a:p>
            <a:pPr algn="l"/>
            <a:r>
              <a:rPr lang="en-US" b="0" i="0" dirty="0">
                <a:solidFill>
                  <a:srgbClr val="000000"/>
                </a:solidFill>
                <a:effectLst/>
                <a:latin typeface="Times New Roman" panose="02020603050405020304" pitchFamily="18" charset="0"/>
                <a:cs typeface="Times New Roman" panose="02020603050405020304" pitchFamily="18" charset="0"/>
              </a:rPr>
              <a:t>Improve the services of buyers and producers eliminating the middlemen between them.</a:t>
            </a:r>
            <a:endParaRPr lang="en-US" dirty="0">
              <a:solidFill>
                <a:srgbClr val="000000"/>
              </a:solidFill>
              <a:latin typeface="Times New Roman" panose="02020603050405020304" pitchFamily="18" charset="0"/>
              <a:cs typeface="Times New Roman" panose="02020603050405020304" pitchFamily="18" charset="0"/>
            </a:endParaRPr>
          </a:p>
          <a:p>
            <a:pPr algn="l"/>
            <a:r>
              <a:rPr lang="en-US" b="0" i="0" dirty="0">
                <a:solidFill>
                  <a:srgbClr val="000000"/>
                </a:solidFill>
                <a:effectLst/>
                <a:latin typeface="Times New Roman" panose="02020603050405020304" pitchFamily="18" charset="0"/>
                <a:cs typeface="Times New Roman" panose="02020603050405020304" pitchFamily="18" charset="0"/>
              </a:rPr>
              <a:t>Maintaining details of customer payments, product receipts, and also </a:t>
            </a:r>
            <a:r>
              <a:rPr lang="en-US" b="0" i="0" dirty="0" err="1">
                <a:solidFill>
                  <a:srgbClr val="000000"/>
                </a:solidFill>
                <a:effectLst/>
                <a:latin typeface="Times New Roman" panose="02020603050405020304" pitchFamily="18" charset="0"/>
                <a:cs typeface="Times New Roman" panose="02020603050405020304" pitchFamily="18" charset="0"/>
              </a:rPr>
              <a:t>updation</a:t>
            </a:r>
            <a:r>
              <a:rPr lang="en-US" b="0" i="0" dirty="0">
                <a:solidFill>
                  <a:srgbClr val="000000"/>
                </a:solidFill>
                <a:effectLst/>
                <a:latin typeface="Times New Roman" panose="02020603050405020304" pitchFamily="18" charset="0"/>
                <a:cs typeface="Times New Roman" panose="02020603050405020304" pitchFamily="18" charset="0"/>
              </a:rPr>
              <a:t> of the same. </a:t>
            </a:r>
          </a:p>
          <a:p>
            <a:pPr algn="l"/>
            <a:r>
              <a:rPr lang="en-US" b="0" i="0" dirty="0">
                <a:solidFill>
                  <a:srgbClr val="000000"/>
                </a:solidFill>
                <a:effectLst/>
                <a:latin typeface="Times New Roman" panose="02020603050405020304" pitchFamily="18" charset="0"/>
                <a:cs typeface="Times New Roman" panose="02020603050405020304" pitchFamily="18" charset="0"/>
              </a:rPr>
              <a:t>The information pertaining to the products are stored on RDBMS at the server side. The server process the customers and the items are shipped accordingly</a:t>
            </a:r>
          </a:p>
          <a:p>
            <a:pPr algn="l"/>
            <a:r>
              <a:rPr lang="en-US" b="0" i="0" dirty="0">
                <a:solidFill>
                  <a:srgbClr val="000000"/>
                </a:solidFill>
                <a:effectLst/>
                <a:latin typeface="Times New Roman" panose="02020603050405020304" pitchFamily="18" charset="0"/>
                <a:cs typeface="Times New Roman" panose="02020603050405020304" pitchFamily="18" charset="0"/>
              </a:rPr>
              <a:t>Capable of storing all the day to day transactions </a:t>
            </a:r>
          </a:p>
          <a:p>
            <a:pPr algn="l"/>
            <a:r>
              <a:rPr lang="en-US" b="0" i="0" dirty="0">
                <a:solidFill>
                  <a:srgbClr val="000000"/>
                </a:solidFill>
                <a:effectLst/>
                <a:latin typeface="Times New Roman" panose="02020603050405020304" pitchFamily="18" charset="0"/>
                <a:cs typeface="Times New Roman" panose="02020603050405020304" pitchFamily="18" charset="0"/>
              </a:rPr>
              <a:t>Since, all the data are stored in the database analysis of data can be done. The admin can keep record of what product is sold to which buyer from which farmer. Every data can be accessed and analysis can be done which will help in generation of reports for future use</a:t>
            </a:r>
          </a:p>
          <a:p>
            <a:endParaRPr lang="en-IN" dirty="0"/>
          </a:p>
        </p:txBody>
      </p:sp>
    </p:spTree>
    <p:extLst>
      <p:ext uri="{BB962C8B-B14F-4D97-AF65-F5344CB8AC3E}">
        <p14:creationId xmlns:p14="http://schemas.microsoft.com/office/powerpoint/2010/main" val="3161366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EE2A4-8404-0E3E-D109-0B3506A9D051}"/>
              </a:ext>
            </a:extLst>
          </p:cNvPr>
          <p:cNvSpPr>
            <a:spLocks noGrp="1"/>
          </p:cNvSpPr>
          <p:nvPr>
            <p:ph type="title"/>
          </p:nvPr>
        </p:nvSpPr>
        <p:spPr/>
        <p:txBody>
          <a:bodyPr/>
          <a:lstStyle/>
          <a:p>
            <a:r>
              <a:rPr lang="en-US" dirty="0"/>
              <a:t>                             </a:t>
            </a:r>
            <a:r>
              <a:rPr lang="en-US" sz="1800" dirty="0">
                <a:solidFill>
                  <a:schemeClr val="tx1"/>
                </a:solidFill>
              </a:rPr>
              <a:t>Modules</a:t>
            </a:r>
            <a:endParaRPr lang="en-IN" sz="1800" dirty="0">
              <a:solidFill>
                <a:schemeClr val="tx1"/>
              </a:solidFill>
            </a:endParaRPr>
          </a:p>
        </p:txBody>
      </p:sp>
      <p:sp>
        <p:nvSpPr>
          <p:cNvPr id="3" name="Content Placeholder 2">
            <a:extLst>
              <a:ext uri="{FF2B5EF4-FFF2-40B4-BE49-F238E27FC236}">
                <a16:creationId xmlns:a16="http://schemas.microsoft.com/office/drawing/2014/main" id="{3DBE14E7-610F-7B38-7246-5BB8736D7571}"/>
              </a:ext>
            </a:extLst>
          </p:cNvPr>
          <p:cNvSpPr>
            <a:spLocks noGrp="1"/>
          </p:cNvSpPr>
          <p:nvPr>
            <p:ph idx="1"/>
          </p:nvPr>
        </p:nvSpPr>
        <p:spPr>
          <a:xfrm>
            <a:off x="485192" y="1209351"/>
            <a:ext cx="9909142" cy="4791060"/>
          </a:xfrm>
        </p:spPr>
        <p:txBody>
          <a:bodyPr>
            <a:normAutofit fontScale="77500" lnSpcReduction="20000"/>
          </a:bodyPr>
          <a:lstStyle/>
          <a:p>
            <a:pPr marL="0" indent="0" algn="ctr">
              <a:lnSpc>
                <a:spcPct val="160000"/>
              </a:lnSpc>
              <a:buNone/>
            </a:pPr>
            <a:r>
              <a:rPr lang="en-US" sz="2000" b="1" i="0" dirty="0">
                <a:solidFill>
                  <a:srgbClr val="000000"/>
                </a:solidFill>
                <a:effectLst/>
                <a:latin typeface="ff11"/>
              </a:rPr>
              <a:t>Admin:</a:t>
            </a:r>
            <a:endParaRPr lang="en-US" sz="2000" b="0" i="0" dirty="0">
              <a:solidFill>
                <a:srgbClr val="000000"/>
              </a:solidFill>
              <a:effectLst/>
              <a:latin typeface="Roboto" panose="02000000000000000000" pitchFamily="2" charset="0"/>
            </a:endParaRPr>
          </a:p>
          <a:p>
            <a:pPr marL="0" indent="0" algn="l">
              <a:lnSpc>
                <a:spcPct val="170000"/>
              </a:lnSpc>
              <a:buNone/>
            </a:pPr>
            <a:r>
              <a:rPr lang="en-US" sz="2000" b="0" i="0" dirty="0">
                <a:solidFill>
                  <a:srgbClr val="000000"/>
                </a:solidFill>
                <a:effectLst/>
                <a:latin typeface="Times New Roman" panose="02020603050405020304" pitchFamily="18" charset="0"/>
                <a:cs typeface="Times New Roman" panose="02020603050405020304" pitchFamily="18" charset="0"/>
              </a:rPr>
              <a:t>The Admin is the super user of the system. The Admin is responsible for maintaining and managing the </a:t>
            </a:r>
            <a:r>
              <a:rPr lang="en-US" sz="2000" b="0" i="0" dirty="0" err="1">
                <a:solidFill>
                  <a:srgbClr val="000000"/>
                </a:solidFill>
                <a:effectLst/>
                <a:latin typeface="Times New Roman" panose="02020603050405020304" pitchFamily="18" charset="0"/>
                <a:cs typeface="Times New Roman" panose="02020603050405020304" pitchFamily="18" charset="0"/>
              </a:rPr>
              <a:t>website.The</a:t>
            </a:r>
            <a:r>
              <a:rPr lang="en-US" sz="2000" b="0" i="0" dirty="0">
                <a:solidFill>
                  <a:srgbClr val="000000"/>
                </a:solidFill>
                <a:effectLst/>
                <a:latin typeface="Times New Roman" panose="02020603050405020304" pitchFamily="18" charset="0"/>
                <a:cs typeface="Times New Roman" panose="02020603050405020304" pitchFamily="18" charset="0"/>
              </a:rPr>
              <a:t> Admin is responsible for checking every single transaction, from </a:t>
            </a:r>
            <a:r>
              <a:rPr lang="en-US" sz="2000" b="0" i="0" dirty="0" err="1">
                <a:solidFill>
                  <a:srgbClr val="000000"/>
                </a:solidFill>
                <a:effectLst/>
                <a:latin typeface="Times New Roman" panose="02020603050405020304" pitchFamily="18" charset="0"/>
                <a:cs typeface="Times New Roman" panose="02020603050405020304" pitchFamily="18" charset="0"/>
              </a:rPr>
              <a:t>updation</a:t>
            </a:r>
            <a:r>
              <a:rPr lang="en-US" sz="2000" b="0" i="0" dirty="0">
                <a:solidFill>
                  <a:srgbClr val="000000"/>
                </a:solidFill>
                <a:effectLst/>
                <a:latin typeface="Times New Roman" panose="02020603050405020304" pitchFamily="18" charset="0"/>
                <a:cs typeface="Times New Roman" panose="02020603050405020304" pitchFamily="18" charset="0"/>
              </a:rPr>
              <a:t> of produce by farmers to selling of produce to buyers</a:t>
            </a:r>
          </a:p>
          <a:p>
            <a:pPr marL="0" indent="0" algn="l">
              <a:lnSpc>
                <a:spcPct val="170000"/>
              </a:lnSpc>
              <a:buNone/>
            </a:pPr>
            <a:r>
              <a:rPr lang="en-US" sz="2000" b="1" i="0" dirty="0">
                <a:solidFill>
                  <a:srgbClr val="000000"/>
                </a:solidFill>
                <a:effectLst/>
                <a:latin typeface="Times New Roman" panose="02020603050405020304" pitchFamily="18" charset="0"/>
                <a:cs typeface="Times New Roman" panose="02020603050405020304" pitchFamily="18" charset="0"/>
              </a:rPr>
              <a:t>                                                                                    Buyers:</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l">
              <a:lnSpc>
                <a:spcPct val="170000"/>
              </a:lnSpc>
              <a:buNone/>
            </a:pPr>
            <a:r>
              <a:rPr lang="en-US" sz="2000" b="0" i="0" dirty="0">
                <a:solidFill>
                  <a:srgbClr val="000000"/>
                </a:solidFill>
                <a:effectLst/>
                <a:latin typeface="Times New Roman" panose="02020603050405020304" pitchFamily="18" charset="0"/>
                <a:cs typeface="Times New Roman" panose="02020603050405020304" pitchFamily="18" charset="0"/>
              </a:rPr>
              <a:t>Online farmers market helps you work with farms and food hubs all in one place. Maintain and manage existing relationships, discover and create new ones and bring the efficiency of an online system to your local food sourcing</a:t>
            </a:r>
          </a:p>
          <a:p>
            <a:pPr marL="0" indent="0" algn="l">
              <a:lnSpc>
                <a:spcPct val="170000"/>
              </a:lnSpc>
              <a:buNone/>
            </a:pPr>
            <a:r>
              <a:rPr lang="en-US" sz="2100" b="1" dirty="0">
                <a:solidFill>
                  <a:srgbClr val="000000"/>
                </a:solidFill>
                <a:latin typeface="Times New Roman" panose="02020603050405020304" pitchFamily="18" charset="0"/>
                <a:cs typeface="Times New Roman" panose="02020603050405020304" pitchFamily="18" charset="0"/>
              </a:rPr>
              <a:t>                                                                                       Sellers</a:t>
            </a:r>
          </a:p>
          <a:p>
            <a:pPr marL="0" indent="0" algn="l">
              <a:lnSpc>
                <a:spcPct val="170000"/>
              </a:lnSpc>
              <a:buNone/>
            </a:pPr>
            <a:r>
              <a:rPr lang="en-US" sz="2000" b="0" i="0" dirty="0">
                <a:solidFill>
                  <a:srgbClr val="000000"/>
                </a:solidFill>
                <a:effectLst/>
                <a:latin typeface="Times New Roman" panose="02020603050405020304" pitchFamily="18" charset="0"/>
                <a:cs typeface="Times New Roman" panose="02020603050405020304" pitchFamily="18" charset="0"/>
              </a:rPr>
              <a:t>Sellers can sell their product under the different </a:t>
            </a:r>
            <a:r>
              <a:rPr lang="en-US" sz="2000" b="0" i="0" dirty="0" err="1">
                <a:solidFill>
                  <a:srgbClr val="000000"/>
                </a:solidFill>
                <a:effectLst/>
                <a:latin typeface="Times New Roman" panose="02020603050405020304" pitchFamily="18" charset="0"/>
                <a:cs typeface="Times New Roman" panose="02020603050405020304" pitchFamily="18" charset="0"/>
              </a:rPr>
              <a:t>categories.They</a:t>
            </a:r>
            <a:r>
              <a:rPr lang="en-US" sz="2000" b="0" i="0" dirty="0">
                <a:solidFill>
                  <a:srgbClr val="000000"/>
                </a:solidFill>
                <a:effectLst/>
                <a:latin typeface="Times New Roman" panose="02020603050405020304" pitchFamily="18" charset="0"/>
                <a:cs typeface="Times New Roman" panose="02020603050405020304" pitchFamily="18" charset="0"/>
              </a:rPr>
              <a:t> hav</a:t>
            </a:r>
            <a:r>
              <a:rPr lang="en-US" sz="2000" dirty="0">
                <a:solidFill>
                  <a:srgbClr val="000000"/>
                </a:solidFill>
                <a:latin typeface="Times New Roman" panose="02020603050405020304" pitchFamily="18" charset="0"/>
                <a:cs typeface="Times New Roman" panose="02020603050405020304" pitchFamily="18" charset="0"/>
              </a:rPr>
              <a:t>e to simply register on website and make communications with an admin</a:t>
            </a:r>
            <a:r>
              <a:rPr lang="en-US" sz="2000" dirty="0">
                <a:solidFill>
                  <a:srgbClr val="000000"/>
                </a:solidFill>
                <a:latin typeface="ff1"/>
              </a:rPr>
              <a:t>.</a:t>
            </a:r>
            <a:endParaRPr lang="en-US" sz="2000" b="0" i="0" dirty="0">
              <a:solidFill>
                <a:srgbClr val="000000"/>
              </a:solidFill>
              <a:effectLst/>
              <a:latin typeface="Roboto" panose="02000000000000000000" pitchFamily="2" charset="0"/>
            </a:endParaRPr>
          </a:p>
          <a:p>
            <a:endParaRPr lang="en-IN" dirty="0"/>
          </a:p>
        </p:txBody>
      </p:sp>
    </p:spTree>
    <p:extLst>
      <p:ext uri="{BB962C8B-B14F-4D97-AF65-F5344CB8AC3E}">
        <p14:creationId xmlns:p14="http://schemas.microsoft.com/office/powerpoint/2010/main" val="4252329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0B6009-E521-E51F-A989-04456F785BB4}"/>
              </a:ext>
            </a:extLst>
          </p:cNvPr>
          <p:cNvSpPr>
            <a:spLocks noGrp="1"/>
          </p:cNvSpPr>
          <p:nvPr>
            <p:ph idx="1"/>
          </p:nvPr>
        </p:nvSpPr>
        <p:spPr>
          <a:xfrm>
            <a:off x="677333" y="569167"/>
            <a:ext cx="11069907" cy="5472195"/>
          </a:xfrm>
        </p:spPr>
        <p:txBody>
          <a:bodyPr>
            <a:normAutofit fontScale="92500" lnSpcReduction="20000"/>
          </a:bodyPr>
          <a:lstStyle/>
          <a:p>
            <a:pPr marL="0" marR="73025" indent="0">
              <a:lnSpc>
                <a:spcPct val="107000"/>
              </a:lnSpc>
              <a:spcBef>
                <a:spcPts val="0"/>
              </a:spcBef>
              <a:spcAft>
                <a:spcPts val="580"/>
              </a:spcAft>
              <a:buNone/>
              <a:tabLst>
                <a:tab pos="2125980" algn="l"/>
              </a:tabLst>
            </a:pPr>
            <a:r>
              <a:rPr lang="en-US" sz="1800" b="1" dirty="0">
                <a:solidFill>
                  <a:srgbClr val="000000"/>
                </a:solidFill>
                <a:effectLst/>
                <a:latin typeface="Times New Roman" panose="02020603050405020304" pitchFamily="18" charset="0"/>
                <a:ea typeface="Calibri" panose="020F0502020204030204" pitchFamily="34" charset="0"/>
              </a:rPr>
              <a:t>                                                                             Technologies Used In Agriculture Helping</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marR="73025" indent="0" algn="ctr">
              <a:lnSpc>
                <a:spcPct val="107000"/>
              </a:lnSpc>
              <a:spcBef>
                <a:spcPts val="0"/>
              </a:spcBef>
              <a:spcAft>
                <a:spcPts val="580"/>
              </a:spcAft>
              <a:buNone/>
              <a:tabLst>
                <a:tab pos="2125980" algn="l"/>
              </a:tabLst>
            </a:pPr>
            <a:r>
              <a:rPr lang="en-US" sz="1800" b="1" dirty="0">
                <a:solidFill>
                  <a:srgbClr val="000000"/>
                </a:solidFill>
                <a:effectLst/>
                <a:latin typeface="Times New Roman" panose="02020603050405020304" pitchFamily="18" charset="0"/>
                <a:ea typeface="Calibri" panose="020F0502020204030204" pitchFamily="34" charset="0"/>
              </a:rPr>
              <a:t>HTML</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07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rPr>
              <a:t>HTML or Hypertext Mark-up Language is a standard mark-up language for web application development. Web browsers read HTML files and convert them to graphical item son viewport.</a:t>
            </a:r>
          </a:p>
          <a:p>
            <a:pPr marL="0" marR="0" indent="0" algn="just">
              <a:lnSpc>
                <a:spcPct val="107000"/>
              </a:lnSpc>
              <a:spcBef>
                <a:spcPts val="0"/>
              </a:spcBef>
              <a:spcAft>
                <a:spcPts val="0"/>
              </a:spcAft>
              <a:buNone/>
            </a:pPr>
            <a:endParaRPr lang="en-US" sz="1800" dirty="0">
              <a:solidFill>
                <a:srgbClr val="000000"/>
              </a:solidFill>
              <a:effectLst/>
              <a:latin typeface="Times New Roman" panose="02020603050405020304" pitchFamily="18" charset="0"/>
              <a:ea typeface="Calibri" panose="020F0502020204030204" pitchFamily="34" charset="0"/>
            </a:endParaRPr>
          </a:p>
          <a:p>
            <a:pPr marL="0" marR="0" indent="0" algn="ctr">
              <a:lnSpc>
                <a:spcPct val="107000"/>
              </a:lnSpc>
              <a:spcBef>
                <a:spcPts val="0"/>
              </a:spcBef>
              <a:spcAft>
                <a:spcPts val="0"/>
              </a:spcAft>
              <a:buNone/>
            </a:pPr>
            <a:endParaRPr lang="en-US" dirty="0">
              <a:solidFill>
                <a:srgbClr val="000000"/>
              </a:solidFill>
              <a:latin typeface="Times New Roman" panose="02020603050405020304" pitchFamily="18" charset="0"/>
              <a:ea typeface="Calibri" panose="020F0502020204030204" pitchFamily="34" charset="0"/>
            </a:endParaRPr>
          </a:p>
          <a:p>
            <a:pPr marL="0" marR="0" indent="0" algn="ctr">
              <a:lnSpc>
                <a:spcPct val="107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rPr>
              <a:t> </a:t>
            </a:r>
            <a:r>
              <a:rPr lang="en-US" sz="1800" b="1" dirty="0">
                <a:solidFill>
                  <a:srgbClr val="000000"/>
                </a:solidFill>
                <a:effectLst/>
                <a:latin typeface="Times New Roman" panose="02020603050405020304" pitchFamily="18" charset="0"/>
                <a:ea typeface="Calibri" panose="020F0502020204030204" pitchFamily="34" charset="0"/>
              </a:rPr>
              <a:t>JavaScript</a:t>
            </a:r>
            <a:endParaRPr lang="en-IN" sz="1800" dirty="0">
              <a:solidFill>
                <a:srgbClr val="000000"/>
              </a:solidFill>
              <a:effectLst/>
              <a:latin typeface="Times New Roman" panose="02020603050405020304" pitchFamily="18" charset="0"/>
              <a:ea typeface="Times New Roman" panose="02020603050405020304" pitchFamily="18" charset="0"/>
            </a:endParaRPr>
          </a:p>
          <a:p>
            <a:pPr marL="285750" marR="0" indent="0">
              <a:lnSpc>
                <a:spcPct val="107000"/>
              </a:lnSpc>
              <a:spcBef>
                <a:spcPts val="0"/>
              </a:spcBef>
              <a:spcAft>
                <a:spcPts val="0"/>
              </a:spcAft>
              <a:buNone/>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07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rPr>
              <a:t>provides the </a:t>
            </a:r>
            <a:r>
              <a:rPr lang="en-US" sz="1800" dirty="0" err="1">
                <a:solidFill>
                  <a:srgbClr val="000000"/>
                </a:solidFill>
                <a:effectLst/>
                <a:latin typeface="Times New Roman" panose="02020603050405020304" pitchFamily="18" charset="0"/>
                <a:ea typeface="Calibri" panose="020F0502020204030204" pitchFamily="34" charset="0"/>
              </a:rPr>
              <a:t>behavioural</a:t>
            </a:r>
            <a:r>
              <a:rPr lang="en-US" sz="1800" dirty="0">
                <a:solidFill>
                  <a:srgbClr val="000000"/>
                </a:solidFill>
                <a:effectLst/>
                <a:latin typeface="Times New Roman" panose="02020603050405020304" pitchFamily="18" charset="0"/>
                <a:ea typeface="Calibri" panose="020F0502020204030204" pitchFamily="34" charset="0"/>
              </a:rPr>
              <a:t> of the web elements included in HTML. It also provides data binding for the HTML elements. Also, JavaScript provides a way to make client side </a:t>
            </a:r>
            <a:r>
              <a:rPr lang="en-US" sz="1800" dirty="0" err="1">
                <a:solidFill>
                  <a:srgbClr val="000000"/>
                </a:solidFill>
                <a:effectLst/>
                <a:latin typeface="Times New Roman" panose="02020603050405020304" pitchFamily="18" charset="0"/>
                <a:ea typeface="Calibri" panose="020F0502020204030204" pitchFamily="34" charset="0"/>
              </a:rPr>
              <a:t>validtions</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marR="0" lvl="0" indent="0">
              <a:lnSpc>
                <a:spcPct val="107000"/>
              </a:lnSpc>
              <a:spcBef>
                <a:spcPts val="0"/>
              </a:spcBef>
              <a:spcAft>
                <a:spcPts val="0"/>
              </a:spcAft>
              <a:buNone/>
            </a:pPr>
            <a:endParaRPr lang="en-US" sz="1800" b="1" dirty="0">
              <a:solidFill>
                <a:srgbClr val="000000"/>
              </a:solidFill>
              <a:effectLst/>
              <a:latin typeface="Times New Roman" panose="02020603050405020304" pitchFamily="18" charset="0"/>
              <a:ea typeface="Calibri" panose="020F0502020204030204" pitchFamily="34" charset="0"/>
            </a:endParaRPr>
          </a:p>
          <a:p>
            <a:pPr marL="0" marR="0" lvl="0" indent="0" algn="ctr">
              <a:lnSpc>
                <a:spcPct val="107000"/>
              </a:lnSpc>
              <a:spcBef>
                <a:spcPts val="0"/>
              </a:spcBef>
              <a:spcAft>
                <a:spcPts val="0"/>
              </a:spcAft>
              <a:buNone/>
            </a:pPr>
            <a:r>
              <a:rPr lang="en-US" sz="1800" b="1" dirty="0">
                <a:solidFill>
                  <a:srgbClr val="000000"/>
                </a:solidFill>
                <a:effectLst/>
                <a:latin typeface="Times New Roman" panose="02020603050405020304" pitchFamily="18" charset="0"/>
                <a:ea typeface="Calibri" panose="020F0502020204030204" pitchFamily="34" charset="0"/>
              </a:rPr>
              <a:t>CSS</a:t>
            </a:r>
            <a:endParaRPr lang="en-IN" sz="1800" dirty="0">
              <a:solidFill>
                <a:srgbClr val="000000"/>
              </a:solidFill>
              <a:effectLst/>
              <a:latin typeface="Times New Roman" panose="02020603050405020304" pitchFamily="18" charset="0"/>
              <a:ea typeface="Times New Roman" panose="02020603050405020304" pitchFamily="18" charset="0"/>
            </a:endParaRPr>
          </a:p>
          <a:p>
            <a:pPr marL="285750" marR="0" indent="0" algn="ctr">
              <a:lnSpc>
                <a:spcPct val="107000"/>
              </a:lnSpc>
              <a:spcBef>
                <a:spcPts val="0"/>
              </a:spcBef>
              <a:spcAft>
                <a:spcPts val="0"/>
              </a:spcAft>
              <a:buNone/>
            </a:pPr>
            <a:r>
              <a:rPr lang="en-US" sz="1800" b="1" dirty="0">
                <a:solidFill>
                  <a:srgbClr val="000000"/>
                </a:solidFill>
                <a:effectLst/>
                <a:latin typeface="Times New Roman" panose="02020603050405020304" pitchFamily="18" charset="0"/>
                <a:ea typeface="Calibri" panose="020F0502020204030204" pitchFamily="34"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07000"/>
              </a:lnSpc>
              <a:spcBef>
                <a:spcPts val="0"/>
              </a:spcBef>
              <a:spcAft>
                <a:spcPts val="0"/>
              </a:spcAft>
              <a:buNone/>
            </a:pPr>
            <a:r>
              <a:rPr lang="en-US" sz="1800" dirty="0">
                <a:solidFill>
                  <a:srgbClr val="000000"/>
                </a:solidFill>
                <a:effectLst/>
                <a:latin typeface="Times New Roman" panose="02020603050405020304" pitchFamily="18" charset="0"/>
                <a:ea typeface="Calibri" panose="020F0502020204030204" pitchFamily="34" charset="0"/>
              </a:rPr>
              <a:t>CSS or Cascade Style Sheet is a way to create a look to HTML elements. This makes the page more interactive as compared to plain HTML elements. Along with this bootstrap framework also provide an effective way for designing</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07000"/>
              </a:lnSpc>
              <a:spcBef>
                <a:spcPts val="0"/>
              </a:spcBef>
              <a:spcAft>
                <a:spcPts val="0"/>
              </a:spcAft>
            </a:pPr>
            <a:endParaRPr lang="en-IN" sz="1800" dirty="0">
              <a:solidFill>
                <a:srgbClr val="000000"/>
              </a:solidFill>
              <a:effectLst/>
              <a:latin typeface="Times New Roman" panose="02020603050405020304" pitchFamily="18" charset="0"/>
              <a:ea typeface="Times New Roman" panose="02020603050405020304" pitchFamily="18" charset="0"/>
            </a:endParaRPr>
          </a:p>
          <a:p>
            <a:pPr marL="0" marR="0" indent="0" algn="ctr">
              <a:lnSpc>
                <a:spcPct val="107000"/>
              </a:lnSpc>
              <a:spcBef>
                <a:spcPts val="0"/>
              </a:spcBef>
              <a:spcAft>
                <a:spcPts val="0"/>
              </a:spcAft>
              <a:buNone/>
            </a:pPr>
            <a:r>
              <a:rPr lang="en-US" sz="1800" b="1" dirty="0">
                <a:solidFill>
                  <a:srgbClr val="000000"/>
                </a:solidFill>
                <a:effectLst/>
                <a:latin typeface="Times New Roman" panose="02020603050405020304" pitchFamily="18" charset="0"/>
                <a:ea typeface="Calibri" panose="020F0502020204030204" pitchFamily="34" charset="0"/>
              </a:rPr>
              <a:t>PHP</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marR="73025" indent="0">
              <a:lnSpc>
                <a:spcPct val="107000"/>
              </a:lnSpc>
              <a:spcBef>
                <a:spcPts val="0"/>
              </a:spcBef>
              <a:spcAft>
                <a:spcPts val="580"/>
              </a:spcAft>
              <a:buNone/>
              <a:tabLst>
                <a:tab pos="2125980" algn="l"/>
              </a:tabLst>
            </a:pPr>
            <a:r>
              <a:rPr lang="en-US" sz="1800" dirty="0">
                <a:solidFill>
                  <a:srgbClr val="000000"/>
                </a:solidFill>
                <a:effectLst/>
                <a:latin typeface="Times New Roman" panose="02020603050405020304" pitchFamily="18" charset="0"/>
                <a:ea typeface="Times New Roman" panose="02020603050405020304" pitchFamily="18" charset="0"/>
              </a:rPr>
              <a:t> </a:t>
            </a:r>
            <a:endParaRPr lang="en-IN" sz="1800" dirty="0">
              <a:solidFill>
                <a:srgbClr val="000000"/>
              </a:solidFill>
              <a:effectLst/>
              <a:latin typeface="Times New Roman" panose="02020603050405020304" pitchFamily="18" charset="0"/>
              <a:ea typeface="Times New Roman" panose="02020603050405020304" pitchFamily="18" charset="0"/>
            </a:endParaRPr>
          </a:p>
          <a:p>
            <a:pPr marL="0" marR="0" indent="0" algn="just">
              <a:lnSpc>
                <a:spcPct val="107000"/>
              </a:lnSpc>
              <a:spcBef>
                <a:spcPts val="0"/>
              </a:spcBef>
              <a:spcAft>
                <a:spcPts val="0"/>
              </a:spcAft>
              <a:buNone/>
            </a:pPr>
            <a:r>
              <a:rPr lang="en-IN" sz="1800" spc="10" dirty="0">
                <a:solidFill>
                  <a:srgbClr val="000000"/>
                </a:solidFill>
                <a:effectLst/>
                <a:latin typeface="Times New Roman" panose="02020603050405020304" pitchFamily="18" charset="0"/>
                <a:ea typeface="Times New Roman" panose="02020603050405020304" pitchFamily="18" charset="0"/>
              </a:rPr>
              <a:t>PHP can actually do anything related to server-side scripting or more popularly known as the backend of a website. For example, PHP can receive data from forms, generate dynamic page content, can work with databases, create sessions, send and receive cookies, send emails etc. </a:t>
            </a:r>
            <a:endParaRPr lang="en-IN" dirty="0"/>
          </a:p>
        </p:txBody>
      </p:sp>
    </p:spTree>
    <p:extLst>
      <p:ext uri="{BB962C8B-B14F-4D97-AF65-F5344CB8AC3E}">
        <p14:creationId xmlns:p14="http://schemas.microsoft.com/office/powerpoint/2010/main" val="3201614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78DB1C3A-B196-2724-3F9A-B762B99A86D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436914" y="1278294"/>
            <a:ext cx="9965094" cy="5169159"/>
          </a:xfrm>
          <a:prstGeom prst="rect">
            <a:avLst/>
          </a:prstGeom>
        </p:spPr>
      </p:pic>
      <mc:AlternateContent xmlns:mc="http://schemas.openxmlformats.org/markup-compatibility/2006" xmlns:pslz="http://schemas.microsoft.com/office/powerpoint/2016/slidezoom">
        <mc:Choice Requires="pslz">
          <p:graphicFrame>
            <p:nvGraphicFramePr>
              <p:cNvPr id="8" name="Slide Zoom 7">
                <a:extLst>
                  <a:ext uri="{FF2B5EF4-FFF2-40B4-BE49-F238E27FC236}">
                    <a16:creationId xmlns:a16="http://schemas.microsoft.com/office/drawing/2014/main" id="{6A1D63F6-0B54-8C58-B868-81235BE0E883}"/>
                  </a:ext>
                </a:extLst>
              </p:cNvPr>
              <p:cNvGraphicFramePr>
                <a:graphicFrameLocks noChangeAspect="1"/>
              </p:cNvGraphicFramePr>
              <p:nvPr>
                <p:extLst>
                  <p:ext uri="{D42A27DB-BD31-4B8C-83A1-F6EECF244321}">
                    <p14:modId xmlns:p14="http://schemas.microsoft.com/office/powerpoint/2010/main" val="298053214"/>
                  </p:ext>
                </p:extLst>
              </p:nvPr>
            </p:nvGraphicFramePr>
            <p:xfrm>
              <a:off x="-2867265" y="3873370"/>
              <a:ext cx="3048000" cy="1714500"/>
            </p:xfrm>
            <a:graphic>
              <a:graphicData uri="http://schemas.microsoft.com/office/powerpoint/2016/slidezoom">
                <pslz:sldZm>
                  <pslz:sldZmObj sldId="285" cId="1011419248">
                    <pslz:zmPr id="{A1DDA15A-717A-44F9-ACCF-3ED1588CC913}" returnToParent="0" transitionDur="1000">
                      <p166:blipFill xmlns:p166="http://schemas.microsoft.com/office/powerpoint/2016/6/main">
                        <a:blip r:embed="rId3"/>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xmlns="">
          <p:pic>
            <p:nvPicPr>
              <p:cNvPr id="8" name="Slide Zoom 7">
                <a:hlinkClick r:id="rId4" action="ppaction://hlinksldjump"/>
                <a:extLst>
                  <a:ext uri="{FF2B5EF4-FFF2-40B4-BE49-F238E27FC236}">
                    <a16:creationId xmlns:a16="http://schemas.microsoft.com/office/drawing/2014/main" id="{6A1D63F6-0B54-8C58-B868-81235BE0E883}"/>
                  </a:ext>
                </a:extLst>
              </p:cNvPr>
              <p:cNvPicPr>
                <a:picLocks noGrp="1" noRot="1" noChangeAspect="1" noMove="1" noResize="1" noEditPoints="1" noAdjustHandles="1" noChangeArrowheads="1" noChangeShapeType="1"/>
              </p:cNvPicPr>
              <p:nvPr/>
            </p:nvPicPr>
            <p:blipFill>
              <a:blip r:embed="rId5"/>
              <a:stretch>
                <a:fillRect/>
              </a:stretch>
            </p:blipFill>
            <p:spPr>
              <a:xfrm>
                <a:off x="-2867265" y="3873370"/>
                <a:ext cx="3048000" cy="1714500"/>
              </a:xfrm>
              <a:prstGeom prst="rect">
                <a:avLst/>
              </a:prstGeom>
              <a:ln w="3175">
                <a:solidFill>
                  <a:prstClr val="ltGray"/>
                </a:solidFill>
              </a:ln>
            </p:spPr>
          </p:pic>
        </mc:Fallback>
      </mc:AlternateContent>
      <p:sp>
        <p:nvSpPr>
          <p:cNvPr id="2" name="TextBox 1">
            <a:extLst>
              <a:ext uri="{FF2B5EF4-FFF2-40B4-BE49-F238E27FC236}">
                <a16:creationId xmlns:a16="http://schemas.microsoft.com/office/drawing/2014/main" id="{12F71F78-71A5-6BEF-9E68-ADCB0D044290}"/>
              </a:ext>
            </a:extLst>
          </p:cNvPr>
          <p:cNvSpPr txBox="1"/>
          <p:nvPr/>
        </p:nvSpPr>
        <p:spPr>
          <a:xfrm>
            <a:off x="1095375" y="438150"/>
            <a:ext cx="3314700" cy="369332"/>
          </a:xfrm>
          <a:prstGeom prst="rect">
            <a:avLst/>
          </a:prstGeom>
          <a:noFill/>
        </p:spPr>
        <p:txBody>
          <a:bodyPr wrap="square" rtlCol="0">
            <a:spAutoFit/>
          </a:bodyPr>
          <a:lstStyle/>
          <a:p>
            <a:r>
              <a:rPr lang="en-US" dirty="0"/>
              <a:t>Outputs</a:t>
            </a:r>
            <a:endParaRPr lang="en-IN" dirty="0"/>
          </a:p>
        </p:txBody>
      </p:sp>
    </p:spTree>
    <p:extLst>
      <p:ext uri="{BB962C8B-B14F-4D97-AF65-F5344CB8AC3E}">
        <p14:creationId xmlns:p14="http://schemas.microsoft.com/office/powerpoint/2010/main" val="22778987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53A3D30-89FC-CBBC-4B82-69CFD29DDDF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14350" y="742950"/>
            <a:ext cx="11353800" cy="5749925"/>
          </a:xfrm>
          <a:prstGeom prst="rect">
            <a:avLst/>
          </a:prstGeom>
        </p:spPr>
      </p:pic>
    </p:spTree>
    <p:extLst>
      <p:ext uri="{BB962C8B-B14F-4D97-AF65-F5344CB8AC3E}">
        <p14:creationId xmlns:p14="http://schemas.microsoft.com/office/powerpoint/2010/main" val="10114192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66</TotalTime>
  <Words>854</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ff1</vt:lpstr>
      <vt:lpstr>ff11</vt:lpstr>
      <vt:lpstr>Roboto</vt:lpstr>
      <vt:lpstr>Times New Roman</vt:lpstr>
      <vt:lpstr>Trebuchet MS</vt:lpstr>
      <vt:lpstr>Wingdings 3</vt:lpstr>
      <vt:lpstr>Facet</vt:lpstr>
      <vt:lpstr>      A Capstoneproject report on                Agriculture Helping</vt:lpstr>
      <vt:lpstr>            A Microproject on Agriculture Helping      Project Guide   Mrs. Ganesh Palve</vt:lpstr>
      <vt:lpstr>                      Introduction</vt:lpstr>
      <vt:lpstr>Existing System</vt:lpstr>
      <vt:lpstr>PowerPoint Presentation</vt:lpstr>
      <vt:lpstr>                             Modules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 More</dc:creator>
  <cp:lastModifiedBy>Vaishnavi More</cp:lastModifiedBy>
  <cp:revision>3</cp:revision>
  <dcterms:created xsi:type="dcterms:W3CDTF">2023-05-10T12:57:57Z</dcterms:created>
  <dcterms:modified xsi:type="dcterms:W3CDTF">2024-02-21T09:01:02Z</dcterms:modified>
</cp:coreProperties>
</file>