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3" r:id="rId11"/>
    <p:sldId id="266" r:id="rId12"/>
    <p:sldId id="267" r:id="rId13"/>
    <p:sldId id="268" r:id="rId14"/>
    <p:sldId id="274" r:id="rId15"/>
    <p:sldId id="270" r:id="rId16"/>
    <p:sldId id="271" r:id="rId17"/>
    <p:sldId id="269"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C278F-5D5E-42DF-BFEB-5C8194640F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09831F4-5336-4996-B22B-067B0D76EB83}">
      <dgm:prSet/>
      <dgm:spPr/>
      <dgm:t>
        <a:bodyPr/>
        <a:lstStyle/>
        <a:p>
          <a:pPr>
            <a:lnSpc>
              <a:spcPct val="100000"/>
            </a:lnSpc>
          </a:pPr>
          <a:r>
            <a:rPr lang="en-GB" dirty="0"/>
            <a:t>Hierarchical data representation in image analysis using component trees requires complex data management across dispersed nodes. Complexity often hinders performance, especially with huge datasets.</a:t>
          </a:r>
          <a:endParaRPr lang="en-US" dirty="0"/>
        </a:p>
      </dgm:t>
    </dgm:pt>
    <dgm:pt modelId="{A1898AC8-96A8-48DB-AB89-D032CA5EA27E}" type="parTrans" cxnId="{9F398871-587A-4CC1-BB79-12F5F0F9C537}">
      <dgm:prSet/>
      <dgm:spPr/>
      <dgm:t>
        <a:bodyPr/>
        <a:lstStyle/>
        <a:p>
          <a:endParaRPr lang="en-US"/>
        </a:p>
      </dgm:t>
    </dgm:pt>
    <dgm:pt modelId="{7DCEA30D-665F-4024-B7A6-9A70081C568A}" type="sibTrans" cxnId="{9F398871-587A-4CC1-BB79-12F5F0F9C537}">
      <dgm:prSet/>
      <dgm:spPr/>
      <dgm:t>
        <a:bodyPr/>
        <a:lstStyle/>
        <a:p>
          <a:endParaRPr lang="en-US"/>
        </a:p>
      </dgm:t>
    </dgm:pt>
    <dgm:pt modelId="{AC472789-A7C7-4DB2-B517-943A8D7A4AF1}">
      <dgm:prSet/>
      <dgm:spPr/>
      <dgm:t>
        <a:bodyPr/>
        <a:lstStyle/>
        <a:p>
          <a:pPr>
            <a:lnSpc>
              <a:spcPct val="100000"/>
            </a:lnSpc>
          </a:pPr>
          <a:r>
            <a:rPr lang="en-GB" dirty="0"/>
            <a:t>Despite reliability improvements, node failures and network interruptions still occur. Distributed systems' decentralization makes data integrity and system stability more difficult during incidents.</a:t>
          </a:r>
          <a:endParaRPr lang="en-US" dirty="0"/>
        </a:p>
      </dgm:t>
    </dgm:pt>
    <dgm:pt modelId="{FACDE2E4-1AB6-4364-AC3F-83D1ED0E7099}" type="parTrans" cxnId="{4892B343-4BBF-41F6-A941-C9776C924AB8}">
      <dgm:prSet/>
      <dgm:spPr/>
      <dgm:t>
        <a:bodyPr/>
        <a:lstStyle/>
        <a:p>
          <a:endParaRPr lang="en-US"/>
        </a:p>
      </dgm:t>
    </dgm:pt>
    <dgm:pt modelId="{AC0B543B-5DD6-44C7-A534-93A320193C6B}" type="sibTrans" cxnId="{4892B343-4BBF-41F6-A941-C9776C924AB8}">
      <dgm:prSet/>
      <dgm:spPr/>
      <dgm:t>
        <a:bodyPr/>
        <a:lstStyle/>
        <a:p>
          <a:endParaRPr lang="en-US"/>
        </a:p>
      </dgm:t>
    </dgm:pt>
    <dgm:pt modelId="{194B42BB-955C-49AD-B26F-0A9B12552B2E}">
      <dgm:prSet/>
      <dgm:spPr/>
      <dgm:t>
        <a:bodyPr/>
        <a:lstStyle/>
        <a:p>
          <a:pPr>
            <a:lnSpc>
              <a:spcPct val="100000"/>
            </a:lnSpc>
          </a:pPr>
          <a:r>
            <a:rPr lang="en-GB" dirty="0"/>
            <a:t>Checkpointing and data redundancy are essential yet have drawbacks. Overusing these techniques can increase storage and overhead, reducing system efficiency and scalability.</a:t>
          </a:r>
          <a:endParaRPr lang="en-US" dirty="0"/>
        </a:p>
      </dgm:t>
    </dgm:pt>
    <dgm:pt modelId="{E6CF135E-F957-407F-BD11-21C48F6F2C6F}" type="parTrans" cxnId="{7A8317EA-3E8F-414A-A39C-ED40AF4225CE}">
      <dgm:prSet/>
      <dgm:spPr/>
      <dgm:t>
        <a:bodyPr/>
        <a:lstStyle/>
        <a:p>
          <a:endParaRPr lang="en-US"/>
        </a:p>
      </dgm:t>
    </dgm:pt>
    <dgm:pt modelId="{B932BBD5-7D2D-4AA8-AF93-521E0E8AA5E2}" type="sibTrans" cxnId="{7A8317EA-3E8F-414A-A39C-ED40AF4225CE}">
      <dgm:prSet/>
      <dgm:spPr/>
      <dgm:t>
        <a:bodyPr/>
        <a:lstStyle/>
        <a:p>
          <a:endParaRPr lang="en-US"/>
        </a:p>
      </dgm:t>
    </dgm:pt>
    <dgm:pt modelId="{3B7034B1-850E-4A07-8D04-B21832DCACFF}" type="pres">
      <dgm:prSet presAssocID="{883C278F-5D5E-42DF-BFEB-5C8194640FF2}" presName="root" presStyleCnt="0">
        <dgm:presLayoutVars>
          <dgm:dir/>
          <dgm:resizeHandles val="exact"/>
        </dgm:presLayoutVars>
      </dgm:prSet>
      <dgm:spPr/>
    </dgm:pt>
    <dgm:pt modelId="{23B1778B-78F5-471D-AF87-23F14EB63EEE}" type="pres">
      <dgm:prSet presAssocID="{509831F4-5336-4996-B22B-067B0D76EB83}" presName="compNode" presStyleCnt="0"/>
      <dgm:spPr/>
    </dgm:pt>
    <dgm:pt modelId="{91338B39-B1C2-45EF-9D63-A342BE5037D4}" type="pres">
      <dgm:prSet presAssocID="{509831F4-5336-4996-B22B-067B0D76EB83}" presName="bgRect" presStyleLbl="bgShp" presStyleIdx="0" presStyleCnt="3"/>
      <dgm:spPr/>
    </dgm:pt>
    <dgm:pt modelId="{6EA23538-429D-4D51-80C9-D738B2981B04}" type="pres">
      <dgm:prSet presAssocID="{509831F4-5336-4996-B22B-067B0D76EB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DC96B36-6702-4680-AEB0-31CBADCAA57F}" type="pres">
      <dgm:prSet presAssocID="{509831F4-5336-4996-B22B-067B0D76EB83}" presName="spaceRect" presStyleCnt="0"/>
      <dgm:spPr/>
    </dgm:pt>
    <dgm:pt modelId="{71B54E0B-24C1-4F5B-A115-BE6E1484F31F}" type="pres">
      <dgm:prSet presAssocID="{509831F4-5336-4996-B22B-067B0D76EB83}" presName="parTx" presStyleLbl="revTx" presStyleIdx="0" presStyleCnt="3">
        <dgm:presLayoutVars>
          <dgm:chMax val="0"/>
          <dgm:chPref val="0"/>
        </dgm:presLayoutVars>
      </dgm:prSet>
      <dgm:spPr/>
    </dgm:pt>
    <dgm:pt modelId="{ABDDAEDC-A6DF-42C5-8347-94157354984E}" type="pres">
      <dgm:prSet presAssocID="{7DCEA30D-665F-4024-B7A6-9A70081C568A}" presName="sibTrans" presStyleCnt="0"/>
      <dgm:spPr/>
    </dgm:pt>
    <dgm:pt modelId="{DD109711-5AB9-46F8-AECF-22240098010A}" type="pres">
      <dgm:prSet presAssocID="{AC472789-A7C7-4DB2-B517-943A8D7A4AF1}" presName="compNode" presStyleCnt="0"/>
      <dgm:spPr/>
    </dgm:pt>
    <dgm:pt modelId="{8D7BBC17-FC69-48CC-93C5-FD9DA1DF5656}" type="pres">
      <dgm:prSet presAssocID="{AC472789-A7C7-4DB2-B517-943A8D7A4AF1}" presName="bgRect" presStyleLbl="bgShp" presStyleIdx="1" presStyleCnt="3"/>
      <dgm:spPr/>
    </dgm:pt>
    <dgm:pt modelId="{90BA35E0-BC3E-4E59-9726-CE532195E8FF}" type="pres">
      <dgm:prSet presAssocID="{AC472789-A7C7-4DB2-B517-943A8D7A4A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8EA3B73D-38A7-4C5B-B293-A1A2E4F004B2}" type="pres">
      <dgm:prSet presAssocID="{AC472789-A7C7-4DB2-B517-943A8D7A4AF1}" presName="spaceRect" presStyleCnt="0"/>
      <dgm:spPr/>
    </dgm:pt>
    <dgm:pt modelId="{C1A1A38B-46FA-4AAF-94B1-72623F969D52}" type="pres">
      <dgm:prSet presAssocID="{AC472789-A7C7-4DB2-B517-943A8D7A4AF1}" presName="parTx" presStyleLbl="revTx" presStyleIdx="1" presStyleCnt="3">
        <dgm:presLayoutVars>
          <dgm:chMax val="0"/>
          <dgm:chPref val="0"/>
        </dgm:presLayoutVars>
      </dgm:prSet>
      <dgm:spPr/>
    </dgm:pt>
    <dgm:pt modelId="{210B2D4E-8580-4197-B667-71368D684F5E}" type="pres">
      <dgm:prSet presAssocID="{AC0B543B-5DD6-44C7-A534-93A320193C6B}" presName="sibTrans" presStyleCnt="0"/>
      <dgm:spPr/>
    </dgm:pt>
    <dgm:pt modelId="{99659865-346C-49A0-A0F4-B4007C6A670D}" type="pres">
      <dgm:prSet presAssocID="{194B42BB-955C-49AD-B26F-0A9B12552B2E}" presName="compNode" presStyleCnt="0"/>
      <dgm:spPr/>
    </dgm:pt>
    <dgm:pt modelId="{F601EDD1-09BB-4939-9ECA-37F8EF819738}" type="pres">
      <dgm:prSet presAssocID="{194B42BB-955C-49AD-B26F-0A9B12552B2E}" presName="bgRect" presStyleLbl="bgShp" presStyleIdx="2" presStyleCnt="3"/>
      <dgm:spPr/>
    </dgm:pt>
    <dgm:pt modelId="{C38E3A1D-7532-4757-B4C1-CD5B1A697D96}" type="pres">
      <dgm:prSet presAssocID="{194B42BB-955C-49AD-B26F-0A9B12552B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FEA60375-A815-4416-83B7-4FB81BB59543}" type="pres">
      <dgm:prSet presAssocID="{194B42BB-955C-49AD-B26F-0A9B12552B2E}" presName="spaceRect" presStyleCnt="0"/>
      <dgm:spPr/>
    </dgm:pt>
    <dgm:pt modelId="{6209ADEF-5E4E-4915-AF39-92B9284F2FF7}" type="pres">
      <dgm:prSet presAssocID="{194B42BB-955C-49AD-B26F-0A9B12552B2E}" presName="parTx" presStyleLbl="revTx" presStyleIdx="2" presStyleCnt="3">
        <dgm:presLayoutVars>
          <dgm:chMax val="0"/>
          <dgm:chPref val="0"/>
        </dgm:presLayoutVars>
      </dgm:prSet>
      <dgm:spPr/>
    </dgm:pt>
  </dgm:ptLst>
  <dgm:cxnLst>
    <dgm:cxn modelId="{4892B343-4BBF-41F6-A941-C9776C924AB8}" srcId="{883C278F-5D5E-42DF-BFEB-5C8194640FF2}" destId="{AC472789-A7C7-4DB2-B517-943A8D7A4AF1}" srcOrd="1" destOrd="0" parTransId="{FACDE2E4-1AB6-4364-AC3F-83D1ED0E7099}" sibTransId="{AC0B543B-5DD6-44C7-A534-93A320193C6B}"/>
    <dgm:cxn modelId="{9F398871-587A-4CC1-BB79-12F5F0F9C537}" srcId="{883C278F-5D5E-42DF-BFEB-5C8194640FF2}" destId="{509831F4-5336-4996-B22B-067B0D76EB83}" srcOrd="0" destOrd="0" parTransId="{A1898AC8-96A8-48DB-AB89-D032CA5EA27E}" sibTransId="{7DCEA30D-665F-4024-B7A6-9A70081C568A}"/>
    <dgm:cxn modelId="{98D03A86-BCAB-4FBB-AE9C-0BFE89408E90}" type="presOf" srcId="{509831F4-5336-4996-B22B-067B0D76EB83}" destId="{71B54E0B-24C1-4F5B-A115-BE6E1484F31F}" srcOrd="0" destOrd="0" presId="urn:microsoft.com/office/officeart/2018/2/layout/IconVerticalSolidList"/>
    <dgm:cxn modelId="{0EDF568B-5B5A-4FBD-A989-B6F51E08204B}" type="presOf" srcId="{AC472789-A7C7-4DB2-B517-943A8D7A4AF1}" destId="{C1A1A38B-46FA-4AAF-94B1-72623F969D52}" srcOrd="0" destOrd="0" presId="urn:microsoft.com/office/officeart/2018/2/layout/IconVerticalSolidList"/>
    <dgm:cxn modelId="{CC987E98-1359-4365-AB2C-89BD49853FA0}" type="presOf" srcId="{883C278F-5D5E-42DF-BFEB-5C8194640FF2}" destId="{3B7034B1-850E-4A07-8D04-B21832DCACFF}" srcOrd="0" destOrd="0" presId="urn:microsoft.com/office/officeart/2018/2/layout/IconVerticalSolidList"/>
    <dgm:cxn modelId="{69414ABD-EB1B-432E-94A1-89D5390A711A}" type="presOf" srcId="{194B42BB-955C-49AD-B26F-0A9B12552B2E}" destId="{6209ADEF-5E4E-4915-AF39-92B9284F2FF7}" srcOrd="0" destOrd="0" presId="urn:microsoft.com/office/officeart/2018/2/layout/IconVerticalSolidList"/>
    <dgm:cxn modelId="{7A8317EA-3E8F-414A-A39C-ED40AF4225CE}" srcId="{883C278F-5D5E-42DF-BFEB-5C8194640FF2}" destId="{194B42BB-955C-49AD-B26F-0A9B12552B2E}" srcOrd="2" destOrd="0" parTransId="{E6CF135E-F957-407F-BD11-21C48F6F2C6F}" sibTransId="{B932BBD5-7D2D-4AA8-AF93-521E0E8AA5E2}"/>
    <dgm:cxn modelId="{28167CAC-845E-4726-86CB-48C00FFF9118}" type="presParOf" srcId="{3B7034B1-850E-4A07-8D04-B21832DCACFF}" destId="{23B1778B-78F5-471D-AF87-23F14EB63EEE}" srcOrd="0" destOrd="0" presId="urn:microsoft.com/office/officeart/2018/2/layout/IconVerticalSolidList"/>
    <dgm:cxn modelId="{50A5A718-4D7A-4161-A352-4102B72D9D3A}" type="presParOf" srcId="{23B1778B-78F5-471D-AF87-23F14EB63EEE}" destId="{91338B39-B1C2-45EF-9D63-A342BE5037D4}" srcOrd="0" destOrd="0" presId="urn:microsoft.com/office/officeart/2018/2/layout/IconVerticalSolidList"/>
    <dgm:cxn modelId="{AAA145A7-88F5-4F90-8ABB-CCD5F72B7D17}" type="presParOf" srcId="{23B1778B-78F5-471D-AF87-23F14EB63EEE}" destId="{6EA23538-429D-4D51-80C9-D738B2981B04}" srcOrd="1" destOrd="0" presId="urn:microsoft.com/office/officeart/2018/2/layout/IconVerticalSolidList"/>
    <dgm:cxn modelId="{72622212-6F80-4B5B-BB4F-ECC0B4FF1233}" type="presParOf" srcId="{23B1778B-78F5-471D-AF87-23F14EB63EEE}" destId="{BDC96B36-6702-4680-AEB0-31CBADCAA57F}" srcOrd="2" destOrd="0" presId="urn:microsoft.com/office/officeart/2018/2/layout/IconVerticalSolidList"/>
    <dgm:cxn modelId="{A1CDFBB6-CE4B-438F-87A8-0246B0A21EE5}" type="presParOf" srcId="{23B1778B-78F5-471D-AF87-23F14EB63EEE}" destId="{71B54E0B-24C1-4F5B-A115-BE6E1484F31F}" srcOrd="3" destOrd="0" presId="urn:microsoft.com/office/officeart/2018/2/layout/IconVerticalSolidList"/>
    <dgm:cxn modelId="{24DF02BC-2946-475B-B64C-8FED6161B068}" type="presParOf" srcId="{3B7034B1-850E-4A07-8D04-B21832DCACFF}" destId="{ABDDAEDC-A6DF-42C5-8347-94157354984E}" srcOrd="1" destOrd="0" presId="urn:microsoft.com/office/officeart/2018/2/layout/IconVerticalSolidList"/>
    <dgm:cxn modelId="{083A448E-A253-4390-92B4-20579E525443}" type="presParOf" srcId="{3B7034B1-850E-4A07-8D04-B21832DCACFF}" destId="{DD109711-5AB9-46F8-AECF-22240098010A}" srcOrd="2" destOrd="0" presId="urn:microsoft.com/office/officeart/2018/2/layout/IconVerticalSolidList"/>
    <dgm:cxn modelId="{FF7B639B-EE2D-4CD1-AE5A-2F45B3E212D2}" type="presParOf" srcId="{DD109711-5AB9-46F8-AECF-22240098010A}" destId="{8D7BBC17-FC69-48CC-93C5-FD9DA1DF5656}" srcOrd="0" destOrd="0" presId="urn:microsoft.com/office/officeart/2018/2/layout/IconVerticalSolidList"/>
    <dgm:cxn modelId="{9C217FF6-8098-44DA-A4F0-5F48E09675A2}" type="presParOf" srcId="{DD109711-5AB9-46F8-AECF-22240098010A}" destId="{90BA35E0-BC3E-4E59-9726-CE532195E8FF}" srcOrd="1" destOrd="0" presId="urn:microsoft.com/office/officeart/2018/2/layout/IconVerticalSolidList"/>
    <dgm:cxn modelId="{A9A0818F-A9F0-45A6-A9FB-579DC1D56F2B}" type="presParOf" srcId="{DD109711-5AB9-46F8-AECF-22240098010A}" destId="{8EA3B73D-38A7-4C5B-B293-A1A2E4F004B2}" srcOrd="2" destOrd="0" presId="urn:microsoft.com/office/officeart/2018/2/layout/IconVerticalSolidList"/>
    <dgm:cxn modelId="{6549DCFE-3DAF-421E-ADA5-3DAEC661DF7D}" type="presParOf" srcId="{DD109711-5AB9-46F8-AECF-22240098010A}" destId="{C1A1A38B-46FA-4AAF-94B1-72623F969D52}" srcOrd="3" destOrd="0" presId="urn:microsoft.com/office/officeart/2018/2/layout/IconVerticalSolidList"/>
    <dgm:cxn modelId="{07FA5DFC-F808-4F47-B107-7FD2EE5C4520}" type="presParOf" srcId="{3B7034B1-850E-4A07-8D04-B21832DCACFF}" destId="{210B2D4E-8580-4197-B667-71368D684F5E}" srcOrd="3" destOrd="0" presId="urn:microsoft.com/office/officeart/2018/2/layout/IconVerticalSolidList"/>
    <dgm:cxn modelId="{9B3F6908-9021-467A-B008-0975842A8D9B}" type="presParOf" srcId="{3B7034B1-850E-4A07-8D04-B21832DCACFF}" destId="{99659865-346C-49A0-A0F4-B4007C6A670D}" srcOrd="4" destOrd="0" presId="urn:microsoft.com/office/officeart/2018/2/layout/IconVerticalSolidList"/>
    <dgm:cxn modelId="{6ED71005-6238-44E4-92AF-39EABBDD1F8C}" type="presParOf" srcId="{99659865-346C-49A0-A0F4-B4007C6A670D}" destId="{F601EDD1-09BB-4939-9ECA-37F8EF819738}" srcOrd="0" destOrd="0" presId="urn:microsoft.com/office/officeart/2018/2/layout/IconVerticalSolidList"/>
    <dgm:cxn modelId="{B50A78C3-A581-411A-A305-868171F3C6A7}" type="presParOf" srcId="{99659865-346C-49A0-A0F4-B4007C6A670D}" destId="{C38E3A1D-7532-4757-B4C1-CD5B1A697D96}" srcOrd="1" destOrd="0" presId="urn:microsoft.com/office/officeart/2018/2/layout/IconVerticalSolidList"/>
    <dgm:cxn modelId="{2EB476B1-4A7A-4A77-AB11-A032A9E4F96B}" type="presParOf" srcId="{99659865-346C-49A0-A0F4-B4007C6A670D}" destId="{FEA60375-A815-4416-83B7-4FB81BB59543}" srcOrd="2" destOrd="0" presId="urn:microsoft.com/office/officeart/2018/2/layout/IconVerticalSolidList"/>
    <dgm:cxn modelId="{EF8C6409-24B7-40DA-91FC-2FAE92695699}" type="presParOf" srcId="{99659865-346C-49A0-A0F4-B4007C6A670D}" destId="{6209ADEF-5E4E-4915-AF39-92B9284F2F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A1584-6AA1-4A70-8D53-39AAD29B6E1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C872BE7-ADE2-4D23-BABE-38B8343E8C84}">
      <dgm:prSet custT="1"/>
      <dgm:spPr/>
      <dgm:t>
        <a:bodyPr/>
        <a:lstStyle/>
        <a:p>
          <a:pPr>
            <a:defRPr cap="all"/>
          </a:pPr>
          <a:r>
            <a:rPr lang="en-GB" sz="1400" cap="none" dirty="0"/>
            <a:t>Regularly Saving The System's State Allows Speedy Recovery After Failures By Resuming From The Previous Saved State. This Mitigates Computational Interruptions.</a:t>
          </a:r>
          <a:endParaRPr lang="en-US" sz="1400" cap="none" dirty="0"/>
        </a:p>
      </dgm:t>
    </dgm:pt>
    <dgm:pt modelId="{200A9329-C07A-4739-A425-4CA4682543A7}" type="parTrans" cxnId="{47D72520-FD59-4FB6-9822-B8C9FE84EFF9}">
      <dgm:prSet/>
      <dgm:spPr/>
      <dgm:t>
        <a:bodyPr/>
        <a:lstStyle/>
        <a:p>
          <a:endParaRPr lang="en-US"/>
        </a:p>
      </dgm:t>
    </dgm:pt>
    <dgm:pt modelId="{2F565238-7CA7-42C3-87B9-AEDF2409FD92}" type="sibTrans" cxnId="{47D72520-FD59-4FB6-9822-B8C9FE84EFF9}">
      <dgm:prSet/>
      <dgm:spPr/>
      <dgm:t>
        <a:bodyPr/>
        <a:lstStyle/>
        <a:p>
          <a:endParaRPr lang="en-US"/>
        </a:p>
      </dgm:t>
    </dgm:pt>
    <dgm:pt modelId="{439239F9-42B4-4156-92F1-5B0A608D2E64}">
      <dgm:prSet custT="1"/>
      <dgm:spPr/>
      <dgm:t>
        <a:bodyPr/>
        <a:lstStyle/>
        <a:p>
          <a:pPr>
            <a:defRPr cap="all"/>
          </a:pPr>
          <a:r>
            <a:rPr lang="en-GB" sz="1400" cap="none" dirty="0"/>
            <a:t>Important Data Is Copied Among System Nodes. This Minimizes Data Loss And Recovery Time By Allowing The System To Instantly Retrieve Data From Another Node If One Fails.</a:t>
          </a:r>
          <a:endParaRPr lang="en-US" sz="1400" cap="none" dirty="0"/>
        </a:p>
      </dgm:t>
    </dgm:pt>
    <dgm:pt modelId="{B9CBA05F-F8A2-48E3-B97E-EBBE617ED218}" type="parTrans" cxnId="{50BE33F1-8D0D-4B87-9CE8-A3463EF261A0}">
      <dgm:prSet/>
      <dgm:spPr/>
      <dgm:t>
        <a:bodyPr/>
        <a:lstStyle/>
        <a:p>
          <a:endParaRPr lang="en-US"/>
        </a:p>
      </dgm:t>
    </dgm:pt>
    <dgm:pt modelId="{408CE331-3C33-4F2C-B5F2-05560BC982F0}" type="sibTrans" cxnId="{50BE33F1-8D0D-4B87-9CE8-A3463EF261A0}">
      <dgm:prSet/>
      <dgm:spPr/>
      <dgm:t>
        <a:bodyPr/>
        <a:lstStyle/>
        <a:p>
          <a:endParaRPr lang="en-US"/>
        </a:p>
      </dgm:t>
    </dgm:pt>
    <dgm:pt modelId="{B7D1817D-A78A-451F-A29D-727CC5762398}">
      <dgm:prSet custT="1"/>
      <dgm:spPr/>
      <dgm:t>
        <a:bodyPr/>
        <a:lstStyle/>
        <a:p>
          <a:pPr>
            <a:defRPr cap="all"/>
          </a:pPr>
          <a:r>
            <a:rPr lang="en-GB" sz="1400" cap="none" dirty="0"/>
            <a:t>The Method Maintains Computing Efficiency As The System Scales. Combining Frequent Checkpoints With Little Overhead Lets The System Manage Larger Datasets And More Complicated Computations Without Slowing Down.</a:t>
          </a:r>
          <a:endParaRPr lang="en-US" sz="1400" cap="none" dirty="0"/>
        </a:p>
      </dgm:t>
    </dgm:pt>
    <dgm:pt modelId="{BAD11F28-C743-4769-98EF-F0EA4DD093B0}" type="parTrans" cxnId="{E19C9D72-359A-406D-AA17-7EE69F4688B2}">
      <dgm:prSet/>
      <dgm:spPr/>
      <dgm:t>
        <a:bodyPr/>
        <a:lstStyle/>
        <a:p>
          <a:endParaRPr lang="en-US"/>
        </a:p>
      </dgm:t>
    </dgm:pt>
    <dgm:pt modelId="{B8139DA5-D675-4F9D-949E-22D0029E1324}" type="sibTrans" cxnId="{E19C9D72-359A-406D-AA17-7EE69F4688B2}">
      <dgm:prSet/>
      <dgm:spPr/>
      <dgm:t>
        <a:bodyPr/>
        <a:lstStyle/>
        <a:p>
          <a:endParaRPr lang="en-US"/>
        </a:p>
      </dgm:t>
    </dgm:pt>
    <dgm:pt modelId="{35903061-C3C7-490D-A146-B6AF8DE09FCC}" type="pres">
      <dgm:prSet presAssocID="{32EA1584-6AA1-4A70-8D53-39AAD29B6E1E}" presName="root" presStyleCnt="0">
        <dgm:presLayoutVars>
          <dgm:dir/>
          <dgm:resizeHandles val="exact"/>
        </dgm:presLayoutVars>
      </dgm:prSet>
      <dgm:spPr/>
    </dgm:pt>
    <dgm:pt modelId="{F90AC52A-1506-4881-8F91-1384FC3196E8}" type="pres">
      <dgm:prSet presAssocID="{7C872BE7-ADE2-4D23-BABE-38B8343E8C84}" presName="compNode" presStyleCnt="0"/>
      <dgm:spPr/>
    </dgm:pt>
    <dgm:pt modelId="{99847ADA-DD11-4452-A97D-DA76CDF69B2A}" type="pres">
      <dgm:prSet presAssocID="{7C872BE7-ADE2-4D23-BABE-38B8343E8C84}" presName="iconBgRect" presStyleLbl="bgShp" presStyleIdx="0" presStyleCnt="3"/>
      <dgm:spPr>
        <a:prstGeom prst="round2DiagRect">
          <a:avLst>
            <a:gd name="adj1" fmla="val 29727"/>
            <a:gd name="adj2" fmla="val 0"/>
          </a:avLst>
        </a:prstGeom>
      </dgm:spPr>
    </dgm:pt>
    <dgm:pt modelId="{CB7CA54A-D1BB-45C3-84CD-9D42E39BDCE8}" type="pres">
      <dgm:prSet presAssocID="{7C872BE7-ADE2-4D23-BABE-38B8343E8C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04B46F0-F666-446C-98BF-6C1C3EECCD4C}" type="pres">
      <dgm:prSet presAssocID="{7C872BE7-ADE2-4D23-BABE-38B8343E8C84}" presName="spaceRect" presStyleCnt="0"/>
      <dgm:spPr/>
    </dgm:pt>
    <dgm:pt modelId="{35D7FF09-4ECC-4E6B-A85C-9C1475919E1B}" type="pres">
      <dgm:prSet presAssocID="{7C872BE7-ADE2-4D23-BABE-38B8343E8C84}" presName="textRect" presStyleLbl="revTx" presStyleIdx="0" presStyleCnt="3">
        <dgm:presLayoutVars>
          <dgm:chMax val="1"/>
          <dgm:chPref val="1"/>
        </dgm:presLayoutVars>
      </dgm:prSet>
      <dgm:spPr/>
    </dgm:pt>
    <dgm:pt modelId="{19CD684A-B088-4A73-A72F-2FB9AD834F42}" type="pres">
      <dgm:prSet presAssocID="{2F565238-7CA7-42C3-87B9-AEDF2409FD92}" presName="sibTrans" presStyleCnt="0"/>
      <dgm:spPr/>
    </dgm:pt>
    <dgm:pt modelId="{1A0DC8DC-7590-436B-8FE6-40BAF359B191}" type="pres">
      <dgm:prSet presAssocID="{439239F9-42B4-4156-92F1-5B0A608D2E64}" presName="compNode" presStyleCnt="0"/>
      <dgm:spPr/>
    </dgm:pt>
    <dgm:pt modelId="{B005E37C-878B-4F33-AB90-1B128D405D09}" type="pres">
      <dgm:prSet presAssocID="{439239F9-42B4-4156-92F1-5B0A608D2E64}" presName="iconBgRect" presStyleLbl="bgShp" presStyleIdx="1" presStyleCnt="3"/>
      <dgm:spPr>
        <a:prstGeom prst="round2DiagRect">
          <a:avLst>
            <a:gd name="adj1" fmla="val 29727"/>
            <a:gd name="adj2" fmla="val 0"/>
          </a:avLst>
        </a:prstGeom>
      </dgm:spPr>
    </dgm:pt>
    <dgm:pt modelId="{38BBE9E2-B3C5-4ED4-B353-5FC52D29259A}" type="pres">
      <dgm:prSet presAssocID="{439239F9-42B4-4156-92F1-5B0A608D2E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F5E7A00-352F-4A33-BC4A-DF7D14B35E45}" type="pres">
      <dgm:prSet presAssocID="{439239F9-42B4-4156-92F1-5B0A608D2E64}" presName="spaceRect" presStyleCnt="0"/>
      <dgm:spPr/>
    </dgm:pt>
    <dgm:pt modelId="{EC91E1D6-DCA6-4542-9E43-377EDFEB7721}" type="pres">
      <dgm:prSet presAssocID="{439239F9-42B4-4156-92F1-5B0A608D2E64}" presName="textRect" presStyleLbl="revTx" presStyleIdx="1" presStyleCnt="3">
        <dgm:presLayoutVars>
          <dgm:chMax val="1"/>
          <dgm:chPref val="1"/>
        </dgm:presLayoutVars>
      </dgm:prSet>
      <dgm:spPr/>
    </dgm:pt>
    <dgm:pt modelId="{614A1806-DE84-4B9F-83A4-0E311776B608}" type="pres">
      <dgm:prSet presAssocID="{408CE331-3C33-4F2C-B5F2-05560BC982F0}" presName="sibTrans" presStyleCnt="0"/>
      <dgm:spPr/>
    </dgm:pt>
    <dgm:pt modelId="{3A1B4344-FBD4-4CFF-BC61-1428DE22BF16}" type="pres">
      <dgm:prSet presAssocID="{B7D1817D-A78A-451F-A29D-727CC5762398}" presName="compNode" presStyleCnt="0"/>
      <dgm:spPr/>
    </dgm:pt>
    <dgm:pt modelId="{9ADDBEFB-22C1-4329-8851-7ACFA521156D}" type="pres">
      <dgm:prSet presAssocID="{B7D1817D-A78A-451F-A29D-727CC5762398}" presName="iconBgRect" presStyleLbl="bgShp" presStyleIdx="2" presStyleCnt="3"/>
      <dgm:spPr>
        <a:prstGeom prst="round2DiagRect">
          <a:avLst>
            <a:gd name="adj1" fmla="val 29727"/>
            <a:gd name="adj2" fmla="val 0"/>
          </a:avLst>
        </a:prstGeom>
      </dgm:spPr>
    </dgm:pt>
    <dgm:pt modelId="{73592518-C7E9-4138-902A-2B1EDB5B965D}" type="pres">
      <dgm:prSet presAssocID="{B7D1817D-A78A-451F-A29D-727CC57623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D18B071-4E1D-4B13-A183-37510CCCC88E}" type="pres">
      <dgm:prSet presAssocID="{B7D1817D-A78A-451F-A29D-727CC5762398}" presName="spaceRect" presStyleCnt="0"/>
      <dgm:spPr/>
    </dgm:pt>
    <dgm:pt modelId="{2F112ADA-B833-4EB1-9FFA-7C540782188C}" type="pres">
      <dgm:prSet presAssocID="{B7D1817D-A78A-451F-A29D-727CC5762398}" presName="textRect" presStyleLbl="revTx" presStyleIdx="2" presStyleCnt="3">
        <dgm:presLayoutVars>
          <dgm:chMax val="1"/>
          <dgm:chPref val="1"/>
        </dgm:presLayoutVars>
      </dgm:prSet>
      <dgm:spPr/>
    </dgm:pt>
  </dgm:ptLst>
  <dgm:cxnLst>
    <dgm:cxn modelId="{47D72520-FD59-4FB6-9822-B8C9FE84EFF9}" srcId="{32EA1584-6AA1-4A70-8D53-39AAD29B6E1E}" destId="{7C872BE7-ADE2-4D23-BABE-38B8343E8C84}" srcOrd="0" destOrd="0" parTransId="{200A9329-C07A-4739-A425-4CA4682543A7}" sibTransId="{2F565238-7CA7-42C3-87B9-AEDF2409FD92}"/>
    <dgm:cxn modelId="{78822A2E-29C8-4047-9C0E-FCD5F0D22D06}" type="presOf" srcId="{B7D1817D-A78A-451F-A29D-727CC5762398}" destId="{2F112ADA-B833-4EB1-9FFA-7C540782188C}" srcOrd="0" destOrd="0" presId="urn:microsoft.com/office/officeart/2018/5/layout/IconLeafLabelList"/>
    <dgm:cxn modelId="{CAD8CD6A-AEB7-4BDE-AFF3-462BF4521601}" type="presOf" srcId="{32EA1584-6AA1-4A70-8D53-39AAD29B6E1E}" destId="{35903061-C3C7-490D-A146-B6AF8DE09FCC}" srcOrd="0" destOrd="0" presId="urn:microsoft.com/office/officeart/2018/5/layout/IconLeafLabelList"/>
    <dgm:cxn modelId="{E19C9D72-359A-406D-AA17-7EE69F4688B2}" srcId="{32EA1584-6AA1-4A70-8D53-39AAD29B6E1E}" destId="{B7D1817D-A78A-451F-A29D-727CC5762398}" srcOrd="2" destOrd="0" parTransId="{BAD11F28-C743-4769-98EF-F0EA4DD093B0}" sibTransId="{B8139DA5-D675-4F9D-949E-22D0029E1324}"/>
    <dgm:cxn modelId="{C6B15B90-87D5-44AB-9B0D-709A0CFB646D}" type="presOf" srcId="{439239F9-42B4-4156-92F1-5B0A608D2E64}" destId="{EC91E1D6-DCA6-4542-9E43-377EDFEB7721}" srcOrd="0" destOrd="0" presId="urn:microsoft.com/office/officeart/2018/5/layout/IconLeafLabelList"/>
    <dgm:cxn modelId="{0F655DD1-B507-48E3-8BA2-D607996E8FEC}" type="presOf" srcId="{7C872BE7-ADE2-4D23-BABE-38B8343E8C84}" destId="{35D7FF09-4ECC-4E6B-A85C-9C1475919E1B}" srcOrd="0" destOrd="0" presId="urn:microsoft.com/office/officeart/2018/5/layout/IconLeafLabelList"/>
    <dgm:cxn modelId="{50BE33F1-8D0D-4B87-9CE8-A3463EF261A0}" srcId="{32EA1584-6AA1-4A70-8D53-39AAD29B6E1E}" destId="{439239F9-42B4-4156-92F1-5B0A608D2E64}" srcOrd="1" destOrd="0" parTransId="{B9CBA05F-F8A2-48E3-B97E-EBBE617ED218}" sibTransId="{408CE331-3C33-4F2C-B5F2-05560BC982F0}"/>
    <dgm:cxn modelId="{0C75E23A-7009-4C75-9E2A-8A67B2F5AFCF}" type="presParOf" srcId="{35903061-C3C7-490D-A146-B6AF8DE09FCC}" destId="{F90AC52A-1506-4881-8F91-1384FC3196E8}" srcOrd="0" destOrd="0" presId="urn:microsoft.com/office/officeart/2018/5/layout/IconLeafLabelList"/>
    <dgm:cxn modelId="{B59B2F96-A6FB-497E-BD59-D5BB307E99D7}" type="presParOf" srcId="{F90AC52A-1506-4881-8F91-1384FC3196E8}" destId="{99847ADA-DD11-4452-A97D-DA76CDF69B2A}" srcOrd="0" destOrd="0" presId="urn:microsoft.com/office/officeart/2018/5/layout/IconLeafLabelList"/>
    <dgm:cxn modelId="{3357202C-2822-4D4D-B449-B146F1EEEC98}" type="presParOf" srcId="{F90AC52A-1506-4881-8F91-1384FC3196E8}" destId="{CB7CA54A-D1BB-45C3-84CD-9D42E39BDCE8}" srcOrd="1" destOrd="0" presId="urn:microsoft.com/office/officeart/2018/5/layout/IconLeafLabelList"/>
    <dgm:cxn modelId="{C6FE96BA-01E7-41E0-A785-6CCA6D3390D8}" type="presParOf" srcId="{F90AC52A-1506-4881-8F91-1384FC3196E8}" destId="{104B46F0-F666-446C-98BF-6C1C3EECCD4C}" srcOrd="2" destOrd="0" presId="urn:microsoft.com/office/officeart/2018/5/layout/IconLeafLabelList"/>
    <dgm:cxn modelId="{6707242F-B252-4CE2-B129-CF037079EFAE}" type="presParOf" srcId="{F90AC52A-1506-4881-8F91-1384FC3196E8}" destId="{35D7FF09-4ECC-4E6B-A85C-9C1475919E1B}" srcOrd="3" destOrd="0" presId="urn:microsoft.com/office/officeart/2018/5/layout/IconLeafLabelList"/>
    <dgm:cxn modelId="{9C070D21-AFC3-4716-AB34-35376F823EA6}" type="presParOf" srcId="{35903061-C3C7-490D-A146-B6AF8DE09FCC}" destId="{19CD684A-B088-4A73-A72F-2FB9AD834F42}" srcOrd="1" destOrd="0" presId="urn:microsoft.com/office/officeart/2018/5/layout/IconLeafLabelList"/>
    <dgm:cxn modelId="{CE45A1E1-B1A9-4BE2-874C-547B2D61A5F4}" type="presParOf" srcId="{35903061-C3C7-490D-A146-B6AF8DE09FCC}" destId="{1A0DC8DC-7590-436B-8FE6-40BAF359B191}" srcOrd="2" destOrd="0" presId="urn:microsoft.com/office/officeart/2018/5/layout/IconLeafLabelList"/>
    <dgm:cxn modelId="{3CAC82B3-A55A-4BAB-9461-9D6B37B7515E}" type="presParOf" srcId="{1A0DC8DC-7590-436B-8FE6-40BAF359B191}" destId="{B005E37C-878B-4F33-AB90-1B128D405D09}" srcOrd="0" destOrd="0" presId="urn:microsoft.com/office/officeart/2018/5/layout/IconLeafLabelList"/>
    <dgm:cxn modelId="{8DD13D3C-1368-4084-AA28-00E4E8936282}" type="presParOf" srcId="{1A0DC8DC-7590-436B-8FE6-40BAF359B191}" destId="{38BBE9E2-B3C5-4ED4-B353-5FC52D29259A}" srcOrd="1" destOrd="0" presId="urn:microsoft.com/office/officeart/2018/5/layout/IconLeafLabelList"/>
    <dgm:cxn modelId="{1863C165-7F58-426A-B07C-1CC88E9AAABB}" type="presParOf" srcId="{1A0DC8DC-7590-436B-8FE6-40BAF359B191}" destId="{5F5E7A00-352F-4A33-BC4A-DF7D14B35E45}" srcOrd="2" destOrd="0" presId="urn:microsoft.com/office/officeart/2018/5/layout/IconLeafLabelList"/>
    <dgm:cxn modelId="{6AA630EF-DDCB-4B89-B8A5-8A7B40A20BEE}" type="presParOf" srcId="{1A0DC8DC-7590-436B-8FE6-40BAF359B191}" destId="{EC91E1D6-DCA6-4542-9E43-377EDFEB7721}" srcOrd="3" destOrd="0" presId="urn:microsoft.com/office/officeart/2018/5/layout/IconLeafLabelList"/>
    <dgm:cxn modelId="{0D5E3930-632F-49FF-A9CD-C82AA886049A}" type="presParOf" srcId="{35903061-C3C7-490D-A146-B6AF8DE09FCC}" destId="{614A1806-DE84-4B9F-83A4-0E311776B608}" srcOrd="3" destOrd="0" presId="urn:microsoft.com/office/officeart/2018/5/layout/IconLeafLabelList"/>
    <dgm:cxn modelId="{BFFEDC3F-B3CF-429C-8482-D71A577FDE88}" type="presParOf" srcId="{35903061-C3C7-490D-A146-B6AF8DE09FCC}" destId="{3A1B4344-FBD4-4CFF-BC61-1428DE22BF16}" srcOrd="4" destOrd="0" presId="urn:microsoft.com/office/officeart/2018/5/layout/IconLeafLabelList"/>
    <dgm:cxn modelId="{59F30EA1-1207-47C6-A37D-F70F97C3F606}" type="presParOf" srcId="{3A1B4344-FBD4-4CFF-BC61-1428DE22BF16}" destId="{9ADDBEFB-22C1-4329-8851-7ACFA521156D}" srcOrd="0" destOrd="0" presId="urn:microsoft.com/office/officeart/2018/5/layout/IconLeafLabelList"/>
    <dgm:cxn modelId="{79CCE6C6-E0AE-4832-98AD-1B5AC8B5B53B}" type="presParOf" srcId="{3A1B4344-FBD4-4CFF-BC61-1428DE22BF16}" destId="{73592518-C7E9-4138-902A-2B1EDB5B965D}" srcOrd="1" destOrd="0" presId="urn:microsoft.com/office/officeart/2018/5/layout/IconLeafLabelList"/>
    <dgm:cxn modelId="{1A429FA3-4E61-4690-ADF8-ABD900D2617E}" type="presParOf" srcId="{3A1B4344-FBD4-4CFF-BC61-1428DE22BF16}" destId="{7D18B071-4E1D-4B13-A183-37510CCCC88E}" srcOrd="2" destOrd="0" presId="urn:microsoft.com/office/officeart/2018/5/layout/IconLeafLabelList"/>
    <dgm:cxn modelId="{938B974C-FE30-4A0C-A7A0-A016DD81185D}" type="presParOf" srcId="{3A1B4344-FBD4-4CFF-BC61-1428DE22BF16}" destId="{2F112ADA-B833-4EB1-9FFA-7C540782188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165CEE-4ABE-4688-A64C-3B2245724C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03324-E44A-49A5-AB4B-1FE1A1836D79}">
      <dgm:prSet/>
      <dgm:spPr/>
      <dgm:t>
        <a:bodyPr/>
        <a:lstStyle/>
        <a:p>
          <a:pPr>
            <a:lnSpc>
              <a:spcPct val="100000"/>
            </a:lnSpc>
          </a:pPr>
          <a:r>
            <a:rPr lang="en-GB" dirty="0"/>
            <a:t>This table shows the enhanced system's improved recovery time and data recovery success rate, indicating significant advancements in fault tolerance.</a:t>
          </a:r>
          <a:endParaRPr lang="en-US" dirty="0"/>
        </a:p>
      </dgm:t>
    </dgm:pt>
    <dgm:pt modelId="{F842094D-9C67-4A76-948C-8C048380253A}" type="parTrans" cxnId="{019EBD7F-B191-4E36-B6EB-BFE03299E0E2}">
      <dgm:prSet/>
      <dgm:spPr/>
      <dgm:t>
        <a:bodyPr/>
        <a:lstStyle/>
        <a:p>
          <a:endParaRPr lang="en-US"/>
        </a:p>
      </dgm:t>
    </dgm:pt>
    <dgm:pt modelId="{0FFB3524-2FFB-402C-9E8E-4E937AE6C0FE}" type="sibTrans" cxnId="{019EBD7F-B191-4E36-B6EB-BFE03299E0E2}">
      <dgm:prSet/>
      <dgm:spPr/>
      <dgm:t>
        <a:bodyPr/>
        <a:lstStyle/>
        <a:p>
          <a:endParaRPr lang="en-US"/>
        </a:p>
      </dgm:t>
    </dgm:pt>
    <dgm:pt modelId="{CFE2B7DC-DC2B-4484-A189-DB6F44E06348}">
      <dgm:prSet/>
      <dgm:spPr/>
      <dgm:t>
        <a:bodyPr/>
        <a:lstStyle/>
        <a:p>
          <a:pPr>
            <a:lnSpc>
              <a:spcPct val="100000"/>
            </a:lnSpc>
          </a:pPr>
          <a:r>
            <a:rPr lang="en-GB"/>
            <a:t>The enhanced system demonstrates reduced computation overhead and a positive impact on scalability, highlighting the efficiency of the implemented fault tolerance mechanisms.</a:t>
          </a:r>
          <a:endParaRPr lang="en-US"/>
        </a:p>
      </dgm:t>
    </dgm:pt>
    <dgm:pt modelId="{53C208ED-127C-459A-9FA8-D40EAC5E080C}" type="parTrans" cxnId="{AA8BA657-4F91-44F2-8E55-7F0C5D6A64B8}">
      <dgm:prSet/>
      <dgm:spPr/>
      <dgm:t>
        <a:bodyPr/>
        <a:lstStyle/>
        <a:p>
          <a:endParaRPr lang="en-US"/>
        </a:p>
      </dgm:t>
    </dgm:pt>
    <dgm:pt modelId="{34C64DC2-1B68-46E9-8B22-50B16B888404}" type="sibTrans" cxnId="{AA8BA657-4F91-44F2-8E55-7F0C5D6A64B8}">
      <dgm:prSet/>
      <dgm:spPr/>
      <dgm:t>
        <a:bodyPr/>
        <a:lstStyle/>
        <a:p>
          <a:endParaRPr lang="en-US"/>
        </a:p>
      </dgm:t>
    </dgm:pt>
    <dgm:pt modelId="{EAA6F512-3051-4148-BCB1-E8926008D19C}" type="pres">
      <dgm:prSet presAssocID="{BF165CEE-4ABE-4688-A64C-3B2245724C93}" presName="root" presStyleCnt="0">
        <dgm:presLayoutVars>
          <dgm:dir/>
          <dgm:resizeHandles val="exact"/>
        </dgm:presLayoutVars>
      </dgm:prSet>
      <dgm:spPr/>
    </dgm:pt>
    <dgm:pt modelId="{5D6E07F2-FE81-49E0-8701-CBD14D6B385F}" type="pres">
      <dgm:prSet presAssocID="{A3D03324-E44A-49A5-AB4B-1FE1A1836D79}" presName="compNode" presStyleCnt="0"/>
      <dgm:spPr/>
    </dgm:pt>
    <dgm:pt modelId="{AD964D91-8F5E-4C74-98B2-61B21BF893F3}" type="pres">
      <dgm:prSet presAssocID="{A3D03324-E44A-49A5-AB4B-1FE1A1836D79}" presName="bgRect" presStyleLbl="bgShp" presStyleIdx="0" presStyleCnt="2"/>
      <dgm:spPr/>
    </dgm:pt>
    <dgm:pt modelId="{98302725-DB93-405C-8F95-3CA419B13D44}" type="pres">
      <dgm:prSet presAssocID="{A3D03324-E44A-49A5-AB4B-1FE1A1836D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24CF3330-1112-400F-817D-DE6B8E19F939}" type="pres">
      <dgm:prSet presAssocID="{A3D03324-E44A-49A5-AB4B-1FE1A1836D79}" presName="spaceRect" presStyleCnt="0"/>
      <dgm:spPr/>
    </dgm:pt>
    <dgm:pt modelId="{947228EF-4BA0-414F-9BD5-4C019FB31CA0}" type="pres">
      <dgm:prSet presAssocID="{A3D03324-E44A-49A5-AB4B-1FE1A1836D79}" presName="parTx" presStyleLbl="revTx" presStyleIdx="0" presStyleCnt="2">
        <dgm:presLayoutVars>
          <dgm:chMax val="0"/>
          <dgm:chPref val="0"/>
        </dgm:presLayoutVars>
      </dgm:prSet>
      <dgm:spPr/>
    </dgm:pt>
    <dgm:pt modelId="{5922EFC5-3E71-4450-A32D-6638D0B3AA88}" type="pres">
      <dgm:prSet presAssocID="{0FFB3524-2FFB-402C-9E8E-4E937AE6C0FE}" presName="sibTrans" presStyleCnt="0"/>
      <dgm:spPr/>
    </dgm:pt>
    <dgm:pt modelId="{0EBEBE8F-DAD5-4ADC-B129-1B4DF8372B37}" type="pres">
      <dgm:prSet presAssocID="{CFE2B7DC-DC2B-4484-A189-DB6F44E06348}" presName="compNode" presStyleCnt="0"/>
      <dgm:spPr/>
    </dgm:pt>
    <dgm:pt modelId="{3E1F28D7-6F46-423A-967D-75F471C0C42C}" type="pres">
      <dgm:prSet presAssocID="{CFE2B7DC-DC2B-4484-A189-DB6F44E06348}" presName="bgRect" presStyleLbl="bgShp" presStyleIdx="1" presStyleCnt="2"/>
      <dgm:spPr/>
    </dgm:pt>
    <dgm:pt modelId="{B26F6B33-1959-4F03-B88F-C2FB6A1B192F}" type="pres">
      <dgm:prSet presAssocID="{CFE2B7DC-DC2B-4484-A189-DB6F44E063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91BA5B4-6C43-4E42-9866-EEBAEC4880D4}" type="pres">
      <dgm:prSet presAssocID="{CFE2B7DC-DC2B-4484-A189-DB6F44E06348}" presName="spaceRect" presStyleCnt="0"/>
      <dgm:spPr/>
    </dgm:pt>
    <dgm:pt modelId="{8B4D457F-AD26-4AF7-9709-A1EAAE29D477}" type="pres">
      <dgm:prSet presAssocID="{CFE2B7DC-DC2B-4484-A189-DB6F44E06348}" presName="parTx" presStyleLbl="revTx" presStyleIdx="1" presStyleCnt="2">
        <dgm:presLayoutVars>
          <dgm:chMax val="0"/>
          <dgm:chPref val="0"/>
        </dgm:presLayoutVars>
      </dgm:prSet>
      <dgm:spPr/>
    </dgm:pt>
  </dgm:ptLst>
  <dgm:cxnLst>
    <dgm:cxn modelId="{DE16B30E-9576-435B-9884-9019F575D7FF}" type="presOf" srcId="{CFE2B7DC-DC2B-4484-A189-DB6F44E06348}" destId="{8B4D457F-AD26-4AF7-9709-A1EAAE29D477}" srcOrd="0" destOrd="0" presId="urn:microsoft.com/office/officeart/2018/2/layout/IconVerticalSolidList"/>
    <dgm:cxn modelId="{E6A99510-CCFA-4AA0-8C2E-726BEFEA84CD}" type="presOf" srcId="{BF165CEE-4ABE-4688-A64C-3B2245724C93}" destId="{EAA6F512-3051-4148-BCB1-E8926008D19C}" srcOrd="0" destOrd="0" presId="urn:microsoft.com/office/officeart/2018/2/layout/IconVerticalSolidList"/>
    <dgm:cxn modelId="{AA8BA657-4F91-44F2-8E55-7F0C5D6A64B8}" srcId="{BF165CEE-4ABE-4688-A64C-3B2245724C93}" destId="{CFE2B7DC-DC2B-4484-A189-DB6F44E06348}" srcOrd="1" destOrd="0" parTransId="{53C208ED-127C-459A-9FA8-D40EAC5E080C}" sibTransId="{34C64DC2-1B68-46E9-8B22-50B16B888404}"/>
    <dgm:cxn modelId="{019EBD7F-B191-4E36-B6EB-BFE03299E0E2}" srcId="{BF165CEE-4ABE-4688-A64C-3B2245724C93}" destId="{A3D03324-E44A-49A5-AB4B-1FE1A1836D79}" srcOrd="0" destOrd="0" parTransId="{F842094D-9C67-4A76-948C-8C048380253A}" sibTransId="{0FFB3524-2FFB-402C-9E8E-4E937AE6C0FE}"/>
    <dgm:cxn modelId="{C378E7C1-38C1-4FE4-9669-6B5E52B75324}" type="presOf" srcId="{A3D03324-E44A-49A5-AB4B-1FE1A1836D79}" destId="{947228EF-4BA0-414F-9BD5-4C019FB31CA0}" srcOrd="0" destOrd="0" presId="urn:microsoft.com/office/officeart/2018/2/layout/IconVerticalSolidList"/>
    <dgm:cxn modelId="{E1ACC6FC-1873-4A9B-A316-152FB110E0D8}" type="presParOf" srcId="{EAA6F512-3051-4148-BCB1-E8926008D19C}" destId="{5D6E07F2-FE81-49E0-8701-CBD14D6B385F}" srcOrd="0" destOrd="0" presId="urn:microsoft.com/office/officeart/2018/2/layout/IconVerticalSolidList"/>
    <dgm:cxn modelId="{C577BB93-D7EA-42E5-8081-5ABA38BC4C72}" type="presParOf" srcId="{5D6E07F2-FE81-49E0-8701-CBD14D6B385F}" destId="{AD964D91-8F5E-4C74-98B2-61B21BF893F3}" srcOrd="0" destOrd="0" presId="urn:microsoft.com/office/officeart/2018/2/layout/IconVerticalSolidList"/>
    <dgm:cxn modelId="{E8292C7C-5B7F-4FCD-8A00-927E598EFDC5}" type="presParOf" srcId="{5D6E07F2-FE81-49E0-8701-CBD14D6B385F}" destId="{98302725-DB93-405C-8F95-3CA419B13D44}" srcOrd="1" destOrd="0" presId="urn:microsoft.com/office/officeart/2018/2/layout/IconVerticalSolidList"/>
    <dgm:cxn modelId="{1BEB7309-EBEE-4BE2-9BC5-332CFBBBCDFF}" type="presParOf" srcId="{5D6E07F2-FE81-49E0-8701-CBD14D6B385F}" destId="{24CF3330-1112-400F-817D-DE6B8E19F939}" srcOrd="2" destOrd="0" presId="urn:microsoft.com/office/officeart/2018/2/layout/IconVerticalSolidList"/>
    <dgm:cxn modelId="{BAC6F4B8-ABDB-4C4F-9AF5-98F95D8EA0C9}" type="presParOf" srcId="{5D6E07F2-FE81-49E0-8701-CBD14D6B385F}" destId="{947228EF-4BA0-414F-9BD5-4C019FB31CA0}" srcOrd="3" destOrd="0" presId="urn:microsoft.com/office/officeart/2018/2/layout/IconVerticalSolidList"/>
    <dgm:cxn modelId="{AF441F62-5CCA-411E-912C-44E8C13A6430}" type="presParOf" srcId="{EAA6F512-3051-4148-BCB1-E8926008D19C}" destId="{5922EFC5-3E71-4450-A32D-6638D0B3AA88}" srcOrd="1" destOrd="0" presId="urn:microsoft.com/office/officeart/2018/2/layout/IconVerticalSolidList"/>
    <dgm:cxn modelId="{39C36A5D-6519-4129-95C0-9F880CF669FE}" type="presParOf" srcId="{EAA6F512-3051-4148-BCB1-E8926008D19C}" destId="{0EBEBE8F-DAD5-4ADC-B129-1B4DF8372B37}" srcOrd="2" destOrd="0" presId="urn:microsoft.com/office/officeart/2018/2/layout/IconVerticalSolidList"/>
    <dgm:cxn modelId="{4A091C95-10CD-420C-BCE8-5896C59AB2E2}" type="presParOf" srcId="{0EBEBE8F-DAD5-4ADC-B129-1B4DF8372B37}" destId="{3E1F28D7-6F46-423A-967D-75F471C0C42C}" srcOrd="0" destOrd="0" presId="urn:microsoft.com/office/officeart/2018/2/layout/IconVerticalSolidList"/>
    <dgm:cxn modelId="{424195F7-6039-422C-9C36-20CDED7EC86A}" type="presParOf" srcId="{0EBEBE8F-DAD5-4ADC-B129-1B4DF8372B37}" destId="{B26F6B33-1959-4F03-B88F-C2FB6A1B192F}" srcOrd="1" destOrd="0" presId="urn:microsoft.com/office/officeart/2018/2/layout/IconVerticalSolidList"/>
    <dgm:cxn modelId="{DFF34E44-522A-4788-9EFA-82BF64159AAD}" type="presParOf" srcId="{0EBEBE8F-DAD5-4ADC-B129-1B4DF8372B37}" destId="{091BA5B4-6C43-4E42-9866-EEBAEC4880D4}" srcOrd="2" destOrd="0" presId="urn:microsoft.com/office/officeart/2018/2/layout/IconVerticalSolidList"/>
    <dgm:cxn modelId="{529F6C41-4AB4-4FBE-A8E5-620D2946D2C0}" type="presParOf" srcId="{0EBEBE8F-DAD5-4ADC-B129-1B4DF8372B37}" destId="{8B4D457F-AD26-4AF7-9709-A1EAAE29D4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38B39-B1C2-45EF-9D63-A342BE5037D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23538-429D-4D51-80C9-D738B2981B0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54E0B-24C1-4F5B-A115-BE6E1484F31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Hierarchical data representation in image analysis using component trees requires complex data management across dispersed nodes. Complexity often hinders performance, especially with huge datasets.</a:t>
          </a:r>
          <a:endParaRPr lang="en-US" sz="2100" kern="1200" dirty="0"/>
        </a:p>
      </dsp:txBody>
      <dsp:txXfrm>
        <a:off x="1435590" y="531"/>
        <a:ext cx="9080009" cy="1242935"/>
      </dsp:txXfrm>
    </dsp:sp>
    <dsp:sp modelId="{8D7BBC17-FC69-48CC-93C5-FD9DA1DF565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A35E0-BC3E-4E59-9726-CE532195E8F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1A38B-46FA-4AAF-94B1-72623F969D5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Despite reliability improvements, node failures and network interruptions still occur. Distributed systems' decentralization makes data integrity and system stability more difficult during incidents.</a:t>
          </a:r>
          <a:endParaRPr lang="en-US" sz="2100" kern="1200" dirty="0"/>
        </a:p>
      </dsp:txBody>
      <dsp:txXfrm>
        <a:off x="1435590" y="1554201"/>
        <a:ext cx="9080009" cy="1242935"/>
      </dsp:txXfrm>
    </dsp:sp>
    <dsp:sp modelId="{F601EDD1-09BB-4939-9ECA-37F8EF819738}">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E3A1D-7532-4757-B4C1-CD5B1A697D9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9ADEF-5E4E-4915-AF39-92B9284F2FF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Checkpointing and data redundancy are essential yet have drawbacks. Overusing these techniques can increase storage and overhead, reducing system efficiency and scalability.</a:t>
          </a:r>
          <a:endParaRPr lang="en-US" sz="21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47ADA-DD11-4452-A97D-DA76CDF69B2A}">
      <dsp:nvSpPr>
        <dsp:cNvPr id="0" name=""/>
        <dsp:cNvSpPr/>
      </dsp:nvSpPr>
      <dsp:spPr>
        <a:xfrm>
          <a:off x="695351" y="212938"/>
          <a:ext cx="1921500" cy="1921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CA54A-D1BB-45C3-84CD-9D42E39BDCE8}">
      <dsp:nvSpPr>
        <dsp:cNvPr id="0" name=""/>
        <dsp:cNvSpPr/>
      </dsp:nvSpPr>
      <dsp:spPr>
        <a:xfrm>
          <a:off x="1104851" y="622438"/>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D7FF09-4ECC-4E6B-A85C-9C1475919E1B}">
      <dsp:nvSpPr>
        <dsp:cNvPr id="0" name=""/>
        <dsp:cNvSpPr/>
      </dsp:nvSpPr>
      <dsp:spPr>
        <a:xfrm>
          <a:off x="81101" y="2732938"/>
          <a:ext cx="3150000" cy="117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cap="none" dirty="0"/>
            <a:t>Regularly Saving The System's State Allows Speedy Recovery After Failures By Resuming From The Previous Saved State. This Mitigates Computational Interruptions.</a:t>
          </a:r>
          <a:endParaRPr lang="en-US" sz="1400" kern="1200" cap="none" dirty="0"/>
        </a:p>
      </dsp:txBody>
      <dsp:txXfrm>
        <a:off x="81101" y="2732938"/>
        <a:ext cx="3150000" cy="1175273"/>
      </dsp:txXfrm>
    </dsp:sp>
    <dsp:sp modelId="{B005E37C-878B-4F33-AB90-1B128D405D09}">
      <dsp:nvSpPr>
        <dsp:cNvPr id="0" name=""/>
        <dsp:cNvSpPr/>
      </dsp:nvSpPr>
      <dsp:spPr>
        <a:xfrm>
          <a:off x="4396601" y="212938"/>
          <a:ext cx="1921500" cy="1921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BE9E2-B3C5-4ED4-B353-5FC52D29259A}">
      <dsp:nvSpPr>
        <dsp:cNvPr id="0" name=""/>
        <dsp:cNvSpPr/>
      </dsp:nvSpPr>
      <dsp:spPr>
        <a:xfrm>
          <a:off x="4806101" y="622438"/>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1E1D6-DCA6-4542-9E43-377EDFEB7721}">
      <dsp:nvSpPr>
        <dsp:cNvPr id="0" name=""/>
        <dsp:cNvSpPr/>
      </dsp:nvSpPr>
      <dsp:spPr>
        <a:xfrm>
          <a:off x="3782351" y="2732938"/>
          <a:ext cx="3150000" cy="117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cap="none" dirty="0"/>
            <a:t>Important Data Is Copied Among System Nodes. This Minimizes Data Loss And Recovery Time By Allowing The System To Instantly Retrieve Data From Another Node If One Fails.</a:t>
          </a:r>
          <a:endParaRPr lang="en-US" sz="1400" kern="1200" cap="none" dirty="0"/>
        </a:p>
      </dsp:txBody>
      <dsp:txXfrm>
        <a:off x="3782351" y="2732938"/>
        <a:ext cx="3150000" cy="1175273"/>
      </dsp:txXfrm>
    </dsp:sp>
    <dsp:sp modelId="{9ADDBEFB-22C1-4329-8851-7ACFA521156D}">
      <dsp:nvSpPr>
        <dsp:cNvPr id="0" name=""/>
        <dsp:cNvSpPr/>
      </dsp:nvSpPr>
      <dsp:spPr>
        <a:xfrm>
          <a:off x="8097851" y="212938"/>
          <a:ext cx="1921500" cy="1921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92518-C7E9-4138-902A-2B1EDB5B965D}">
      <dsp:nvSpPr>
        <dsp:cNvPr id="0" name=""/>
        <dsp:cNvSpPr/>
      </dsp:nvSpPr>
      <dsp:spPr>
        <a:xfrm>
          <a:off x="8507351" y="622438"/>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12ADA-B833-4EB1-9FFA-7C540782188C}">
      <dsp:nvSpPr>
        <dsp:cNvPr id="0" name=""/>
        <dsp:cNvSpPr/>
      </dsp:nvSpPr>
      <dsp:spPr>
        <a:xfrm>
          <a:off x="7483601" y="2732938"/>
          <a:ext cx="3150000" cy="117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cap="none" dirty="0"/>
            <a:t>The Method Maintains Computing Efficiency As The System Scales. Combining Frequent Checkpoints With Little Overhead Lets The System Manage Larger Datasets And More Complicated Computations Without Slowing Down.</a:t>
          </a:r>
          <a:endParaRPr lang="en-US" sz="1400" kern="1200" cap="none" dirty="0"/>
        </a:p>
      </dsp:txBody>
      <dsp:txXfrm>
        <a:off x="7483601" y="2732938"/>
        <a:ext cx="3150000" cy="1175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64D91-8F5E-4C74-98B2-61B21BF893F3}">
      <dsp:nvSpPr>
        <dsp:cNvPr id="0" name=""/>
        <dsp:cNvSpPr/>
      </dsp:nvSpPr>
      <dsp:spPr>
        <a:xfrm>
          <a:off x="0" y="707092"/>
          <a:ext cx="5181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02725-DB93-405C-8F95-3CA419B13D4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228EF-4BA0-414F-9BD5-4C019FB31CA0}">
      <dsp:nvSpPr>
        <dsp:cNvPr id="0" name=""/>
        <dsp:cNvSpPr/>
      </dsp:nvSpPr>
      <dsp:spPr>
        <a:xfrm>
          <a:off x="1507738" y="707092"/>
          <a:ext cx="3673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100000"/>
            </a:lnSpc>
            <a:spcBef>
              <a:spcPct val="0"/>
            </a:spcBef>
            <a:spcAft>
              <a:spcPct val="35000"/>
            </a:spcAft>
            <a:buNone/>
          </a:pPr>
          <a:r>
            <a:rPr lang="en-GB" sz="1400" kern="1200" dirty="0"/>
            <a:t>This table shows the enhanced system's improved recovery time and data recovery success rate, indicating significant advancements in fault tolerance.</a:t>
          </a:r>
          <a:endParaRPr lang="en-US" sz="1400" kern="1200" dirty="0"/>
        </a:p>
      </dsp:txBody>
      <dsp:txXfrm>
        <a:off x="1507738" y="707092"/>
        <a:ext cx="3673861" cy="1305401"/>
      </dsp:txXfrm>
    </dsp:sp>
    <dsp:sp modelId="{3E1F28D7-6F46-423A-967D-75F471C0C42C}">
      <dsp:nvSpPr>
        <dsp:cNvPr id="0" name=""/>
        <dsp:cNvSpPr/>
      </dsp:nvSpPr>
      <dsp:spPr>
        <a:xfrm>
          <a:off x="0" y="2338844"/>
          <a:ext cx="5181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F6B33-1959-4F03-B88F-C2FB6A1B192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D457F-AD26-4AF7-9709-A1EAAE29D477}">
      <dsp:nvSpPr>
        <dsp:cNvPr id="0" name=""/>
        <dsp:cNvSpPr/>
      </dsp:nvSpPr>
      <dsp:spPr>
        <a:xfrm>
          <a:off x="1507738" y="2338844"/>
          <a:ext cx="3673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100000"/>
            </a:lnSpc>
            <a:spcBef>
              <a:spcPct val="0"/>
            </a:spcBef>
            <a:spcAft>
              <a:spcPct val="35000"/>
            </a:spcAft>
            <a:buNone/>
          </a:pPr>
          <a:r>
            <a:rPr lang="en-GB" sz="1400" kern="1200"/>
            <a:t>The enhanced system demonstrates reduced computation overhead and a positive impact on scalability, highlighting the efficiency of the implemented fault tolerance mechanisms.</a:t>
          </a:r>
          <a:endParaRPr lang="en-US" sz="1400" kern="1200"/>
        </a:p>
      </dsp:txBody>
      <dsp:txXfrm>
        <a:off x="1507738" y="2338844"/>
        <a:ext cx="3673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CDBA-C705-D308-5AB7-AFF270D9F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86DE1D-82EE-A16E-D9AD-85F3112F5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C8F55-C98C-816B-C622-677030F250F2}"/>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9C15BB11-93F7-7936-5462-170C1B27E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FC7E1-F0A9-B937-B39B-C476529902F3}"/>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330444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4EA5-6622-BC9A-332A-8FF49D0E0F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8C898-153B-0C97-B698-8E48C8828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57760-BD4A-E327-15A2-626CE724FDB0}"/>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C96ADDEE-FDC7-52A7-7418-41C7BDA2B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DC38C-AE82-ACEB-700B-23989C84595E}"/>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287016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61D86-DFEC-EB10-679C-355F1CC6F1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F963E-8320-8D80-79CF-87AF9A50B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75AC9-404D-33FF-2207-DCA16F6A2AD1}"/>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B608BF28-ADFB-9391-9EAD-E8DE8B3B2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A96F1-A730-1FDE-D1AF-73D7D6E1F30F}"/>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355839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F104-B96F-A442-866B-639927A40F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94FF6-18AF-AB82-178A-6D5E8C6CE1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BCEA4-A28F-4DAD-0506-52456146586C}"/>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73A9326B-9A81-4C5B-D67E-8EAD06D4C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E920F-664F-86AA-51AA-72A11D70EC0F}"/>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100841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8DFF-9A0F-58F4-0D6E-E27DEE6A2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FD28E1-C8B8-7F6C-5412-9D5BC14CA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FBEF4-6D85-D507-988B-3549C97D8008}"/>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29CF69C6-A37F-5305-6A69-DDD68CA39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FADC9-CDD5-5654-0304-7BF45DF1A94A}"/>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208010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1156-9E9D-1C4B-129C-3EA50F81C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8CD78F-3D97-F032-C23E-68E748318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5D7481-4EF4-E8DB-BA2F-BB2994EBE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E07CEE-CCC3-BD5F-9081-EC6CBC3F5A21}"/>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6" name="Footer Placeholder 5">
            <a:extLst>
              <a:ext uri="{FF2B5EF4-FFF2-40B4-BE49-F238E27FC236}">
                <a16:creationId xmlns:a16="http://schemas.microsoft.com/office/drawing/2014/main" id="{0C1AE456-0F92-15BC-0168-20BFFC9CEE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14FAC3-E4D6-3115-01A7-D276B65FBCA6}"/>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304618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AD53-93F8-B6ED-A211-243FCC4729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F6A7D-B8EC-0A59-F1E4-D26F0BC27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8BEA3-7E6E-4C7F-F2AB-D988F5A65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801D48-6C58-BCD3-050A-E6740C5A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D5099-7E11-B49A-1D21-72DE0C417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D120A-24B5-7491-8751-94E276E56979}"/>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8" name="Footer Placeholder 7">
            <a:extLst>
              <a:ext uri="{FF2B5EF4-FFF2-40B4-BE49-F238E27FC236}">
                <a16:creationId xmlns:a16="http://schemas.microsoft.com/office/drawing/2014/main" id="{F9C07436-24A1-C1DE-E94B-332CC1F1DD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E202AF-A3CA-7627-EF71-8D6BAFF43CD3}"/>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184613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C660-8507-98BF-8815-3D1418458C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B7127-F911-D679-BCE6-7A4D48B0B6AA}"/>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4" name="Footer Placeholder 3">
            <a:extLst>
              <a:ext uri="{FF2B5EF4-FFF2-40B4-BE49-F238E27FC236}">
                <a16:creationId xmlns:a16="http://schemas.microsoft.com/office/drawing/2014/main" id="{60AF2B45-1716-54CB-3211-C75CCB3BD9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0B1A7F-8AC4-50E3-CFCF-92EDAB6F4BDC}"/>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160946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E3F0B-79CA-D2A5-3590-CD5652B92CB2}"/>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3" name="Footer Placeholder 2">
            <a:extLst>
              <a:ext uri="{FF2B5EF4-FFF2-40B4-BE49-F238E27FC236}">
                <a16:creationId xmlns:a16="http://schemas.microsoft.com/office/drawing/2014/main" id="{336179EC-CBA7-F417-F466-8DA005F715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2A1DBD-BEF6-857B-1200-9F216FB7E104}"/>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256501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80FF-7CB6-28E8-1C7D-491BB95D4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9F449-600D-8526-3890-D37AA8183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DD6169-EF5B-4639-4961-22F6CE018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56F68-5381-7863-F702-9937F21CEE7A}"/>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6" name="Footer Placeholder 5">
            <a:extLst>
              <a:ext uri="{FF2B5EF4-FFF2-40B4-BE49-F238E27FC236}">
                <a16:creationId xmlns:a16="http://schemas.microsoft.com/office/drawing/2014/main" id="{45BFC60E-FBB4-9873-A3F6-519909B25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C0D62-C698-5F52-364C-254143E838B6}"/>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228925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3473-F366-12AA-0D5B-A67DEFFEF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E43709-8CF7-5278-065A-43ABD7614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30FF41-1EA7-F49E-1914-107A1E3D3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4CE0A-B7F3-5B30-2774-BBCC630918AC}"/>
              </a:ext>
            </a:extLst>
          </p:cNvPr>
          <p:cNvSpPr>
            <a:spLocks noGrp="1"/>
          </p:cNvSpPr>
          <p:nvPr>
            <p:ph type="dt" sz="half" idx="10"/>
          </p:nvPr>
        </p:nvSpPr>
        <p:spPr/>
        <p:txBody>
          <a:bodyPr/>
          <a:lstStyle/>
          <a:p>
            <a:fld id="{E6B98B2B-D5D0-449D-803A-7B903162E59E}" type="datetimeFigureOut">
              <a:rPr lang="en-IN" smtClean="0"/>
              <a:t>24-04-2024</a:t>
            </a:fld>
            <a:endParaRPr lang="en-IN"/>
          </a:p>
        </p:txBody>
      </p:sp>
      <p:sp>
        <p:nvSpPr>
          <p:cNvPr id="6" name="Footer Placeholder 5">
            <a:extLst>
              <a:ext uri="{FF2B5EF4-FFF2-40B4-BE49-F238E27FC236}">
                <a16:creationId xmlns:a16="http://schemas.microsoft.com/office/drawing/2014/main" id="{F80798FD-E969-CEE0-97C0-B764A440E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4A033E-D415-70E5-D6B5-6596B6F572FD}"/>
              </a:ext>
            </a:extLst>
          </p:cNvPr>
          <p:cNvSpPr>
            <a:spLocks noGrp="1"/>
          </p:cNvSpPr>
          <p:nvPr>
            <p:ph type="sldNum" sz="quarter" idx="12"/>
          </p:nvPr>
        </p:nvSpPr>
        <p:spPr/>
        <p:txBody>
          <a:bodyPr/>
          <a:lstStyle/>
          <a:p>
            <a:fld id="{6210391B-4546-46AD-B061-443CBA348122}" type="slidenum">
              <a:rPr lang="en-IN" smtClean="0"/>
              <a:t>‹#›</a:t>
            </a:fld>
            <a:endParaRPr lang="en-IN"/>
          </a:p>
        </p:txBody>
      </p:sp>
    </p:spTree>
    <p:extLst>
      <p:ext uri="{BB962C8B-B14F-4D97-AF65-F5344CB8AC3E}">
        <p14:creationId xmlns:p14="http://schemas.microsoft.com/office/powerpoint/2010/main" val="19658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701FC-FB9B-9FD1-E8B5-59E23BC80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E3EA43-0723-699C-7BAB-CE6DD5B1D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40C01-FB07-E03F-1EF6-A72268281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98B2B-D5D0-449D-803A-7B903162E59E}" type="datetimeFigureOut">
              <a:rPr lang="en-IN" smtClean="0"/>
              <a:t>24-04-2024</a:t>
            </a:fld>
            <a:endParaRPr lang="en-IN"/>
          </a:p>
        </p:txBody>
      </p:sp>
      <p:sp>
        <p:nvSpPr>
          <p:cNvPr id="5" name="Footer Placeholder 4">
            <a:extLst>
              <a:ext uri="{FF2B5EF4-FFF2-40B4-BE49-F238E27FC236}">
                <a16:creationId xmlns:a16="http://schemas.microsoft.com/office/drawing/2014/main" id="{15240712-0E56-B325-D43E-8928D5990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CBFFBF-65D4-2684-C636-89F5F4F82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0391B-4546-46AD-B061-443CBA348122}" type="slidenum">
              <a:rPr lang="en-IN" smtClean="0"/>
              <a:t>‹#›</a:t>
            </a:fld>
            <a:endParaRPr lang="en-IN"/>
          </a:p>
        </p:txBody>
      </p:sp>
    </p:spTree>
    <p:extLst>
      <p:ext uri="{BB962C8B-B14F-4D97-AF65-F5344CB8AC3E}">
        <p14:creationId xmlns:p14="http://schemas.microsoft.com/office/powerpoint/2010/main" val="824699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EB881-B038-E970-A140-B1CA9EA69B39}"/>
              </a:ext>
            </a:extLst>
          </p:cNvPr>
          <p:cNvSpPr>
            <a:spLocks noGrp="1"/>
          </p:cNvSpPr>
          <p:nvPr>
            <p:ph type="title"/>
          </p:nvPr>
        </p:nvSpPr>
        <p:spPr>
          <a:xfrm>
            <a:off x="4434349" y="329183"/>
            <a:ext cx="7423354" cy="2045763"/>
          </a:xfrm>
        </p:spPr>
        <p:txBody>
          <a:bodyPr anchor="b">
            <a:noAutofit/>
          </a:bodyPr>
          <a:lstStyle/>
          <a:p>
            <a:pPr algn="ctr"/>
            <a:r>
              <a:rPr lang="en-GB" sz="3200" dirty="0"/>
              <a:t>Enhancing Fault Tolerance in Distributed Systems for Component Tree Computations: A Focus on Checkpoint/Restart Functionality and Data Redundancy</a:t>
            </a:r>
            <a:endParaRPr lang="en-IN" sz="3200" dirty="0"/>
          </a:p>
        </p:txBody>
      </p:sp>
      <p:pic>
        <p:nvPicPr>
          <p:cNvPr id="5" name="Picture 4" descr="Electronic circuit board">
            <a:extLst>
              <a:ext uri="{FF2B5EF4-FFF2-40B4-BE49-F238E27FC236}">
                <a16:creationId xmlns:a16="http://schemas.microsoft.com/office/drawing/2014/main" id="{2F66B2D6-2F17-22C4-2991-4B2339AA5CC2}"/>
              </a:ext>
            </a:extLst>
          </p:cNvPr>
          <p:cNvPicPr>
            <a:picLocks noChangeAspect="1"/>
          </p:cNvPicPr>
          <p:nvPr/>
        </p:nvPicPr>
        <p:blipFill rotWithShape="1">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DF4522-85E2-0A94-818E-7B39F4A2B8BF}"/>
              </a:ext>
            </a:extLst>
          </p:cNvPr>
          <p:cNvSpPr>
            <a:spLocks noGrp="1"/>
          </p:cNvSpPr>
          <p:nvPr>
            <p:ph idx="1"/>
          </p:nvPr>
        </p:nvSpPr>
        <p:spPr>
          <a:xfrm>
            <a:off x="5297762" y="2706624"/>
            <a:ext cx="6251110" cy="3483864"/>
          </a:xfrm>
        </p:spPr>
        <p:txBody>
          <a:bodyPr>
            <a:normAutofit/>
          </a:bodyPr>
          <a:lstStyle/>
          <a:p>
            <a:r>
              <a:rPr lang="en-GB" sz="2200" dirty="0"/>
              <a:t>Presented By:</a:t>
            </a:r>
          </a:p>
          <a:p>
            <a:endParaRPr lang="en-GB" sz="2200" dirty="0"/>
          </a:p>
          <a:p>
            <a:r>
              <a:rPr lang="en-GB" sz="2200" dirty="0"/>
              <a:t>Sree </a:t>
            </a:r>
            <a:r>
              <a:rPr lang="en-GB" sz="2200" dirty="0" err="1"/>
              <a:t>Rithika</a:t>
            </a:r>
            <a:r>
              <a:rPr lang="en-GB" sz="2200" dirty="0"/>
              <a:t> </a:t>
            </a:r>
            <a:r>
              <a:rPr lang="en-GB" sz="2200" dirty="0" err="1"/>
              <a:t>Gundubogula</a:t>
            </a:r>
            <a:endParaRPr lang="en-GB" sz="2200" dirty="0"/>
          </a:p>
          <a:p>
            <a:r>
              <a:rPr lang="en-GB" sz="2200" dirty="0" err="1"/>
              <a:t>Darshini</a:t>
            </a:r>
            <a:r>
              <a:rPr lang="en-GB" sz="2200" dirty="0"/>
              <a:t> Ratna </a:t>
            </a:r>
            <a:r>
              <a:rPr lang="en-GB" sz="2200" dirty="0" err="1"/>
              <a:t>Paladugu</a:t>
            </a:r>
            <a:endParaRPr lang="en-GB" sz="2200" dirty="0"/>
          </a:p>
          <a:p>
            <a:r>
              <a:rPr lang="en-GB" sz="2200" dirty="0" err="1"/>
              <a:t>Saisree</a:t>
            </a:r>
            <a:r>
              <a:rPr lang="en-GB" sz="2200" dirty="0"/>
              <a:t> </a:t>
            </a:r>
            <a:r>
              <a:rPr lang="en-GB" sz="2200" dirty="0" err="1"/>
              <a:t>Alaparthi</a:t>
            </a:r>
            <a:endParaRPr lang="en-GB" sz="2200" dirty="0"/>
          </a:p>
          <a:p>
            <a:r>
              <a:rPr lang="en-GB" sz="2200" dirty="0"/>
              <a:t>Vaishnavi Nalla</a:t>
            </a:r>
          </a:p>
          <a:p>
            <a:r>
              <a:rPr lang="en-GB" sz="2200" dirty="0"/>
              <a:t>Rohitha Sai </a:t>
            </a:r>
            <a:r>
              <a:rPr lang="en-GB" sz="2200" dirty="0" err="1"/>
              <a:t>Pendyala</a:t>
            </a:r>
            <a:endParaRPr lang="en-GB" sz="2200" dirty="0"/>
          </a:p>
        </p:txBody>
      </p:sp>
    </p:spTree>
    <p:extLst>
      <p:ext uri="{BB962C8B-B14F-4D97-AF65-F5344CB8AC3E}">
        <p14:creationId xmlns:p14="http://schemas.microsoft.com/office/powerpoint/2010/main" val="132260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46AC3-4DAD-A4E4-A86B-4C0C083D6F9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kern="1200">
                <a:solidFill>
                  <a:schemeClr val="tx1"/>
                </a:solidFill>
                <a:latin typeface="+mj-lt"/>
                <a:ea typeface="+mj-ea"/>
                <a:cs typeface="+mj-cs"/>
              </a:rPr>
              <a:t>Fault Tolerant Component Tree Computation Algorithm </a:t>
            </a:r>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65DD87EC-4412-9881-88BC-9424A0134431}"/>
              </a:ext>
            </a:extLst>
          </p:cNvPr>
          <p:cNvSpPr>
            <a:spLocks/>
          </p:cNvSpPr>
          <p:nvPr/>
        </p:nvSpPr>
        <p:spPr>
          <a:xfrm>
            <a:off x="3651716" y="2315450"/>
            <a:ext cx="4980432" cy="3993910"/>
          </a:xfrm>
          <a:prstGeom prst="rect">
            <a:avLst/>
          </a:prstGeom>
        </p:spPr>
        <p:txBody>
          <a:bodyPr>
            <a:normAutofit lnSpcReduction="10000"/>
          </a:bodyPr>
          <a:lstStyle/>
          <a:p>
            <a:pPr defTabSz="832104">
              <a:lnSpc>
                <a:spcPct val="90000"/>
              </a:lnSpc>
              <a:spcAft>
                <a:spcPts val="600"/>
              </a:spcAft>
            </a:pPr>
            <a:r>
              <a:rPr lang="en-GB" sz="1100" kern="1200" dirty="0">
                <a:solidFill>
                  <a:schemeClr val="tx1"/>
                </a:solidFill>
                <a:latin typeface="+mn-lt"/>
                <a:ea typeface="+mn-ea"/>
                <a:cs typeface="+mn-cs"/>
              </a:rPr>
              <a:t>procedure RECOVER_DATA()</a:t>
            </a:r>
          </a:p>
          <a:p>
            <a:pPr defTabSz="832104">
              <a:lnSpc>
                <a:spcPct val="90000"/>
              </a:lnSpc>
              <a:spcAft>
                <a:spcPts val="600"/>
              </a:spcAft>
            </a:pPr>
            <a:r>
              <a:rPr lang="en-GB" sz="1100" kern="1200" dirty="0">
                <a:solidFill>
                  <a:schemeClr val="tx1"/>
                </a:solidFill>
                <a:latin typeface="+mn-lt"/>
                <a:ea typeface="+mn-ea"/>
                <a:cs typeface="+mn-cs"/>
              </a:rPr>
              <a:t>1: Attempt to restore lost or corrupted data from replicated storage</a:t>
            </a:r>
          </a:p>
          <a:p>
            <a:pPr defTabSz="832104">
              <a:lnSpc>
                <a:spcPct val="90000"/>
              </a:lnSpc>
              <a:spcAft>
                <a:spcPts val="600"/>
              </a:spcAft>
            </a:pPr>
            <a:r>
              <a:rPr lang="en-GB" sz="1100" kern="1200" dirty="0">
                <a:solidFill>
                  <a:schemeClr val="tx1"/>
                </a:solidFill>
                <a:latin typeface="+mn-lt"/>
                <a:ea typeface="+mn-ea"/>
                <a:cs typeface="+mn-cs"/>
              </a:rPr>
              <a:t>2: If replication data is unavailable or outdated, proceed to checkpoint recovery</a:t>
            </a:r>
          </a:p>
          <a:p>
            <a:pPr defTabSz="832104">
              <a:lnSpc>
                <a:spcPct val="90000"/>
              </a:lnSpc>
              <a:spcAft>
                <a:spcPts val="600"/>
              </a:spcAft>
            </a:pPr>
            <a:endParaRPr lang="en-GB" sz="1100" kern="1200" dirty="0">
              <a:solidFill>
                <a:schemeClr val="tx1"/>
              </a:solidFill>
              <a:latin typeface="+mn-lt"/>
              <a:ea typeface="+mn-ea"/>
              <a:cs typeface="+mn-cs"/>
            </a:endParaRPr>
          </a:p>
          <a:p>
            <a:pPr defTabSz="832104">
              <a:lnSpc>
                <a:spcPct val="90000"/>
              </a:lnSpc>
              <a:spcAft>
                <a:spcPts val="600"/>
              </a:spcAft>
            </a:pPr>
            <a:r>
              <a:rPr lang="en-GB" sz="1100" kern="1200" dirty="0">
                <a:solidFill>
                  <a:schemeClr val="tx1"/>
                </a:solidFill>
                <a:latin typeface="+mn-lt"/>
                <a:ea typeface="+mn-ea"/>
                <a:cs typeface="+mn-cs"/>
              </a:rPr>
              <a:t>procedure RESTART_FROM_CHECKPOINT()</a:t>
            </a:r>
          </a:p>
          <a:p>
            <a:pPr defTabSz="832104">
              <a:lnSpc>
                <a:spcPct val="90000"/>
              </a:lnSpc>
              <a:spcAft>
                <a:spcPts val="600"/>
              </a:spcAft>
            </a:pPr>
            <a:r>
              <a:rPr lang="en-GB" sz="1100" kern="1200" dirty="0">
                <a:solidFill>
                  <a:schemeClr val="tx1"/>
                </a:solidFill>
                <a:latin typeface="+mn-lt"/>
                <a:ea typeface="+mn-ea"/>
                <a:cs typeface="+mn-cs"/>
              </a:rPr>
              <a:t>1: Load the tree state from the most recent checkpoint</a:t>
            </a:r>
          </a:p>
          <a:p>
            <a:pPr defTabSz="832104">
              <a:lnSpc>
                <a:spcPct val="90000"/>
              </a:lnSpc>
              <a:spcAft>
                <a:spcPts val="600"/>
              </a:spcAft>
            </a:pPr>
            <a:r>
              <a:rPr lang="en-GB" sz="1100" kern="1200" dirty="0">
                <a:solidFill>
                  <a:schemeClr val="tx1"/>
                </a:solidFill>
                <a:latin typeface="+mn-lt"/>
                <a:ea typeface="+mn-ea"/>
                <a:cs typeface="+mn-cs"/>
              </a:rPr>
              <a:t>2: If no checkpoint is found, reinitialize the tree or handle error</a:t>
            </a:r>
          </a:p>
          <a:p>
            <a:pPr defTabSz="832104">
              <a:lnSpc>
                <a:spcPct val="90000"/>
              </a:lnSpc>
              <a:spcAft>
                <a:spcPts val="600"/>
              </a:spcAft>
            </a:pPr>
            <a:endParaRPr lang="en-GB" sz="1100" kern="1200" dirty="0">
              <a:solidFill>
                <a:schemeClr val="tx1"/>
              </a:solidFill>
              <a:latin typeface="+mn-lt"/>
              <a:ea typeface="+mn-ea"/>
              <a:cs typeface="+mn-cs"/>
            </a:endParaRPr>
          </a:p>
          <a:p>
            <a:pPr defTabSz="832104">
              <a:lnSpc>
                <a:spcPct val="90000"/>
              </a:lnSpc>
              <a:spcAft>
                <a:spcPts val="600"/>
              </a:spcAft>
            </a:pPr>
            <a:r>
              <a:rPr lang="en-GB" sz="1100" kern="1200" dirty="0">
                <a:solidFill>
                  <a:schemeClr val="tx1"/>
                </a:solidFill>
                <a:latin typeface="+mn-lt"/>
                <a:ea typeface="+mn-ea"/>
                <a:cs typeface="+mn-cs"/>
              </a:rPr>
              <a:t>function COMPUTE_TREE_OPERATIONS()</a:t>
            </a:r>
          </a:p>
          <a:p>
            <a:pPr defTabSz="832104">
              <a:lnSpc>
                <a:spcPct val="90000"/>
              </a:lnSpc>
              <a:spcAft>
                <a:spcPts val="600"/>
              </a:spcAft>
            </a:pPr>
            <a:r>
              <a:rPr lang="en-GB" sz="1100" kern="1200" dirty="0">
                <a:solidFill>
                  <a:schemeClr val="tx1"/>
                </a:solidFill>
                <a:latin typeface="+mn-lt"/>
                <a:ea typeface="+mn-ea"/>
                <a:cs typeface="+mn-cs"/>
              </a:rPr>
              <a:t>1: INITIALIZE tree and load state if restarting or recovering</a:t>
            </a:r>
          </a:p>
          <a:p>
            <a:pPr defTabSz="832104">
              <a:lnSpc>
                <a:spcPct val="90000"/>
              </a:lnSpc>
              <a:spcAft>
                <a:spcPts val="600"/>
              </a:spcAft>
            </a:pPr>
            <a:r>
              <a:rPr lang="en-GB" sz="1100" kern="1200" dirty="0">
                <a:solidFill>
                  <a:schemeClr val="tx1"/>
                </a:solidFill>
                <a:latin typeface="+mn-lt"/>
                <a:ea typeface="+mn-ea"/>
                <a:cs typeface="+mn-cs"/>
              </a:rPr>
              <a:t>2: while computation is not complete do</a:t>
            </a:r>
          </a:p>
          <a:p>
            <a:pPr defTabSz="832104">
              <a:lnSpc>
                <a:spcPct val="90000"/>
              </a:lnSpc>
              <a:spcAft>
                <a:spcPts val="600"/>
              </a:spcAft>
            </a:pPr>
            <a:r>
              <a:rPr lang="en-GB" sz="1100" kern="1200" dirty="0">
                <a:solidFill>
                  <a:schemeClr val="tx1"/>
                </a:solidFill>
                <a:latin typeface="+mn-lt"/>
                <a:ea typeface="+mn-ea"/>
                <a:cs typeface="+mn-cs"/>
              </a:rPr>
              <a:t>    a: INSERT_NODE based on computation logic or input</a:t>
            </a:r>
          </a:p>
          <a:p>
            <a:pPr defTabSz="832104">
              <a:lnSpc>
                <a:spcPct val="90000"/>
              </a:lnSpc>
              <a:spcAft>
                <a:spcPts val="600"/>
              </a:spcAft>
            </a:pPr>
            <a:r>
              <a:rPr lang="en-GB" sz="1100" kern="1200" dirty="0">
                <a:solidFill>
                  <a:schemeClr val="tx1"/>
                </a:solidFill>
                <a:latin typeface="+mn-lt"/>
                <a:ea typeface="+mn-ea"/>
                <a:cs typeface="+mn-cs"/>
              </a:rPr>
              <a:t>    b: Check for checkpointing or data replication needs after each significant operation</a:t>
            </a:r>
          </a:p>
          <a:p>
            <a:pPr defTabSz="832104">
              <a:lnSpc>
                <a:spcPct val="90000"/>
              </a:lnSpc>
              <a:spcAft>
                <a:spcPts val="600"/>
              </a:spcAft>
            </a:pPr>
            <a:r>
              <a:rPr lang="en-GB" sz="1100" kern="1200" dirty="0">
                <a:solidFill>
                  <a:schemeClr val="tx1"/>
                </a:solidFill>
                <a:latin typeface="+mn-lt"/>
                <a:ea typeface="+mn-ea"/>
                <a:cs typeface="+mn-cs"/>
              </a:rPr>
              <a:t>    c: SIMULATE_FAILURE to test fault tolerance (optional, for testing purposes)</a:t>
            </a:r>
          </a:p>
          <a:p>
            <a:pPr defTabSz="832104">
              <a:lnSpc>
                <a:spcPct val="90000"/>
              </a:lnSpc>
              <a:spcAft>
                <a:spcPts val="600"/>
              </a:spcAft>
            </a:pPr>
            <a:r>
              <a:rPr lang="en-GB" sz="1100" kern="1200" dirty="0">
                <a:solidFill>
                  <a:schemeClr val="tx1"/>
                </a:solidFill>
                <a:latin typeface="+mn-lt"/>
                <a:ea typeface="+mn-ea"/>
                <a:cs typeface="+mn-cs"/>
              </a:rPr>
              <a:t>    d: On detecting a failure, first attempt to RECOVER_DATA</a:t>
            </a:r>
          </a:p>
          <a:p>
            <a:pPr defTabSz="832104">
              <a:lnSpc>
                <a:spcPct val="90000"/>
              </a:lnSpc>
              <a:spcAft>
                <a:spcPts val="600"/>
              </a:spcAft>
            </a:pPr>
            <a:r>
              <a:rPr lang="en-GB" sz="1100" kern="1200" dirty="0">
                <a:solidFill>
                  <a:schemeClr val="tx1"/>
                </a:solidFill>
                <a:latin typeface="+mn-lt"/>
                <a:ea typeface="+mn-ea"/>
                <a:cs typeface="+mn-cs"/>
              </a:rPr>
              <a:t>    e: If RECOVER_DATA is unsuccessful, use RESTART_FROM_CHECKPOINT</a:t>
            </a:r>
          </a:p>
          <a:p>
            <a:pPr defTabSz="832104">
              <a:lnSpc>
                <a:spcPct val="90000"/>
              </a:lnSpc>
              <a:spcAft>
                <a:spcPts val="600"/>
              </a:spcAft>
            </a:pPr>
            <a:r>
              <a:rPr lang="en-GB" sz="1100" kern="1200" dirty="0">
                <a:solidFill>
                  <a:schemeClr val="tx1"/>
                </a:solidFill>
                <a:latin typeface="+mn-lt"/>
                <a:ea typeface="+mn-ea"/>
                <a:cs typeface="+mn-cs"/>
              </a:rPr>
              <a:t>3: Upon successful completion, output or store the final tree state</a:t>
            </a:r>
          </a:p>
          <a:p>
            <a:pPr marL="0" indent="0">
              <a:lnSpc>
                <a:spcPct val="90000"/>
              </a:lnSpc>
              <a:spcAft>
                <a:spcPts val="600"/>
              </a:spcAft>
              <a:buNone/>
            </a:pPr>
            <a:endParaRPr lang="en-IN" sz="1100" dirty="0"/>
          </a:p>
        </p:txBody>
      </p:sp>
    </p:spTree>
    <p:extLst>
      <p:ext uri="{BB962C8B-B14F-4D97-AF65-F5344CB8AC3E}">
        <p14:creationId xmlns:p14="http://schemas.microsoft.com/office/powerpoint/2010/main" val="399493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34D2E3-E456-1D69-B5D5-A454A5C1C0E1}"/>
              </a:ext>
            </a:extLst>
          </p:cNvPr>
          <p:cNvSpPr>
            <a:spLocks noGrp="1"/>
          </p:cNvSpPr>
          <p:nvPr>
            <p:ph type="title"/>
          </p:nvPr>
        </p:nvSpPr>
        <p:spPr>
          <a:xfrm>
            <a:off x="838200" y="620763"/>
            <a:ext cx="10515600" cy="1325563"/>
          </a:xfrm>
        </p:spPr>
        <p:txBody>
          <a:bodyPr/>
          <a:lstStyle/>
          <a:p>
            <a:r>
              <a:rPr lang="en-GB" b="1" dirty="0"/>
              <a:t>Analysis</a:t>
            </a:r>
            <a:endParaRPr lang="en-IN" b="1" dirty="0"/>
          </a:p>
        </p:txBody>
      </p:sp>
      <p:pic>
        <p:nvPicPr>
          <p:cNvPr id="8" name="Content Placeholder 7">
            <a:extLst>
              <a:ext uri="{FF2B5EF4-FFF2-40B4-BE49-F238E27FC236}">
                <a16:creationId xmlns:a16="http://schemas.microsoft.com/office/drawing/2014/main" id="{B21B47ED-7873-ACCF-B994-8C313F08EAD0}"/>
              </a:ext>
            </a:extLst>
          </p:cNvPr>
          <p:cNvPicPr>
            <a:picLocks noGrp="1" noChangeAspect="1"/>
          </p:cNvPicPr>
          <p:nvPr>
            <p:ph sz="half" idx="1"/>
          </p:nvPr>
        </p:nvPicPr>
        <p:blipFill>
          <a:blip r:embed="rId2"/>
          <a:stretch>
            <a:fillRect/>
          </a:stretch>
        </p:blipFill>
        <p:spPr>
          <a:xfrm>
            <a:off x="751936" y="2553467"/>
            <a:ext cx="5181600" cy="819873"/>
          </a:xfrm>
        </p:spPr>
      </p:pic>
      <p:graphicFrame>
        <p:nvGraphicFramePr>
          <p:cNvPr id="13" name="Content Placeholder 5">
            <a:extLst>
              <a:ext uri="{FF2B5EF4-FFF2-40B4-BE49-F238E27FC236}">
                <a16:creationId xmlns:a16="http://schemas.microsoft.com/office/drawing/2014/main" id="{4520095C-08FD-B70E-FDD4-983A7962F1A6}"/>
              </a:ext>
            </a:extLst>
          </p:cNvPr>
          <p:cNvGraphicFramePr>
            <a:graphicFrameLocks noGrp="1"/>
          </p:cNvGraphicFramePr>
          <p:nvPr>
            <p:ph sz="half" idx="2"/>
            <p:extLst>
              <p:ext uri="{D42A27DB-BD31-4B8C-83A1-F6EECF244321}">
                <p14:modId xmlns:p14="http://schemas.microsoft.com/office/powerpoint/2010/main" val="545894638"/>
              </p:ext>
            </p:extLst>
          </p:nvPr>
        </p:nvGraphicFramePr>
        <p:xfrm>
          <a:off x="6172200" y="1690688"/>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8D370F2A-FDAD-9B85-BD7B-7F0E065B140D}"/>
              </a:ext>
            </a:extLst>
          </p:cNvPr>
          <p:cNvPicPr>
            <a:picLocks noChangeAspect="1"/>
          </p:cNvPicPr>
          <p:nvPr/>
        </p:nvPicPr>
        <p:blipFill>
          <a:blip r:embed="rId8"/>
          <a:stretch>
            <a:fillRect/>
          </a:stretch>
        </p:blipFill>
        <p:spPr>
          <a:xfrm>
            <a:off x="751936" y="4236119"/>
            <a:ext cx="5181600" cy="780113"/>
          </a:xfrm>
          <a:prstGeom prst="rect">
            <a:avLst/>
          </a:prstGeom>
        </p:spPr>
      </p:pic>
    </p:spTree>
    <p:extLst>
      <p:ext uri="{BB962C8B-B14F-4D97-AF65-F5344CB8AC3E}">
        <p14:creationId xmlns:p14="http://schemas.microsoft.com/office/powerpoint/2010/main" val="31956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D4BD14-A515-712B-127C-CE81974A1567}"/>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System Recovery Time Over Multiple Failures</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CB618394-245C-5300-694A-61544F26AC0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 b="4331"/>
          <a:stretch/>
        </p:blipFill>
        <p:spPr>
          <a:xfrm>
            <a:off x="908304" y="2478024"/>
            <a:ext cx="6009855" cy="3694176"/>
          </a:xfrm>
          <a:prstGeom prst="rect">
            <a:avLst/>
          </a:prstGeom>
        </p:spPr>
      </p:pic>
      <p:sp>
        <p:nvSpPr>
          <p:cNvPr id="4" name="Content Placeholder 3">
            <a:extLst>
              <a:ext uri="{FF2B5EF4-FFF2-40B4-BE49-F238E27FC236}">
                <a16:creationId xmlns:a16="http://schemas.microsoft.com/office/drawing/2014/main" id="{B97E09FC-098D-ABBB-F6E4-B5A29283C409}"/>
              </a:ext>
            </a:extLst>
          </p:cNvPr>
          <p:cNvSpPr>
            <a:spLocks noGrp="1"/>
          </p:cNvSpPr>
          <p:nvPr>
            <p:ph sz="half" idx="2"/>
          </p:nvPr>
        </p:nvSpPr>
        <p:spPr>
          <a:xfrm>
            <a:off x="7411453" y="2478024"/>
            <a:ext cx="3872243" cy="3694176"/>
          </a:xfrm>
        </p:spPr>
        <p:txBody>
          <a:bodyPr vert="horz" lIns="91440" tIns="45720" rIns="91440" bIns="45720" rtlCol="0" anchor="ctr">
            <a:normAutofit/>
          </a:bodyPr>
          <a:lstStyle/>
          <a:p>
            <a:r>
              <a:rPr lang="en-US" sz="1800"/>
              <a:t>A line graph showing the decrease in recovery time for the enhanced system compared to the original, across multiple simulated failures. </a:t>
            </a:r>
          </a:p>
          <a:p>
            <a:r>
              <a:rPr lang="en-US" sz="1800"/>
              <a:t>The X-axis represents the number of failures, and the Y-axis represents the average recovery time. </a:t>
            </a:r>
          </a:p>
          <a:p>
            <a:r>
              <a:rPr lang="en-US" sz="1800"/>
              <a:t>The enhanced system's line would show a consistently lower recovery time after each failure.</a:t>
            </a:r>
          </a:p>
        </p:txBody>
      </p:sp>
    </p:spTree>
    <p:extLst>
      <p:ext uri="{BB962C8B-B14F-4D97-AF65-F5344CB8AC3E}">
        <p14:creationId xmlns:p14="http://schemas.microsoft.com/office/powerpoint/2010/main" val="174416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86BA2-81AF-03C3-BF6E-08AF3B7108DD}"/>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a:t>Scalability Impact Comparison</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7C076C9-46B5-4A46-304A-E9EA9135431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4704" r="2" b="2"/>
          <a:stretch/>
        </p:blipFill>
        <p:spPr>
          <a:xfrm>
            <a:off x="429768" y="1721922"/>
            <a:ext cx="6704891" cy="4520559"/>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A63F629-50A9-47CE-52D7-ADF459BC2D23}"/>
              </a:ext>
            </a:extLst>
          </p:cNvPr>
          <p:cNvSpPr>
            <a:spLocks noGrp="1"/>
          </p:cNvSpPr>
          <p:nvPr>
            <p:ph sz="half" idx="2"/>
          </p:nvPr>
        </p:nvSpPr>
        <p:spPr>
          <a:xfrm>
            <a:off x="7938752" y="2020824"/>
            <a:ext cx="3455097" cy="3959352"/>
          </a:xfrm>
        </p:spPr>
        <p:txBody>
          <a:bodyPr vert="horz" lIns="91440" tIns="45720" rIns="91440" bIns="45720" rtlCol="0" anchor="ctr">
            <a:normAutofit/>
          </a:bodyPr>
          <a:lstStyle/>
          <a:p>
            <a:r>
              <a:rPr lang="en-US" sz="1800" dirty="0"/>
              <a:t>A bar graph comparing the original and enhanced systems' scalability impact, illustrating the enhanced system's improved throughput as the number of nodes increases. </a:t>
            </a:r>
          </a:p>
          <a:p>
            <a:r>
              <a:rPr lang="en-US" sz="1800" dirty="0"/>
              <a:t>The X-axis represents the number of nodes, and the Y-axis represents system throughput.</a:t>
            </a:r>
          </a:p>
          <a:p>
            <a:r>
              <a:rPr lang="en-US" sz="1800" dirty="0"/>
              <a:t>Bars for the enhanced system would be higher, showing better performance under scaling.</a:t>
            </a:r>
          </a:p>
        </p:txBody>
      </p:sp>
    </p:spTree>
    <p:extLst>
      <p:ext uri="{BB962C8B-B14F-4D97-AF65-F5344CB8AC3E}">
        <p14:creationId xmlns:p14="http://schemas.microsoft.com/office/powerpoint/2010/main" val="230172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0E564-D19B-85F5-4163-FF65F9BFF736}"/>
              </a:ext>
            </a:extLst>
          </p:cNvPr>
          <p:cNvSpPr>
            <a:spLocks noGrp="1"/>
          </p:cNvSpPr>
          <p:nvPr>
            <p:ph type="title"/>
          </p:nvPr>
        </p:nvSpPr>
        <p:spPr>
          <a:xfrm>
            <a:off x="5297762" y="329184"/>
            <a:ext cx="6251110" cy="1783080"/>
          </a:xfrm>
        </p:spPr>
        <p:txBody>
          <a:bodyPr anchor="b">
            <a:normAutofit/>
          </a:bodyPr>
          <a:lstStyle/>
          <a:p>
            <a:r>
              <a:rPr lang="en-IN" sz="5400" dirty="0"/>
              <a:t>Results</a:t>
            </a:r>
          </a:p>
        </p:txBody>
      </p:sp>
      <p:pic>
        <p:nvPicPr>
          <p:cNvPr id="7" name="Picture 6" descr="Graph on document with pen">
            <a:extLst>
              <a:ext uri="{FF2B5EF4-FFF2-40B4-BE49-F238E27FC236}">
                <a16:creationId xmlns:a16="http://schemas.microsoft.com/office/drawing/2014/main" id="{5C835125-07DB-8C4D-0D36-B26CA374D828}"/>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076A02B-264E-305C-4D4A-C62C104AE3C0}"/>
              </a:ext>
            </a:extLst>
          </p:cNvPr>
          <p:cNvSpPr>
            <a:spLocks noGrp="1"/>
          </p:cNvSpPr>
          <p:nvPr>
            <p:ph idx="1"/>
          </p:nvPr>
        </p:nvSpPr>
        <p:spPr>
          <a:xfrm>
            <a:off x="5297762" y="2706624"/>
            <a:ext cx="6251110" cy="3483864"/>
          </a:xfrm>
        </p:spPr>
        <p:txBody>
          <a:bodyPr>
            <a:normAutofit/>
          </a:bodyPr>
          <a:lstStyle/>
          <a:p>
            <a:r>
              <a:rPr lang="en-GB" sz="1500"/>
              <a:t>The improved system cuts the average time it takes to fix problems by half, from 120 seconds in the old system to 60 seconds in the new one. This shows faster resilience and operating restoration.</a:t>
            </a:r>
          </a:p>
          <a:p>
            <a:r>
              <a:rPr lang="en-GB" sz="1500"/>
              <a:t>Using the fault-tolerant method greatly raises the success rate of data recovery, going from 85% to 99%. This makes sure that data is more consistently and correctly stored.</a:t>
            </a:r>
          </a:p>
          <a:p>
            <a:r>
              <a:rPr lang="en-GB" sz="1500"/>
              <a:t>The improved system makes better use of computing resources by cutting the computation overhead from 15% to 10%. This shows that resources are being put more wisely toward fault tolerance methods.</a:t>
            </a:r>
          </a:p>
          <a:p>
            <a:r>
              <a:rPr lang="en-GB" sz="1500"/>
              <a:t>Instead of making scalability worse by 5% like it did in the original system, the improved system makes it 5% better, showing that it can keep performance and stability as the network grows.</a:t>
            </a:r>
            <a:endParaRPr lang="en-IN" sz="1500"/>
          </a:p>
        </p:txBody>
      </p:sp>
    </p:spTree>
    <p:extLst>
      <p:ext uri="{BB962C8B-B14F-4D97-AF65-F5344CB8AC3E}">
        <p14:creationId xmlns:p14="http://schemas.microsoft.com/office/powerpoint/2010/main" val="104749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6FC23-A198-3813-09BD-8D398C41ABA2}"/>
              </a:ext>
            </a:extLst>
          </p:cNvPr>
          <p:cNvSpPr>
            <a:spLocks noGrp="1"/>
          </p:cNvSpPr>
          <p:nvPr>
            <p:ph type="title"/>
          </p:nvPr>
        </p:nvSpPr>
        <p:spPr>
          <a:xfrm>
            <a:off x="841248" y="426720"/>
            <a:ext cx="10506456" cy="1919141"/>
          </a:xfrm>
        </p:spPr>
        <p:txBody>
          <a:bodyPr anchor="b">
            <a:normAutofit/>
          </a:bodyPr>
          <a:lstStyle/>
          <a:p>
            <a:r>
              <a:rPr lang="en-IN" sz="6000" b="1"/>
              <a:t>Future Scope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A79C19-4744-8C34-8559-1D9D0A0BB8FF}"/>
              </a:ext>
            </a:extLst>
          </p:cNvPr>
          <p:cNvSpPr>
            <a:spLocks noGrp="1"/>
          </p:cNvSpPr>
          <p:nvPr>
            <p:ph idx="1"/>
          </p:nvPr>
        </p:nvSpPr>
        <p:spPr>
          <a:xfrm>
            <a:off x="841248" y="3337269"/>
            <a:ext cx="10509504" cy="2905686"/>
          </a:xfrm>
        </p:spPr>
        <p:txBody>
          <a:bodyPr>
            <a:normAutofit/>
          </a:bodyPr>
          <a:lstStyle/>
          <a:p>
            <a:r>
              <a:rPr lang="en-GB" sz="2000"/>
              <a:t>The paper suggests exploring advanced fault tolerance methods using machine learning and AI to predict and prevent failures proactively.</a:t>
            </a:r>
          </a:p>
          <a:p>
            <a:endParaRPr lang="en-GB" sz="2000"/>
          </a:p>
          <a:p>
            <a:r>
              <a:rPr lang="en-GB" sz="2000"/>
              <a:t>Integrating decentralized blockchain technology could improve data integrity and replication in distributed systems.</a:t>
            </a:r>
          </a:p>
          <a:p>
            <a:endParaRPr lang="en-GB" sz="2000"/>
          </a:p>
          <a:p>
            <a:r>
              <a:rPr lang="en-GB" sz="2000"/>
              <a:t>Investigating the potential of quantum computing in fault tolerance offers a promising path toward highly resilient and efficient systems for future data-intensive applications.</a:t>
            </a:r>
            <a:endParaRPr lang="en-IN" sz="2000"/>
          </a:p>
        </p:txBody>
      </p:sp>
    </p:spTree>
    <p:extLst>
      <p:ext uri="{BB962C8B-B14F-4D97-AF65-F5344CB8AC3E}">
        <p14:creationId xmlns:p14="http://schemas.microsoft.com/office/powerpoint/2010/main" val="241667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8D0677-DA68-6663-8074-7094A43CF478}"/>
              </a:ext>
            </a:extLst>
          </p:cNvPr>
          <p:cNvSpPr>
            <a:spLocks noGrp="1"/>
          </p:cNvSpPr>
          <p:nvPr>
            <p:ph type="title"/>
          </p:nvPr>
        </p:nvSpPr>
        <p:spPr>
          <a:xfrm>
            <a:off x="1115568" y="548640"/>
            <a:ext cx="10168128" cy="1179576"/>
          </a:xfrm>
        </p:spPr>
        <p:txBody>
          <a:bodyPr>
            <a:normAutofit/>
          </a:bodyPr>
          <a:lstStyle/>
          <a:p>
            <a:r>
              <a:rPr lang="en-GB" sz="4000" b="1"/>
              <a:t>Team Contributions</a:t>
            </a:r>
            <a:endParaRPr lang="en-IN" sz="4000" b="1"/>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B73390A-66FF-8D16-A913-91458B1BF1C7}"/>
              </a:ext>
            </a:extLst>
          </p:cNvPr>
          <p:cNvSpPr>
            <a:spLocks noGrp="1"/>
          </p:cNvSpPr>
          <p:nvPr>
            <p:ph idx="1"/>
          </p:nvPr>
        </p:nvSpPr>
        <p:spPr>
          <a:xfrm>
            <a:off x="1115568" y="2095928"/>
            <a:ext cx="10168128" cy="4500081"/>
          </a:xfrm>
        </p:spPr>
        <p:txBody>
          <a:bodyPr>
            <a:normAutofit/>
          </a:bodyPr>
          <a:lstStyle/>
          <a:p>
            <a:r>
              <a:rPr lang="en-GB" sz="2000" dirty="0"/>
              <a:t>Team Member 1 : Designed and implemented the Checkpoint Creation and Restart mechanism. Coordinated communication among team members and ensured project milestones were met.</a:t>
            </a:r>
          </a:p>
          <a:p>
            <a:r>
              <a:rPr lang="en-GB" sz="2000" dirty="0"/>
              <a:t>Team Member 2: Developed the Data Replication for Fault Tolerance technique. Implemented fault tolerance algorithms and ensured their integration with the distributed system.</a:t>
            </a:r>
          </a:p>
          <a:p>
            <a:r>
              <a:rPr lang="en-GB" sz="2000" dirty="0"/>
              <a:t>Team Member 3 : Designed and executed simulation tests to evaluate fault tolerance mechanisms. </a:t>
            </a:r>
            <a:r>
              <a:rPr lang="en-GB" sz="2000" dirty="0" err="1"/>
              <a:t>Analyzed</a:t>
            </a:r>
            <a:r>
              <a:rPr lang="en-GB" sz="2000" dirty="0"/>
              <a:t> test results and provided insights for algorithm optimization. Contributed to writing the testing implementation and results sections.</a:t>
            </a:r>
          </a:p>
          <a:p>
            <a:r>
              <a:rPr lang="en-GB" sz="2000" dirty="0"/>
              <a:t>Team Member 4,5 : Prepared documentation for the project, including explanations of algorithms and methodologies. Created visualizations such as graphs and tables to illustrate system performance and improvements. </a:t>
            </a:r>
          </a:p>
          <a:p>
            <a:endParaRPr lang="en-IN" sz="2000" dirty="0"/>
          </a:p>
        </p:txBody>
      </p:sp>
    </p:spTree>
    <p:extLst>
      <p:ext uri="{BB962C8B-B14F-4D97-AF65-F5344CB8AC3E}">
        <p14:creationId xmlns:p14="http://schemas.microsoft.com/office/powerpoint/2010/main" val="268858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BAB9C-C271-A7D3-9C87-3DC00A05360B}"/>
              </a:ext>
            </a:extLst>
          </p:cNvPr>
          <p:cNvSpPr>
            <a:spLocks noGrp="1"/>
          </p:cNvSpPr>
          <p:nvPr>
            <p:ph type="title"/>
          </p:nvPr>
        </p:nvSpPr>
        <p:spPr>
          <a:xfrm>
            <a:off x="841248" y="426720"/>
            <a:ext cx="10506456" cy="1919141"/>
          </a:xfrm>
        </p:spPr>
        <p:txBody>
          <a:bodyPr anchor="b">
            <a:normAutofit/>
          </a:bodyPr>
          <a:lstStyle/>
          <a:p>
            <a:r>
              <a:rPr lang="en-GB" sz="6000" b="1"/>
              <a:t>Conclusion</a:t>
            </a:r>
            <a:endParaRPr lang="en-IN" sz="6000" b="1"/>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D8FBE270-A673-8C3E-23BF-09F97791B1B9}"/>
              </a:ext>
            </a:extLst>
          </p:cNvPr>
          <p:cNvSpPr>
            <a:spLocks noGrp="1"/>
          </p:cNvSpPr>
          <p:nvPr>
            <p:ph idx="1"/>
          </p:nvPr>
        </p:nvSpPr>
        <p:spPr>
          <a:xfrm>
            <a:off x="841248" y="3337269"/>
            <a:ext cx="10509504" cy="2905686"/>
          </a:xfrm>
        </p:spPr>
        <p:txBody>
          <a:bodyPr>
            <a:normAutofit/>
          </a:bodyPr>
          <a:lstStyle/>
          <a:p>
            <a:r>
              <a:rPr lang="en-GB" sz="2200"/>
              <a:t>Incorporating fault-tolerant mechanisms like checkpoint/restart and data redundancy into distributed systems improves robustness, stability, and efficiency, especially for computing component trees.</a:t>
            </a:r>
          </a:p>
          <a:p>
            <a:endParaRPr lang="en-GB" sz="2200"/>
          </a:p>
          <a:p>
            <a:r>
              <a:rPr lang="en-GB" sz="2200"/>
              <a:t>These enhancements decrease system recovery time, increase data recovery success rates, minimize computational overhead, and boost scalability.</a:t>
            </a:r>
          </a:p>
        </p:txBody>
      </p:sp>
    </p:spTree>
    <p:extLst>
      <p:ext uri="{BB962C8B-B14F-4D97-AF65-F5344CB8AC3E}">
        <p14:creationId xmlns:p14="http://schemas.microsoft.com/office/powerpoint/2010/main" val="8669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3">
            <a:extLst>
              <a:ext uri="{FF2B5EF4-FFF2-40B4-BE49-F238E27FC236}">
                <a16:creationId xmlns:a16="http://schemas.microsoft.com/office/drawing/2014/main" id="{A14A6240-C9F8-78D1-82E7-70CF482A4155}"/>
              </a:ext>
            </a:extLst>
          </p:cNvPr>
          <p:cNvSpPr>
            <a:spLocks noGrp="1"/>
          </p:cNvSpPr>
          <p:nvPr>
            <p:ph type="ctrTitle"/>
          </p:nvPr>
        </p:nvSpPr>
        <p:spPr>
          <a:xfrm>
            <a:off x="1804988" y="1442172"/>
            <a:ext cx="8582025" cy="2177328"/>
          </a:xfrm>
        </p:spPr>
        <p:txBody>
          <a:bodyPr anchor="ctr">
            <a:normAutofit/>
          </a:bodyPr>
          <a:lstStyle/>
          <a:p>
            <a:r>
              <a:rPr lang="en-GB" sz="6600"/>
              <a:t>Thank You</a:t>
            </a:r>
            <a:endParaRPr lang="en-IN" sz="6600"/>
          </a:p>
        </p:txBody>
      </p:sp>
      <p:sp>
        <p:nvSpPr>
          <p:cNvPr id="13"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8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DBF4B-FDAF-40EB-321F-F84A34C9F147}"/>
              </a:ext>
            </a:extLst>
          </p:cNvPr>
          <p:cNvSpPr>
            <a:spLocks noGrp="1"/>
          </p:cNvSpPr>
          <p:nvPr>
            <p:ph type="title"/>
          </p:nvPr>
        </p:nvSpPr>
        <p:spPr>
          <a:xfrm>
            <a:off x="838201" y="365125"/>
            <a:ext cx="5251316" cy="1807305"/>
          </a:xfrm>
        </p:spPr>
        <p:txBody>
          <a:bodyPr>
            <a:normAutofit/>
          </a:bodyPr>
          <a:lstStyle/>
          <a:p>
            <a:r>
              <a:rPr lang="en-IN" b="1" dirty="0"/>
              <a:t>Introduction</a:t>
            </a:r>
          </a:p>
        </p:txBody>
      </p:sp>
      <p:sp>
        <p:nvSpPr>
          <p:cNvPr id="3" name="Content Placeholder 2">
            <a:extLst>
              <a:ext uri="{FF2B5EF4-FFF2-40B4-BE49-F238E27FC236}">
                <a16:creationId xmlns:a16="http://schemas.microsoft.com/office/drawing/2014/main" id="{CE808626-F1B4-8405-CEF0-5209C25A04B1}"/>
              </a:ext>
            </a:extLst>
          </p:cNvPr>
          <p:cNvSpPr>
            <a:spLocks noGrp="1"/>
          </p:cNvSpPr>
          <p:nvPr>
            <p:ph idx="1"/>
          </p:nvPr>
        </p:nvSpPr>
        <p:spPr>
          <a:xfrm>
            <a:off x="838200" y="2333297"/>
            <a:ext cx="4619621" cy="3843666"/>
          </a:xfrm>
        </p:spPr>
        <p:txBody>
          <a:bodyPr>
            <a:normAutofit/>
          </a:bodyPr>
          <a:lstStyle/>
          <a:p>
            <a:r>
              <a:rPr lang="en-GB" sz="1900"/>
              <a:t>Importance of fault tolerance in distributed systems due to the growing reliance on large-scale data processing.</a:t>
            </a:r>
          </a:p>
          <a:p>
            <a:endParaRPr lang="en-GB" sz="1900"/>
          </a:p>
          <a:p>
            <a:r>
              <a:rPr lang="en-GB" sz="1900"/>
              <a:t>The role of component trees in image analysis and pattern recognition, highlighting their necessity in distributed environments.</a:t>
            </a:r>
          </a:p>
          <a:p>
            <a:endParaRPr lang="en-GB" sz="1900"/>
          </a:p>
          <a:p>
            <a:r>
              <a:rPr lang="en-GB" sz="1900"/>
              <a:t>Challenges in ensuring system reliability amidst node failures, network issues, and ensuring data consistency.</a:t>
            </a:r>
            <a:endParaRPr lang="en-IN" sz="1900"/>
          </a:p>
        </p:txBody>
      </p:sp>
      <p:pic>
        <p:nvPicPr>
          <p:cNvPr id="5" name="Picture 4" descr="A 3D pattern of ring shapes connected by lines">
            <a:extLst>
              <a:ext uri="{FF2B5EF4-FFF2-40B4-BE49-F238E27FC236}">
                <a16:creationId xmlns:a16="http://schemas.microsoft.com/office/drawing/2014/main" id="{70380252-84CC-C3F6-F9DC-F2248D608658}"/>
              </a:ext>
            </a:extLst>
          </p:cNvPr>
          <p:cNvPicPr>
            <a:picLocks noChangeAspect="1"/>
          </p:cNvPicPr>
          <p:nvPr/>
        </p:nvPicPr>
        <p:blipFill rotWithShape="1">
          <a:blip r:embed="rId2"/>
          <a:srcRect l="9185" r="419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4219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C6C04-716C-78AE-0DCD-9E54C8D3663D}"/>
              </a:ext>
            </a:extLst>
          </p:cNvPr>
          <p:cNvSpPr>
            <a:spLocks noGrp="1"/>
          </p:cNvSpPr>
          <p:nvPr>
            <p:ph type="title"/>
          </p:nvPr>
        </p:nvSpPr>
        <p:spPr>
          <a:xfrm>
            <a:off x="6513788" y="365125"/>
            <a:ext cx="4840010" cy="1807305"/>
          </a:xfrm>
        </p:spPr>
        <p:txBody>
          <a:bodyPr>
            <a:normAutofit/>
          </a:bodyPr>
          <a:lstStyle/>
          <a:p>
            <a:r>
              <a:rPr lang="en-IN" b="1" dirty="0"/>
              <a:t>Abstract</a:t>
            </a:r>
          </a:p>
        </p:txBody>
      </p:sp>
      <p:pic>
        <p:nvPicPr>
          <p:cNvPr id="5" name="Picture 4" descr="White arrows going to the red target">
            <a:extLst>
              <a:ext uri="{FF2B5EF4-FFF2-40B4-BE49-F238E27FC236}">
                <a16:creationId xmlns:a16="http://schemas.microsoft.com/office/drawing/2014/main" id="{AD5454A6-1CBC-8529-7C8E-F1C9F7C8C2D8}"/>
              </a:ext>
            </a:extLst>
          </p:cNvPr>
          <p:cNvPicPr>
            <a:picLocks noChangeAspect="1"/>
          </p:cNvPicPr>
          <p:nvPr/>
        </p:nvPicPr>
        <p:blipFill rotWithShape="1">
          <a:blip r:embed="rId2"/>
          <a:srcRect l="37990" r="247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0AC145C-CE4A-F7C5-3BA8-08FD04AC4DCF}"/>
              </a:ext>
            </a:extLst>
          </p:cNvPr>
          <p:cNvSpPr>
            <a:spLocks noGrp="1"/>
          </p:cNvSpPr>
          <p:nvPr>
            <p:ph idx="1"/>
          </p:nvPr>
        </p:nvSpPr>
        <p:spPr>
          <a:xfrm>
            <a:off x="6513787" y="2005781"/>
            <a:ext cx="5550393" cy="4171182"/>
          </a:xfrm>
        </p:spPr>
        <p:txBody>
          <a:bodyPr>
            <a:normAutofit/>
          </a:bodyPr>
          <a:lstStyle/>
          <a:p>
            <a:r>
              <a:rPr lang="en-GB" sz="1800" b="1" dirty="0"/>
              <a:t>Project Title: </a:t>
            </a:r>
            <a:r>
              <a:rPr lang="en-GB" sz="1800" dirty="0"/>
              <a:t>Enhancing Fault Tolerance in Distributed Systems for Component Tree Computations: A Focus on Checkpoint/Restart Functionality and Data Redundancy.</a:t>
            </a:r>
          </a:p>
          <a:p>
            <a:r>
              <a:rPr lang="en-GB" sz="1800" b="1" dirty="0"/>
              <a:t>Objective: </a:t>
            </a:r>
            <a:r>
              <a:rPr lang="en-GB" sz="1800" dirty="0"/>
              <a:t>To improve system resilience against failures with minimal progress loss and quick recovery.</a:t>
            </a:r>
          </a:p>
          <a:p>
            <a:r>
              <a:rPr lang="en-GB" sz="1800" b="1" dirty="0"/>
              <a:t>Approach: </a:t>
            </a:r>
            <a:r>
              <a:rPr lang="en-GB" sz="1800" dirty="0"/>
              <a:t>Incorporating dynamic checkpoint/restart functionality and innovative data redundancy strategy.</a:t>
            </a:r>
          </a:p>
          <a:p>
            <a:r>
              <a:rPr lang="en-GB" sz="1800" b="1" dirty="0"/>
              <a:t>Challenges Addressed: </a:t>
            </a:r>
            <a:r>
              <a:rPr lang="en-GB" sz="1800" dirty="0"/>
              <a:t>Node failures, network difficulties, and data corruption.</a:t>
            </a:r>
          </a:p>
          <a:p>
            <a:r>
              <a:rPr lang="en-GB" sz="1800" b="1" dirty="0"/>
              <a:t>Comprehensive Solution: </a:t>
            </a:r>
            <a:r>
              <a:rPr lang="en-GB" sz="1800" dirty="0"/>
              <a:t>A framework ensuring robustness, computational efficiency, and scalability.</a:t>
            </a:r>
          </a:p>
          <a:p>
            <a:r>
              <a:rPr lang="en-GB" sz="1800" b="1" dirty="0"/>
              <a:t>Tech Stack: </a:t>
            </a:r>
            <a:r>
              <a:rPr lang="en-GB" sz="1800" dirty="0"/>
              <a:t>Python</a:t>
            </a:r>
            <a:endParaRPr lang="en-IN" sz="1800" dirty="0"/>
          </a:p>
        </p:txBody>
      </p:sp>
    </p:spTree>
    <p:extLst>
      <p:ext uri="{BB962C8B-B14F-4D97-AF65-F5344CB8AC3E}">
        <p14:creationId xmlns:p14="http://schemas.microsoft.com/office/powerpoint/2010/main" val="392076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4C70-28BA-A1C4-CF4A-029C0558D6ED}"/>
              </a:ext>
            </a:extLst>
          </p:cNvPr>
          <p:cNvSpPr>
            <a:spLocks noGrp="1"/>
          </p:cNvSpPr>
          <p:nvPr>
            <p:ph type="title"/>
          </p:nvPr>
        </p:nvSpPr>
        <p:spPr/>
        <p:txBody>
          <a:bodyPr/>
          <a:lstStyle/>
          <a:p>
            <a:r>
              <a:rPr lang="en-IN" b="1" dirty="0"/>
              <a:t>Existing System</a:t>
            </a:r>
          </a:p>
        </p:txBody>
      </p:sp>
      <p:graphicFrame>
        <p:nvGraphicFramePr>
          <p:cNvPr id="5" name="Content Placeholder 2">
            <a:extLst>
              <a:ext uri="{FF2B5EF4-FFF2-40B4-BE49-F238E27FC236}">
                <a16:creationId xmlns:a16="http://schemas.microsoft.com/office/drawing/2014/main" id="{403452CA-3F59-1EA2-28A9-7777DA3E8DF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73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2EDB5-3821-1DFC-148C-3DF8E6F90B59}"/>
              </a:ext>
            </a:extLst>
          </p:cNvPr>
          <p:cNvSpPr>
            <a:spLocks noGrp="1"/>
          </p:cNvSpPr>
          <p:nvPr>
            <p:ph type="title"/>
          </p:nvPr>
        </p:nvSpPr>
        <p:spPr>
          <a:xfrm>
            <a:off x="838200" y="365125"/>
            <a:ext cx="10515600" cy="1325563"/>
          </a:xfrm>
        </p:spPr>
        <p:txBody>
          <a:bodyPr>
            <a:normAutofit/>
          </a:bodyPr>
          <a:lstStyle/>
          <a:p>
            <a:r>
              <a:rPr lang="en-GB" sz="5400" b="1"/>
              <a:t>Enhanced System</a:t>
            </a:r>
            <a:endParaRPr lang="en-IN" sz="5400" b="1"/>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65268C-8428-C79E-0C69-8059BA998F9C}"/>
              </a:ext>
            </a:extLst>
          </p:cNvPr>
          <p:cNvGraphicFramePr>
            <a:graphicFrameLocks noGrp="1"/>
          </p:cNvGraphicFramePr>
          <p:nvPr>
            <p:ph idx="1"/>
            <p:extLst>
              <p:ext uri="{D42A27DB-BD31-4B8C-83A1-F6EECF244321}">
                <p14:modId xmlns:p14="http://schemas.microsoft.com/office/powerpoint/2010/main" val="1078096808"/>
              </p:ext>
            </p:extLst>
          </p:nvPr>
        </p:nvGraphicFramePr>
        <p:xfrm>
          <a:off x="639097" y="2055813"/>
          <a:ext cx="10714703" cy="412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2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EF071-EABF-982E-4193-9D7553748AE1}"/>
              </a:ext>
            </a:extLst>
          </p:cNvPr>
          <p:cNvSpPr>
            <a:spLocks noGrp="1"/>
          </p:cNvSpPr>
          <p:nvPr>
            <p:ph type="title"/>
          </p:nvPr>
        </p:nvSpPr>
        <p:spPr>
          <a:xfrm>
            <a:off x="5184747" y="591867"/>
            <a:ext cx="6251110" cy="1783080"/>
          </a:xfrm>
        </p:spPr>
        <p:txBody>
          <a:bodyPr anchor="b">
            <a:normAutofit/>
          </a:bodyPr>
          <a:lstStyle/>
          <a:p>
            <a:r>
              <a:rPr lang="en-IN" sz="5400" b="1"/>
              <a:t>Key Components</a:t>
            </a:r>
          </a:p>
        </p:txBody>
      </p:sp>
      <p:pic>
        <p:nvPicPr>
          <p:cNvPr id="5" name="Picture 4" descr="Graph on document with pen">
            <a:extLst>
              <a:ext uri="{FF2B5EF4-FFF2-40B4-BE49-F238E27FC236}">
                <a16:creationId xmlns:a16="http://schemas.microsoft.com/office/drawing/2014/main" id="{230ECA1E-6552-AD44-D897-0FB71D0B08D0}"/>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D351E2-3344-45CF-2424-746297617D50}"/>
              </a:ext>
            </a:extLst>
          </p:cNvPr>
          <p:cNvSpPr>
            <a:spLocks noGrp="1"/>
          </p:cNvSpPr>
          <p:nvPr>
            <p:ph idx="1"/>
          </p:nvPr>
        </p:nvSpPr>
        <p:spPr>
          <a:xfrm>
            <a:off x="5297762" y="2706624"/>
            <a:ext cx="6251110" cy="3483864"/>
          </a:xfrm>
        </p:spPr>
        <p:txBody>
          <a:bodyPr>
            <a:normAutofit/>
          </a:bodyPr>
          <a:lstStyle/>
          <a:p>
            <a:r>
              <a:rPr lang="en-GB" sz="2000" b="1" dirty="0"/>
              <a:t>Checkpoint/Restart Mechanism: </a:t>
            </a:r>
            <a:r>
              <a:rPr lang="en-GB" sz="2000" dirty="0"/>
              <a:t>The system frequently saves its progress, allowing it to quickly bounce back from failures by picking up from the last saved point.</a:t>
            </a:r>
          </a:p>
          <a:p>
            <a:r>
              <a:rPr lang="en-GB" sz="2000" b="1" dirty="0"/>
              <a:t>Data Redundancy: </a:t>
            </a:r>
            <a:r>
              <a:rPr lang="en-GB" sz="2000" dirty="0"/>
              <a:t>Important information is copied and stored in several locations. This way, if one part fails, the system can still access the information from another place, avoiding data loss.</a:t>
            </a:r>
          </a:p>
          <a:p>
            <a:r>
              <a:rPr lang="en-GB" sz="2000" b="1" dirty="0"/>
              <a:t>Efficient and Scalable: </a:t>
            </a:r>
            <a:r>
              <a:rPr lang="en-GB" sz="2000" dirty="0"/>
              <a:t>The system is designed to work well even as it grows larger and handles more data, ensuring it remains fast and reliable without overloading.</a:t>
            </a:r>
            <a:endParaRPr lang="en-IN" sz="2000" dirty="0"/>
          </a:p>
        </p:txBody>
      </p:sp>
    </p:spTree>
    <p:extLst>
      <p:ext uri="{BB962C8B-B14F-4D97-AF65-F5344CB8AC3E}">
        <p14:creationId xmlns:p14="http://schemas.microsoft.com/office/powerpoint/2010/main" val="79317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5AE4C-8A76-C1BD-4FD8-4D1C195F522F}"/>
              </a:ext>
            </a:extLst>
          </p:cNvPr>
          <p:cNvSpPr>
            <a:spLocks noGrp="1"/>
          </p:cNvSpPr>
          <p:nvPr>
            <p:ph type="title"/>
          </p:nvPr>
        </p:nvSpPr>
        <p:spPr>
          <a:xfrm>
            <a:off x="841248" y="548640"/>
            <a:ext cx="3600860" cy="5431536"/>
          </a:xfrm>
        </p:spPr>
        <p:txBody>
          <a:bodyPr>
            <a:normAutofit/>
          </a:bodyPr>
          <a:lstStyle/>
          <a:p>
            <a:r>
              <a:rPr lang="en-GB" sz="5400" b="1" dirty="0"/>
              <a:t>Traditional setup</a:t>
            </a:r>
            <a:endParaRPr lang="en-IN" sz="5400" b="1"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D4B57D-9234-E61E-D298-822F025F3104}"/>
              </a:ext>
            </a:extLst>
          </p:cNvPr>
          <p:cNvSpPr>
            <a:spLocks noGrp="1"/>
          </p:cNvSpPr>
          <p:nvPr>
            <p:ph idx="1"/>
          </p:nvPr>
        </p:nvSpPr>
        <p:spPr>
          <a:xfrm>
            <a:off x="5126418" y="552091"/>
            <a:ext cx="6224335" cy="5431536"/>
          </a:xfrm>
        </p:spPr>
        <p:txBody>
          <a:bodyPr anchor="ctr">
            <a:normAutofit/>
          </a:bodyPr>
          <a:lstStyle/>
          <a:p>
            <a:r>
              <a:rPr lang="en-GB" sz="1900" dirty="0"/>
              <a:t>The original technique scales well and speeds up, notably in the 8 bits per pixel (</a:t>
            </a:r>
            <a:r>
              <a:rPr lang="en-GB" sz="1900" dirty="0" err="1"/>
              <a:t>bpp</a:t>
            </a:r>
            <a:r>
              <a:rPr lang="en-GB" sz="1900" dirty="0"/>
              <a:t>) scenario, where a near-linear curve is observed. This shows that the algorithm efficiently uses additional cores to reduce execution time in parallel processing systems.</a:t>
            </a:r>
          </a:p>
          <a:p>
            <a:endParaRPr lang="en-GB" sz="1900" dirty="0"/>
          </a:p>
          <a:p>
            <a:r>
              <a:rPr lang="en-GB" sz="1900" dirty="0"/>
              <a:t>The technique consistently speeds up at lower </a:t>
            </a:r>
            <a:r>
              <a:rPr lang="en-GB" sz="1900" dirty="0" err="1"/>
              <a:t>gray</a:t>
            </a:r>
            <a:r>
              <a:rPr lang="en-GB" sz="1900" dirty="0"/>
              <a:t>-level </a:t>
            </a:r>
            <a:r>
              <a:rPr lang="en-GB" sz="1900" dirty="0" err="1"/>
              <a:t>quantizations</a:t>
            </a:r>
            <a:r>
              <a:rPr lang="en-GB" sz="1900" dirty="0"/>
              <a:t> (8 </a:t>
            </a:r>
            <a:r>
              <a:rPr lang="en-GB" sz="1900" dirty="0" err="1"/>
              <a:t>bpp</a:t>
            </a:r>
            <a:r>
              <a:rPr lang="en-GB" sz="1900" dirty="0"/>
              <a:t>), suggesting optimal performance in settings with limited </a:t>
            </a:r>
            <a:r>
              <a:rPr lang="en-GB" sz="1900" dirty="0" err="1"/>
              <a:t>gray</a:t>
            </a:r>
            <a:r>
              <a:rPr lang="en-GB" sz="1900" dirty="0"/>
              <a:t>-level depth. However, as the </a:t>
            </a:r>
            <a:r>
              <a:rPr lang="en-GB" sz="1900" dirty="0" err="1"/>
              <a:t>gray</a:t>
            </a:r>
            <a:r>
              <a:rPr lang="en-GB" sz="1900" dirty="0"/>
              <a:t>-level depth grows (16 and 32 </a:t>
            </a:r>
            <a:r>
              <a:rPr lang="en-GB" sz="1900" dirty="0" err="1"/>
              <a:t>bpp</a:t>
            </a:r>
            <a:r>
              <a:rPr lang="en-GB" sz="1900" dirty="0"/>
              <a:t>), the speed-up curve flattens sooner, suggesting a limit to data complexity-induced speed-up.</a:t>
            </a:r>
          </a:p>
          <a:p>
            <a:endParaRPr lang="en-GB" sz="1900" dirty="0"/>
          </a:p>
          <a:p>
            <a:r>
              <a:rPr lang="en-GB" sz="1900" dirty="0"/>
              <a:t>Compared to a state-of-the-art shared-memory approach, the suggested technique outperforms in execution time across all circumstances. The suggested technique is efficient and can handle large-scale and high-dynamic range images well, outperforming similar solutions.</a:t>
            </a:r>
          </a:p>
        </p:txBody>
      </p:sp>
    </p:spTree>
    <p:extLst>
      <p:ext uri="{BB962C8B-B14F-4D97-AF65-F5344CB8AC3E}">
        <p14:creationId xmlns:p14="http://schemas.microsoft.com/office/powerpoint/2010/main" val="395548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EDEA1-C9B0-20F5-BE60-D585FEE929CE}"/>
              </a:ext>
            </a:extLst>
          </p:cNvPr>
          <p:cNvSpPr>
            <a:spLocks noGrp="1"/>
          </p:cNvSpPr>
          <p:nvPr>
            <p:ph type="title"/>
          </p:nvPr>
        </p:nvSpPr>
        <p:spPr>
          <a:xfrm>
            <a:off x="841248" y="548640"/>
            <a:ext cx="3600860" cy="5431536"/>
          </a:xfrm>
        </p:spPr>
        <p:txBody>
          <a:bodyPr>
            <a:normAutofit/>
          </a:bodyPr>
          <a:lstStyle/>
          <a:p>
            <a:r>
              <a:rPr lang="en-GB" sz="5400" b="1"/>
              <a:t>Enhanced Setup</a:t>
            </a:r>
            <a:endParaRPr lang="en-IN" sz="5400" b="1"/>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C53677-EA72-25A2-5E23-F8792C1AE9CF}"/>
              </a:ext>
            </a:extLst>
          </p:cNvPr>
          <p:cNvSpPr>
            <a:spLocks noGrp="1"/>
          </p:cNvSpPr>
          <p:nvPr>
            <p:ph idx="1"/>
          </p:nvPr>
        </p:nvSpPr>
        <p:spPr>
          <a:xfrm>
            <a:off x="5126418" y="552091"/>
            <a:ext cx="6224335" cy="5431536"/>
          </a:xfrm>
        </p:spPr>
        <p:txBody>
          <a:bodyPr anchor="ctr">
            <a:normAutofit/>
          </a:bodyPr>
          <a:lstStyle/>
          <a:p>
            <a:r>
              <a:rPr lang="en-GB" sz="2200" b="1" dirty="0"/>
              <a:t>Advanced Dynamic Checkpoint/Restart and Data Redundancy: </a:t>
            </a:r>
            <a:r>
              <a:rPr lang="en-GB" sz="2200" dirty="0"/>
              <a:t>The system periodically stores the calculation state to recover from errors. Additionally, a revolutionary data redundancy approach copies vital data across nodes to prevent data loss and speed recovery.</a:t>
            </a:r>
          </a:p>
          <a:p>
            <a:endParaRPr lang="en-GB" sz="2200" dirty="0"/>
          </a:p>
          <a:p>
            <a:r>
              <a:rPr lang="en-GB" sz="2200" b="1" dirty="0"/>
              <a:t>Scalability and Efficiency: </a:t>
            </a:r>
            <a:r>
              <a:rPr lang="en-GB" sz="2200" dirty="0"/>
              <a:t>The system was carefully scaled and optimized. Optimizing checkpoint frequency and data redundancy balanced robust fault tolerance with low computational overhead.</a:t>
            </a:r>
          </a:p>
          <a:p>
            <a:endParaRPr lang="en-IN" sz="2200" dirty="0"/>
          </a:p>
        </p:txBody>
      </p:sp>
    </p:spTree>
    <p:extLst>
      <p:ext uri="{BB962C8B-B14F-4D97-AF65-F5344CB8AC3E}">
        <p14:creationId xmlns:p14="http://schemas.microsoft.com/office/powerpoint/2010/main" val="131215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46AC3-4DAD-A4E4-A86B-4C0C083D6F9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kern="1200">
                <a:solidFill>
                  <a:schemeClr val="tx1"/>
                </a:solidFill>
                <a:latin typeface="+mj-lt"/>
                <a:ea typeface="+mj-ea"/>
                <a:cs typeface="+mj-cs"/>
              </a:rPr>
              <a:t>Fault Tolerant Component Tree Computation Algorithm </a:t>
            </a:r>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C599662-0D76-CF66-908D-D1DEA758170A}"/>
              </a:ext>
            </a:extLst>
          </p:cNvPr>
          <p:cNvSpPr>
            <a:spLocks/>
          </p:cNvSpPr>
          <p:nvPr/>
        </p:nvSpPr>
        <p:spPr>
          <a:xfrm>
            <a:off x="3763945" y="2315450"/>
            <a:ext cx="4755973" cy="3993910"/>
          </a:xfrm>
          <a:prstGeom prst="rect">
            <a:avLst/>
          </a:prstGeom>
        </p:spPr>
        <p:txBody>
          <a:bodyPr>
            <a:normAutofit fontScale="92500" lnSpcReduction="20000"/>
          </a:bodyPr>
          <a:lstStyle/>
          <a:p>
            <a:pPr defTabSz="832104">
              <a:lnSpc>
                <a:spcPct val="90000"/>
              </a:lnSpc>
              <a:spcAft>
                <a:spcPts val="600"/>
              </a:spcAft>
            </a:pPr>
            <a:r>
              <a:rPr lang="en-GB" sz="1300" kern="1200" dirty="0">
                <a:solidFill>
                  <a:schemeClr val="tx1"/>
                </a:solidFill>
                <a:latin typeface="+mn-lt"/>
                <a:ea typeface="+mn-ea"/>
                <a:cs typeface="+mn-cs"/>
              </a:rPr>
              <a:t>procedure INSERT_NODE(value, </a:t>
            </a:r>
            <a:r>
              <a:rPr lang="en-GB" sz="1300" kern="1200" dirty="0" err="1">
                <a:solidFill>
                  <a:schemeClr val="tx1"/>
                </a:solidFill>
                <a:latin typeface="+mn-lt"/>
                <a:ea typeface="+mn-ea"/>
                <a:cs typeface="+mn-cs"/>
              </a:rPr>
              <a:t>parent_node</a:t>
            </a:r>
            <a:r>
              <a:rPr lang="en-GB" sz="1300" kern="1200" dirty="0">
                <a:solidFill>
                  <a:schemeClr val="tx1"/>
                </a:solidFill>
                <a:latin typeface="+mn-lt"/>
                <a:ea typeface="+mn-ea"/>
                <a:cs typeface="+mn-cs"/>
              </a:rPr>
              <a:t>)</a:t>
            </a:r>
          </a:p>
          <a:p>
            <a:pPr defTabSz="832104">
              <a:lnSpc>
                <a:spcPct val="90000"/>
              </a:lnSpc>
              <a:spcAft>
                <a:spcPts val="600"/>
              </a:spcAft>
            </a:pPr>
            <a:r>
              <a:rPr lang="en-GB" sz="1300" kern="1200" dirty="0">
                <a:solidFill>
                  <a:schemeClr val="tx1"/>
                </a:solidFill>
                <a:latin typeface="+mn-lt"/>
                <a:ea typeface="+mn-ea"/>
                <a:cs typeface="+mn-cs"/>
              </a:rPr>
              <a:t>1: If tree is empty, set new node with value as root</a:t>
            </a:r>
          </a:p>
          <a:p>
            <a:pPr defTabSz="832104">
              <a:lnSpc>
                <a:spcPct val="90000"/>
              </a:lnSpc>
              <a:spcAft>
                <a:spcPts val="600"/>
              </a:spcAft>
            </a:pPr>
            <a:r>
              <a:rPr lang="en-GB" sz="1300" kern="1200" dirty="0">
                <a:solidFill>
                  <a:schemeClr val="tx1"/>
                </a:solidFill>
                <a:latin typeface="+mn-lt"/>
                <a:ea typeface="+mn-ea"/>
                <a:cs typeface="+mn-cs"/>
              </a:rPr>
              <a:t>2: Else, add new node with value as a child of </a:t>
            </a:r>
            <a:r>
              <a:rPr lang="en-GB" sz="1300" kern="1200" dirty="0" err="1">
                <a:solidFill>
                  <a:schemeClr val="tx1"/>
                </a:solidFill>
                <a:latin typeface="+mn-lt"/>
                <a:ea typeface="+mn-ea"/>
                <a:cs typeface="+mn-cs"/>
              </a:rPr>
              <a:t>parent_node</a:t>
            </a:r>
            <a:endParaRPr lang="en-GB" sz="1300" kern="1200" dirty="0">
              <a:solidFill>
                <a:schemeClr val="tx1"/>
              </a:solidFill>
              <a:latin typeface="+mn-lt"/>
              <a:ea typeface="+mn-ea"/>
              <a:cs typeface="+mn-cs"/>
            </a:endParaRPr>
          </a:p>
          <a:p>
            <a:pPr defTabSz="832104">
              <a:lnSpc>
                <a:spcPct val="90000"/>
              </a:lnSpc>
              <a:spcAft>
                <a:spcPts val="600"/>
              </a:spcAft>
            </a:pPr>
            <a:r>
              <a:rPr lang="en-GB" sz="1300" kern="1200" dirty="0">
                <a:solidFill>
                  <a:schemeClr val="tx1"/>
                </a:solidFill>
                <a:latin typeface="+mn-lt"/>
                <a:ea typeface="+mn-ea"/>
                <a:cs typeface="+mn-cs"/>
              </a:rPr>
              <a:t>3: CREATE_CHECKPOINT periodically after insertion</a:t>
            </a:r>
          </a:p>
          <a:p>
            <a:pPr defTabSz="832104">
              <a:lnSpc>
                <a:spcPct val="90000"/>
              </a:lnSpc>
              <a:spcAft>
                <a:spcPts val="600"/>
              </a:spcAft>
            </a:pPr>
            <a:r>
              <a:rPr lang="en-GB" sz="1300" kern="1200" dirty="0">
                <a:solidFill>
                  <a:schemeClr val="tx1"/>
                </a:solidFill>
                <a:latin typeface="+mn-lt"/>
                <a:ea typeface="+mn-ea"/>
                <a:cs typeface="+mn-cs"/>
              </a:rPr>
              <a:t>4: REPLICATE_DATA across nodes for fault tolerance</a:t>
            </a:r>
          </a:p>
          <a:p>
            <a:pPr defTabSz="832104">
              <a:lnSpc>
                <a:spcPct val="90000"/>
              </a:lnSpc>
              <a:spcAft>
                <a:spcPts val="600"/>
              </a:spcAft>
            </a:pPr>
            <a:endParaRPr lang="en-GB" sz="1300" kern="1200" dirty="0">
              <a:solidFill>
                <a:schemeClr val="tx1"/>
              </a:solidFill>
              <a:latin typeface="+mn-lt"/>
              <a:ea typeface="+mn-ea"/>
              <a:cs typeface="+mn-cs"/>
            </a:endParaRPr>
          </a:p>
          <a:p>
            <a:pPr defTabSz="832104">
              <a:lnSpc>
                <a:spcPct val="90000"/>
              </a:lnSpc>
              <a:spcAft>
                <a:spcPts val="600"/>
              </a:spcAft>
            </a:pPr>
            <a:r>
              <a:rPr lang="en-GB" sz="1300" kern="1200" dirty="0">
                <a:solidFill>
                  <a:schemeClr val="tx1"/>
                </a:solidFill>
                <a:latin typeface="+mn-lt"/>
                <a:ea typeface="+mn-ea"/>
                <a:cs typeface="+mn-cs"/>
              </a:rPr>
              <a:t>procedure CREATE_CHECKPOINT()</a:t>
            </a:r>
          </a:p>
          <a:p>
            <a:pPr defTabSz="832104">
              <a:lnSpc>
                <a:spcPct val="90000"/>
              </a:lnSpc>
              <a:spcAft>
                <a:spcPts val="600"/>
              </a:spcAft>
            </a:pPr>
            <a:r>
              <a:rPr lang="en-GB" sz="1300" kern="1200" dirty="0">
                <a:solidFill>
                  <a:schemeClr val="tx1"/>
                </a:solidFill>
                <a:latin typeface="+mn-lt"/>
                <a:ea typeface="+mn-ea"/>
                <a:cs typeface="+mn-cs"/>
              </a:rPr>
              <a:t>1: Save a deep copy of the current tree state</a:t>
            </a:r>
          </a:p>
          <a:p>
            <a:pPr defTabSz="832104">
              <a:lnSpc>
                <a:spcPct val="90000"/>
              </a:lnSpc>
              <a:spcAft>
                <a:spcPts val="600"/>
              </a:spcAft>
            </a:pPr>
            <a:r>
              <a:rPr lang="en-GB" sz="1300" kern="1200" dirty="0">
                <a:solidFill>
                  <a:schemeClr val="tx1"/>
                </a:solidFill>
                <a:latin typeface="+mn-lt"/>
                <a:ea typeface="+mn-ea"/>
                <a:cs typeface="+mn-cs"/>
              </a:rPr>
              <a:t>2: Store this copy in a designated checkpoint storage</a:t>
            </a:r>
          </a:p>
          <a:p>
            <a:pPr defTabSz="832104">
              <a:lnSpc>
                <a:spcPct val="90000"/>
              </a:lnSpc>
              <a:spcAft>
                <a:spcPts val="600"/>
              </a:spcAft>
            </a:pPr>
            <a:endParaRPr lang="en-GB" sz="1300" kern="1200" dirty="0">
              <a:solidFill>
                <a:schemeClr val="tx1"/>
              </a:solidFill>
              <a:latin typeface="+mn-lt"/>
              <a:ea typeface="+mn-ea"/>
              <a:cs typeface="+mn-cs"/>
            </a:endParaRPr>
          </a:p>
          <a:p>
            <a:pPr defTabSz="832104">
              <a:lnSpc>
                <a:spcPct val="90000"/>
              </a:lnSpc>
              <a:spcAft>
                <a:spcPts val="600"/>
              </a:spcAft>
            </a:pPr>
            <a:r>
              <a:rPr lang="en-GB" sz="1300" kern="1200" dirty="0">
                <a:solidFill>
                  <a:schemeClr val="tx1"/>
                </a:solidFill>
                <a:latin typeface="+mn-lt"/>
                <a:ea typeface="+mn-ea"/>
                <a:cs typeface="+mn-cs"/>
              </a:rPr>
              <a:t>procedure REPLICATE_DATA(node)</a:t>
            </a:r>
          </a:p>
          <a:p>
            <a:pPr defTabSz="832104">
              <a:lnSpc>
                <a:spcPct val="90000"/>
              </a:lnSpc>
              <a:spcAft>
                <a:spcPts val="600"/>
              </a:spcAft>
            </a:pPr>
            <a:r>
              <a:rPr lang="en-GB" sz="1300" kern="1200" dirty="0">
                <a:solidFill>
                  <a:schemeClr val="tx1"/>
                </a:solidFill>
                <a:latin typeface="+mn-lt"/>
                <a:ea typeface="+mn-ea"/>
                <a:cs typeface="+mn-cs"/>
              </a:rPr>
              <a:t>1: For each critical node, create a copy in a secondary storage or node</a:t>
            </a:r>
          </a:p>
          <a:p>
            <a:pPr defTabSz="832104">
              <a:lnSpc>
                <a:spcPct val="90000"/>
              </a:lnSpc>
              <a:spcAft>
                <a:spcPts val="600"/>
              </a:spcAft>
            </a:pPr>
            <a:r>
              <a:rPr lang="en-GB" sz="1300" kern="1200" dirty="0">
                <a:solidFill>
                  <a:schemeClr val="tx1"/>
                </a:solidFill>
                <a:latin typeface="+mn-lt"/>
                <a:ea typeface="+mn-ea"/>
                <a:cs typeface="+mn-cs"/>
              </a:rPr>
              <a:t>2: Ensure replication is up-to-date with the latest tree state</a:t>
            </a:r>
          </a:p>
          <a:p>
            <a:pPr defTabSz="832104">
              <a:lnSpc>
                <a:spcPct val="90000"/>
              </a:lnSpc>
              <a:spcAft>
                <a:spcPts val="600"/>
              </a:spcAft>
            </a:pPr>
            <a:endParaRPr lang="en-GB" sz="1300" kern="1200" dirty="0">
              <a:solidFill>
                <a:schemeClr val="tx1"/>
              </a:solidFill>
              <a:latin typeface="+mn-lt"/>
              <a:ea typeface="+mn-ea"/>
              <a:cs typeface="+mn-cs"/>
            </a:endParaRPr>
          </a:p>
          <a:p>
            <a:pPr defTabSz="832104">
              <a:lnSpc>
                <a:spcPct val="90000"/>
              </a:lnSpc>
              <a:spcAft>
                <a:spcPts val="600"/>
              </a:spcAft>
            </a:pPr>
            <a:r>
              <a:rPr lang="en-GB" sz="1300" kern="1200" dirty="0">
                <a:solidFill>
                  <a:schemeClr val="tx1"/>
                </a:solidFill>
                <a:latin typeface="+mn-lt"/>
                <a:ea typeface="+mn-ea"/>
                <a:cs typeface="+mn-cs"/>
              </a:rPr>
              <a:t>procedure SIMULATE_FAILURE()</a:t>
            </a:r>
          </a:p>
          <a:p>
            <a:pPr defTabSz="832104">
              <a:lnSpc>
                <a:spcPct val="90000"/>
              </a:lnSpc>
              <a:spcAft>
                <a:spcPts val="600"/>
              </a:spcAft>
            </a:pPr>
            <a:r>
              <a:rPr lang="en-GB" sz="1300" kern="1200" dirty="0">
                <a:solidFill>
                  <a:schemeClr val="tx1"/>
                </a:solidFill>
                <a:latin typeface="+mn-lt"/>
                <a:ea typeface="+mn-ea"/>
                <a:cs typeface="+mn-cs"/>
              </a:rPr>
              <a:t>1: Randomly or manually induce failure to test fault tolerance mechanisms</a:t>
            </a:r>
          </a:p>
          <a:p>
            <a:pPr defTabSz="832104">
              <a:lnSpc>
                <a:spcPct val="90000"/>
              </a:lnSpc>
              <a:spcAft>
                <a:spcPts val="600"/>
              </a:spcAft>
            </a:pPr>
            <a:r>
              <a:rPr lang="en-GB" sz="1300" kern="1200" dirty="0">
                <a:solidFill>
                  <a:schemeClr val="tx1"/>
                </a:solidFill>
                <a:latin typeface="+mn-lt"/>
                <a:ea typeface="+mn-ea"/>
                <a:cs typeface="+mn-cs"/>
              </a:rPr>
              <a:t>2: This can include losing the current tree state or specific nodes</a:t>
            </a:r>
          </a:p>
          <a:p>
            <a:pPr marL="0" indent="0">
              <a:lnSpc>
                <a:spcPct val="90000"/>
              </a:lnSpc>
              <a:spcAft>
                <a:spcPts val="600"/>
              </a:spcAft>
              <a:buNone/>
            </a:pPr>
            <a:endParaRPr lang="en-IN" sz="1300" dirty="0"/>
          </a:p>
        </p:txBody>
      </p:sp>
    </p:spTree>
    <p:extLst>
      <p:ext uri="{BB962C8B-B14F-4D97-AF65-F5344CB8AC3E}">
        <p14:creationId xmlns:p14="http://schemas.microsoft.com/office/powerpoint/2010/main" val="1192061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1523</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Enhancing Fault Tolerance in Distributed Systems for Component Tree Computations: A Focus on Checkpoint/Restart Functionality and Data Redundancy</vt:lpstr>
      <vt:lpstr>Introduction</vt:lpstr>
      <vt:lpstr>Abstract</vt:lpstr>
      <vt:lpstr>Existing System</vt:lpstr>
      <vt:lpstr>Enhanced System</vt:lpstr>
      <vt:lpstr>Key Components</vt:lpstr>
      <vt:lpstr>Traditional setup</vt:lpstr>
      <vt:lpstr>Enhanced Setup</vt:lpstr>
      <vt:lpstr>Fault Tolerant Component Tree Computation Algorithm </vt:lpstr>
      <vt:lpstr>Fault Tolerant Component Tree Computation Algorithm </vt:lpstr>
      <vt:lpstr>Analysis</vt:lpstr>
      <vt:lpstr>System Recovery Time Over Multiple Failures</vt:lpstr>
      <vt:lpstr>Scalability Impact Comparison</vt:lpstr>
      <vt:lpstr>Results</vt:lpstr>
      <vt:lpstr>Future Scope</vt:lpstr>
      <vt:lpstr>Team Contributions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Fault Tolerance in Distributed Systems for Component Tree Computations: A Focus on Checkpoint/Restart Functionality and Data Redundancy</dc:title>
  <dc:creator>Vaishnavi Nalla</dc:creator>
  <cp:lastModifiedBy>Vaishu nalla</cp:lastModifiedBy>
  <cp:revision>9</cp:revision>
  <dcterms:created xsi:type="dcterms:W3CDTF">2024-04-03T10:36:17Z</dcterms:created>
  <dcterms:modified xsi:type="dcterms:W3CDTF">2024-04-25T00:59:04Z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2024-04-03T14:52:21Z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6072d61a-169d-43f9-8e47-d769a77b32bc</vt:lpwstr>
  </property>
  <property fmtid="{D5CDD505-2E9C-101B-9397-08002B2CF9AE}" pid="7" name="MSIP_Label_defa4170-0d19-0005-0004-bc88714345d2_ActionId">
    <vt:lpwstr>c3a252d9-ff73-4878-89ea-0ada95e9d28f</vt:lpwstr>
  </property>
  <property fmtid="{D5CDD505-2E9C-101B-9397-08002B2CF9AE}" pid="8" name="MSIP_Label_defa4170-0d19-0005-0004-bc88714345d2_ContentBits">
    <vt:lpwstr>0</vt:lpwstr>
  </property>
</Properties>
</file>