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2.jpg" ContentType="image/jpeg"/>
  <Override PartName="/ppt/media/image4.jpg" ContentType="image/jpeg"/>
  <Override PartName="/ppt/media/image5.jpg" ContentType="image/jpeg"/>
  <Override PartName="/ppt/media/image6.jpg" ContentType="image/jpeg"/>
  <Override PartName="/ppt/media/image7.jpg" ContentType="image/jpeg"/>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3"/>
  </p:notesMasterIdLst>
  <p:handoutMasterIdLst>
    <p:handoutMasterId r:id="rId34"/>
  </p:handoutMasterIdLst>
  <p:sldIdLst>
    <p:sldId id="257" r:id="rId5"/>
    <p:sldId id="325" r:id="rId6"/>
    <p:sldId id="349" r:id="rId7"/>
    <p:sldId id="326" r:id="rId8"/>
    <p:sldId id="352" r:id="rId9"/>
    <p:sldId id="343" r:id="rId10"/>
    <p:sldId id="341" r:id="rId11"/>
    <p:sldId id="342" r:id="rId12"/>
    <p:sldId id="351" r:id="rId13"/>
    <p:sldId id="345" r:id="rId14"/>
    <p:sldId id="358" r:id="rId15"/>
    <p:sldId id="353" r:id="rId16"/>
    <p:sldId id="370" r:id="rId17"/>
    <p:sldId id="356" r:id="rId18"/>
    <p:sldId id="357" r:id="rId19"/>
    <p:sldId id="371" r:id="rId20"/>
    <p:sldId id="354" r:id="rId21"/>
    <p:sldId id="360" r:id="rId22"/>
    <p:sldId id="355" r:id="rId23"/>
    <p:sldId id="363" r:id="rId24"/>
    <p:sldId id="361" r:id="rId25"/>
    <p:sldId id="372" r:id="rId26"/>
    <p:sldId id="362" r:id="rId27"/>
    <p:sldId id="364" r:id="rId28"/>
    <p:sldId id="367" r:id="rId29"/>
    <p:sldId id="348" r:id="rId30"/>
    <p:sldId id="338" r:id="rId31"/>
    <p:sldId id="33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205" autoAdjust="0"/>
  </p:normalViewPr>
  <p:slideViewPr>
    <p:cSldViewPr snapToGrid="0">
      <p:cViewPr varScale="1">
        <p:scale>
          <a:sx n="86" d="100"/>
          <a:sy n="86" d="100"/>
        </p:scale>
        <p:origin x="312" y="67"/>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5/1/2023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5/1/2023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07999" cy="958596"/>
          </a:xfrm>
          <a:prstGeom prst="rect">
            <a:avLst/>
          </a:prstGeom>
        </p:spPr>
      </p:pic>
      <p:sp>
        <p:nvSpPr>
          <p:cNvPr id="3" name="object 3"/>
          <p:cNvSpPr txBox="1"/>
          <p:nvPr/>
        </p:nvSpPr>
        <p:spPr>
          <a:xfrm>
            <a:off x="903224" y="4630039"/>
            <a:ext cx="2600960" cy="1744324"/>
          </a:xfrm>
          <a:prstGeom prst="rect">
            <a:avLst/>
          </a:prstGeom>
        </p:spPr>
        <p:txBody>
          <a:bodyPr vert="horz" wrap="square" lIns="0" tIns="12700" rIns="0" bIns="0" rtlCol="0">
            <a:spAutoFit/>
          </a:bodyPr>
          <a:lstStyle/>
          <a:p>
            <a:pPr marL="24765" marR="5080" indent="-12700">
              <a:lnSpc>
                <a:spcPct val="156700"/>
              </a:lnSpc>
              <a:spcBef>
                <a:spcPts val="100"/>
              </a:spcBef>
            </a:pPr>
            <a:r>
              <a:rPr lang="en-US" dirty="0">
                <a:latin typeface="Times New Roman"/>
                <a:cs typeface="Times New Roman"/>
              </a:rPr>
              <a:t>N. VAISHNAVI</a:t>
            </a:r>
            <a:endParaRPr lang="en-US" sz="1800" dirty="0">
              <a:latin typeface="Times New Roman"/>
              <a:cs typeface="Times New Roman"/>
            </a:endParaRPr>
          </a:p>
          <a:p>
            <a:pPr marL="24765" marR="5080" indent="-12700">
              <a:lnSpc>
                <a:spcPct val="156700"/>
              </a:lnSpc>
              <a:spcBef>
                <a:spcPts val="100"/>
              </a:spcBef>
            </a:pPr>
            <a:r>
              <a:rPr lang="en-US" dirty="0">
                <a:latin typeface="Times New Roman"/>
                <a:cs typeface="Times New Roman"/>
              </a:rPr>
              <a:t>M. PRAVALIKA</a:t>
            </a:r>
            <a:endParaRPr sz="1800" dirty="0">
              <a:latin typeface="Times New Roman"/>
              <a:cs typeface="Times New Roman"/>
            </a:endParaRPr>
          </a:p>
          <a:p>
            <a:pPr marL="24765">
              <a:lnSpc>
                <a:spcPct val="100000"/>
              </a:lnSpc>
              <a:spcBef>
                <a:spcPts val="1235"/>
              </a:spcBef>
            </a:pPr>
            <a:r>
              <a:rPr lang="en-US" spc="-215" dirty="0">
                <a:latin typeface="Times New Roman"/>
                <a:cs typeface="Times New Roman"/>
              </a:rPr>
              <a:t>M. VISHNU VARDHAN</a:t>
            </a:r>
            <a:endParaRPr sz="1800" dirty="0">
              <a:latin typeface="Times New Roman"/>
              <a:cs typeface="Times New Roman"/>
            </a:endParaRPr>
          </a:p>
          <a:p>
            <a:pPr marL="12700">
              <a:lnSpc>
                <a:spcPct val="100000"/>
              </a:lnSpc>
              <a:spcBef>
                <a:spcPts val="1235"/>
              </a:spcBef>
            </a:pPr>
            <a:r>
              <a:rPr lang="en-US" spc="-5" dirty="0">
                <a:latin typeface="Times New Roman"/>
                <a:cs typeface="Times New Roman"/>
              </a:rPr>
              <a:t>P. VINEY KUMAR</a:t>
            </a:r>
            <a:endParaRPr sz="1800" dirty="0">
              <a:latin typeface="Times New Roman"/>
              <a:cs typeface="Times New Roman"/>
            </a:endParaRPr>
          </a:p>
        </p:txBody>
      </p:sp>
      <p:sp>
        <p:nvSpPr>
          <p:cNvPr id="4" name="object 4"/>
          <p:cNvSpPr txBox="1"/>
          <p:nvPr/>
        </p:nvSpPr>
        <p:spPr>
          <a:xfrm>
            <a:off x="3976242" y="4630039"/>
            <a:ext cx="1431290" cy="1748155"/>
          </a:xfrm>
          <a:prstGeom prst="rect">
            <a:avLst/>
          </a:prstGeom>
        </p:spPr>
        <p:txBody>
          <a:bodyPr vert="horz" wrap="square" lIns="0" tIns="168275" rIns="0" bIns="0" rtlCol="0">
            <a:spAutoFit/>
          </a:bodyPr>
          <a:lstStyle/>
          <a:p>
            <a:pPr marL="13970">
              <a:lnSpc>
                <a:spcPct val="100000"/>
              </a:lnSpc>
              <a:spcBef>
                <a:spcPts val="1325"/>
              </a:spcBef>
            </a:pPr>
            <a:r>
              <a:rPr sz="1800" dirty="0">
                <a:latin typeface="Times New Roman"/>
                <a:cs typeface="Times New Roman"/>
              </a:rPr>
              <a:t>-</a:t>
            </a:r>
            <a:r>
              <a:rPr sz="1800" spc="-60" dirty="0">
                <a:latin typeface="Times New Roman"/>
                <a:cs typeface="Times New Roman"/>
              </a:rPr>
              <a:t> </a:t>
            </a:r>
            <a:r>
              <a:rPr sz="1800" spc="-5" dirty="0">
                <a:latin typeface="Times New Roman"/>
                <a:cs typeface="Times New Roman"/>
              </a:rPr>
              <a:t>195U1A05</a:t>
            </a:r>
            <a:r>
              <a:rPr lang="en-US" sz="1800" spc="-5" dirty="0">
                <a:latin typeface="Times New Roman"/>
                <a:cs typeface="Times New Roman"/>
              </a:rPr>
              <a:t>77</a:t>
            </a:r>
            <a:endParaRPr sz="1800" dirty="0">
              <a:latin typeface="Times New Roman"/>
              <a:cs typeface="Times New Roman"/>
            </a:endParaRPr>
          </a:p>
          <a:p>
            <a:pPr marL="20320">
              <a:lnSpc>
                <a:spcPct val="100000"/>
              </a:lnSpc>
              <a:spcBef>
                <a:spcPts val="1220"/>
              </a:spcBef>
            </a:pPr>
            <a:r>
              <a:rPr sz="1800" dirty="0">
                <a:latin typeface="Times New Roman"/>
                <a:cs typeface="Times New Roman"/>
              </a:rPr>
              <a:t>-</a:t>
            </a:r>
            <a:r>
              <a:rPr sz="1800" spc="-75" dirty="0">
                <a:latin typeface="Times New Roman"/>
                <a:cs typeface="Times New Roman"/>
              </a:rPr>
              <a:t> </a:t>
            </a:r>
            <a:r>
              <a:rPr sz="1800" spc="-5" dirty="0">
                <a:latin typeface="Times New Roman"/>
                <a:cs typeface="Times New Roman"/>
              </a:rPr>
              <a:t>195U1A05</a:t>
            </a:r>
            <a:r>
              <a:rPr lang="en-US" sz="1800" spc="-5" dirty="0">
                <a:latin typeface="Times New Roman"/>
                <a:cs typeface="Times New Roman"/>
              </a:rPr>
              <a:t>74</a:t>
            </a:r>
            <a:endParaRPr sz="1800" dirty="0">
              <a:latin typeface="Times New Roman"/>
              <a:cs typeface="Times New Roman"/>
            </a:endParaRPr>
          </a:p>
          <a:p>
            <a:pPr marL="41275">
              <a:lnSpc>
                <a:spcPct val="100000"/>
              </a:lnSpc>
              <a:spcBef>
                <a:spcPts val="1235"/>
              </a:spcBef>
            </a:pPr>
            <a:r>
              <a:rPr sz="1800" dirty="0">
                <a:latin typeface="Times New Roman"/>
                <a:cs typeface="Times New Roman"/>
              </a:rPr>
              <a:t>-</a:t>
            </a:r>
            <a:r>
              <a:rPr sz="1800" spc="-70" dirty="0">
                <a:latin typeface="Times New Roman"/>
                <a:cs typeface="Times New Roman"/>
              </a:rPr>
              <a:t> </a:t>
            </a:r>
            <a:r>
              <a:rPr sz="1800" spc="-5" dirty="0">
                <a:latin typeface="Times New Roman"/>
                <a:cs typeface="Times New Roman"/>
              </a:rPr>
              <a:t>1</a:t>
            </a:r>
            <a:r>
              <a:rPr lang="en-US" sz="1800" spc="-5" dirty="0">
                <a:latin typeface="Times New Roman"/>
                <a:cs typeface="Times New Roman"/>
              </a:rPr>
              <a:t>9</a:t>
            </a:r>
            <a:r>
              <a:rPr sz="1800" spc="-5" dirty="0">
                <a:latin typeface="Times New Roman"/>
                <a:cs typeface="Times New Roman"/>
              </a:rPr>
              <a:t>5U1A05</a:t>
            </a:r>
            <a:r>
              <a:rPr lang="en-US" sz="1800" spc="-5" dirty="0">
                <a:latin typeface="Times New Roman"/>
                <a:cs typeface="Times New Roman"/>
              </a:rPr>
              <a:t>64</a:t>
            </a:r>
            <a:endParaRPr sz="1800" dirty="0">
              <a:latin typeface="Times New Roman"/>
              <a:cs typeface="Times New Roman"/>
            </a:endParaRPr>
          </a:p>
          <a:p>
            <a:pPr marL="12700">
              <a:lnSpc>
                <a:spcPct val="100000"/>
              </a:lnSpc>
              <a:spcBef>
                <a:spcPts val="1240"/>
              </a:spcBef>
            </a:pPr>
            <a:r>
              <a:rPr sz="1800" dirty="0">
                <a:latin typeface="Times New Roman"/>
                <a:cs typeface="Times New Roman"/>
              </a:rPr>
              <a:t>-</a:t>
            </a:r>
            <a:r>
              <a:rPr sz="1800" spc="-35" dirty="0">
                <a:latin typeface="Times New Roman"/>
                <a:cs typeface="Times New Roman"/>
              </a:rPr>
              <a:t> </a:t>
            </a:r>
            <a:r>
              <a:rPr sz="1800" spc="-5" dirty="0">
                <a:latin typeface="Times New Roman"/>
                <a:cs typeface="Times New Roman"/>
              </a:rPr>
              <a:t>195U1A0</a:t>
            </a:r>
            <a:r>
              <a:rPr lang="en-US" sz="1800" spc="-5" dirty="0">
                <a:latin typeface="Times New Roman"/>
                <a:cs typeface="Times New Roman"/>
              </a:rPr>
              <a:t>593</a:t>
            </a:r>
            <a:endParaRPr sz="1800" dirty="0">
              <a:latin typeface="Times New Roman"/>
              <a:cs typeface="Times New Roman"/>
            </a:endParaRPr>
          </a:p>
        </p:txBody>
      </p:sp>
      <p:sp>
        <p:nvSpPr>
          <p:cNvPr id="5" name="object 5"/>
          <p:cNvSpPr txBox="1"/>
          <p:nvPr/>
        </p:nvSpPr>
        <p:spPr>
          <a:xfrm>
            <a:off x="795019" y="860010"/>
            <a:ext cx="10494645" cy="4005455"/>
          </a:xfrm>
          <a:prstGeom prst="rect">
            <a:avLst/>
          </a:prstGeom>
        </p:spPr>
        <p:txBody>
          <a:bodyPr vert="horz" wrap="square" lIns="0" tIns="191770" rIns="0" bIns="0" rtlCol="0">
            <a:spAutoFit/>
          </a:bodyPr>
          <a:lstStyle/>
          <a:p>
            <a:pPr marR="49530" algn="ctr">
              <a:lnSpc>
                <a:spcPct val="100000"/>
              </a:lnSpc>
              <a:spcBef>
                <a:spcPts val="1510"/>
              </a:spcBef>
            </a:pPr>
            <a:r>
              <a:rPr sz="2000" spc="-30" dirty="0">
                <a:latin typeface="Times New Roman"/>
                <a:cs typeface="Times New Roman"/>
              </a:rPr>
              <a:t>DEPARTMENT</a:t>
            </a:r>
            <a:r>
              <a:rPr sz="2000" spc="-40" dirty="0">
                <a:latin typeface="Times New Roman"/>
                <a:cs typeface="Times New Roman"/>
              </a:rPr>
              <a:t> </a:t>
            </a:r>
            <a:r>
              <a:rPr sz="2000" dirty="0">
                <a:latin typeface="Times New Roman"/>
                <a:cs typeface="Times New Roman"/>
              </a:rPr>
              <a:t>OF</a:t>
            </a:r>
            <a:r>
              <a:rPr sz="2000" spc="5" dirty="0">
                <a:latin typeface="Times New Roman"/>
                <a:cs typeface="Times New Roman"/>
              </a:rPr>
              <a:t> </a:t>
            </a:r>
            <a:r>
              <a:rPr sz="2000" dirty="0">
                <a:latin typeface="Times New Roman"/>
                <a:cs typeface="Times New Roman"/>
              </a:rPr>
              <a:t>COMPUTER SCIENCE</a:t>
            </a:r>
            <a:r>
              <a:rPr sz="2000" spc="-120" dirty="0">
                <a:latin typeface="Times New Roman"/>
                <a:cs typeface="Times New Roman"/>
              </a:rPr>
              <a:t> </a:t>
            </a:r>
            <a:r>
              <a:rPr sz="2000" dirty="0">
                <a:latin typeface="Times New Roman"/>
                <a:cs typeface="Times New Roman"/>
              </a:rPr>
              <a:t>AND ENGINEERING</a:t>
            </a:r>
          </a:p>
          <a:p>
            <a:pPr marR="46355" algn="ctr">
              <a:lnSpc>
                <a:spcPct val="100000"/>
              </a:lnSpc>
              <a:spcBef>
                <a:spcPts val="1265"/>
              </a:spcBef>
            </a:pPr>
            <a:r>
              <a:rPr sz="1800" spc="-30" dirty="0">
                <a:latin typeface="Times New Roman"/>
                <a:cs typeface="Times New Roman"/>
              </a:rPr>
              <a:t>IV-YEAR</a:t>
            </a:r>
            <a:r>
              <a:rPr sz="1800" spc="-10" dirty="0">
                <a:latin typeface="Times New Roman"/>
                <a:cs typeface="Times New Roman"/>
              </a:rPr>
              <a:t> </a:t>
            </a:r>
            <a:r>
              <a:rPr sz="1800" dirty="0">
                <a:latin typeface="Times New Roman"/>
                <a:cs typeface="Times New Roman"/>
              </a:rPr>
              <a:t>B.TECH</a:t>
            </a:r>
            <a:r>
              <a:rPr sz="1800" spc="-25" dirty="0">
                <a:latin typeface="Times New Roman"/>
                <a:cs typeface="Times New Roman"/>
              </a:rPr>
              <a:t> </a:t>
            </a:r>
            <a:r>
              <a:rPr sz="1800" spc="-5" dirty="0">
                <a:latin typeface="Times New Roman"/>
                <a:cs typeface="Times New Roman"/>
              </a:rPr>
              <a:t>(2019-2023)</a:t>
            </a:r>
            <a:endParaRPr sz="1800" dirty="0">
              <a:latin typeface="Times New Roman"/>
              <a:cs typeface="Times New Roman"/>
            </a:endParaRPr>
          </a:p>
          <a:p>
            <a:pPr marL="4217670" marR="4264025" algn="ctr">
              <a:lnSpc>
                <a:spcPts val="3400"/>
              </a:lnSpc>
              <a:spcBef>
                <a:spcPts val="309"/>
              </a:spcBef>
            </a:pPr>
            <a:r>
              <a:rPr sz="1800" spc="-5" dirty="0">
                <a:latin typeface="Times New Roman"/>
                <a:cs typeface="Times New Roman"/>
              </a:rPr>
              <a:t>A</a:t>
            </a:r>
            <a:r>
              <a:rPr sz="1800" spc="-100" dirty="0">
                <a:latin typeface="Times New Roman"/>
                <a:cs typeface="Times New Roman"/>
              </a:rPr>
              <a:t> </a:t>
            </a:r>
            <a:r>
              <a:rPr sz="1800" spc="-5" dirty="0">
                <a:latin typeface="Times New Roman"/>
                <a:cs typeface="Times New Roman"/>
              </a:rPr>
              <a:t>M</a:t>
            </a:r>
            <a:r>
              <a:rPr sz="1800" spc="-15" dirty="0">
                <a:latin typeface="Times New Roman"/>
                <a:cs typeface="Times New Roman"/>
              </a:rPr>
              <a:t>A</a:t>
            </a:r>
            <a:r>
              <a:rPr sz="1800" spc="-5" dirty="0">
                <a:latin typeface="Times New Roman"/>
                <a:cs typeface="Times New Roman"/>
              </a:rPr>
              <a:t>J</a:t>
            </a:r>
            <a:r>
              <a:rPr sz="1800" spc="-15" dirty="0">
                <a:latin typeface="Times New Roman"/>
                <a:cs typeface="Times New Roman"/>
              </a:rPr>
              <a:t>O</a:t>
            </a:r>
            <a:r>
              <a:rPr sz="1800" dirty="0">
                <a:latin typeface="Times New Roman"/>
                <a:cs typeface="Times New Roman"/>
              </a:rPr>
              <a:t>R </a:t>
            </a:r>
            <a:r>
              <a:rPr sz="1800" spc="-5" dirty="0">
                <a:latin typeface="Times New Roman"/>
                <a:cs typeface="Times New Roman"/>
              </a:rPr>
              <a:t>P</a:t>
            </a:r>
            <a:r>
              <a:rPr sz="1800" spc="-15" dirty="0">
                <a:latin typeface="Times New Roman"/>
                <a:cs typeface="Times New Roman"/>
              </a:rPr>
              <a:t>R</a:t>
            </a:r>
            <a:r>
              <a:rPr sz="1800" spc="-5" dirty="0">
                <a:latin typeface="Times New Roman"/>
                <a:cs typeface="Times New Roman"/>
              </a:rPr>
              <a:t>O</a:t>
            </a:r>
            <a:r>
              <a:rPr sz="1800" spc="-15" dirty="0">
                <a:latin typeface="Times New Roman"/>
                <a:cs typeface="Times New Roman"/>
              </a:rPr>
              <a:t>J</a:t>
            </a:r>
            <a:r>
              <a:rPr sz="1800" dirty="0">
                <a:latin typeface="Times New Roman"/>
                <a:cs typeface="Times New Roman"/>
              </a:rPr>
              <a:t>ECT  </a:t>
            </a:r>
            <a:r>
              <a:rPr sz="1800" spc="-10" dirty="0">
                <a:latin typeface="Times New Roman"/>
                <a:cs typeface="Times New Roman"/>
              </a:rPr>
              <a:t>ON</a:t>
            </a:r>
            <a:endParaRPr lang="en-US" sz="1800" dirty="0">
              <a:latin typeface="Times New Roman"/>
              <a:cs typeface="Times New Roman"/>
            </a:endParaRPr>
          </a:p>
          <a:p>
            <a:pPr marL="12700" marR="5080" algn="ctr">
              <a:lnSpc>
                <a:spcPct val="120100"/>
              </a:lnSpc>
              <a:spcBef>
                <a:spcPts val="315"/>
              </a:spcBef>
            </a:pPr>
            <a:r>
              <a:rPr lang="en-US" sz="2800" dirty="0">
                <a:solidFill>
                  <a:srgbClr val="0070C0"/>
                </a:solidFill>
                <a:latin typeface="Times New Roman" panose="02020603050405020304" pitchFamily="18" charset="0"/>
                <a:cs typeface="Times New Roman" panose="02020603050405020304" pitchFamily="18" charset="0"/>
              </a:rPr>
              <a:t> </a:t>
            </a:r>
            <a:r>
              <a:rPr lang="en-US" sz="2800" dirty="0">
                <a:solidFill>
                  <a:schemeClr val="accent3">
                    <a:lumMod val="75000"/>
                  </a:schemeClr>
                </a:solidFill>
                <a:latin typeface="Times New Roman" panose="02020603050405020304" pitchFamily="18" charset="0"/>
                <a:cs typeface="Times New Roman" panose="02020603050405020304" pitchFamily="18" charset="0"/>
              </a:rPr>
              <a:t>Mining Users Trust From E-Commerce Reviews Based on </a:t>
            </a:r>
          </a:p>
          <a:p>
            <a:pPr marL="12700" marR="5080" algn="ctr">
              <a:lnSpc>
                <a:spcPct val="120100"/>
              </a:lnSpc>
              <a:spcBef>
                <a:spcPts val="315"/>
              </a:spcBef>
            </a:pPr>
            <a:r>
              <a:rPr lang="en-US" sz="2800" dirty="0">
                <a:solidFill>
                  <a:schemeClr val="accent3">
                    <a:lumMod val="75000"/>
                  </a:schemeClr>
                </a:solidFill>
                <a:latin typeface="Times New Roman" panose="02020603050405020304" pitchFamily="18" charset="0"/>
                <a:cs typeface="Times New Roman" panose="02020603050405020304" pitchFamily="18" charset="0"/>
              </a:rPr>
              <a:t>Sentiment Similarity Analysis</a:t>
            </a:r>
            <a:endParaRPr lang="en-IN" sz="2800" dirty="0">
              <a:solidFill>
                <a:schemeClr val="accent3">
                  <a:lumMod val="75000"/>
                </a:schemeClr>
              </a:solidFill>
              <a:latin typeface="Times New Roman" panose="02020603050405020304" pitchFamily="18" charset="0"/>
              <a:cs typeface="Times New Roman" panose="02020603050405020304" pitchFamily="18" charset="0"/>
            </a:endParaRPr>
          </a:p>
          <a:p>
            <a:pPr marL="132715">
              <a:lnSpc>
                <a:spcPts val="1835"/>
              </a:lnSpc>
              <a:spcBef>
                <a:spcPts val="1235"/>
              </a:spcBef>
            </a:pPr>
            <a:endParaRPr lang="en-US" dirty="0">
              <a:latin typeface="Times New Roman"/>
              <a:cs typeface="Times New Roman"/>
            </a:endParaRPr>
          </a:p>
          <a:p>
            <a:pPr marL="132715">
              <a:lnSpc>
                <a:spcPts val="1835"/>
              </a:lnSpc>
              <a:spcBef>
                <a:spcPts val="1235"/>
              </a:spcBef>
            </a:pPr>
            <a:endParaRPr sz="1800" dirty="0">
              <a:latin typeface="Times New Roman"/>
              <a:cs typeface="Times New Roman"/>
            </a:endParaRPr>
          </a:p>
          <a:p>
            <a:pPr marL="5575300">
              <a:lnSpc>
                <a:spcPts val="2075"/>
              </a:lnSpc>
            </a:pPr>
            <a:r>
              <a:rPr lang="en-US" sz="2000" b="1" dirty="0">
                <a:solidFill>
                  <a:srgbClr val="333333"/>
                </a:solidFill>
                <a:latin typeface="Times New Roman"/>
                <a:cs typeface="Times New Roman"/>
              </a:rPr>
              <a:t> </a:t>
            </a:r>
            <a:r>
              <a:rPr sz="2000" b="1" dirty="0">
                <a:solidFill>
                  <a:srgbClr val="333333"/>
                </a:solidFill>
                <a:latin typeface="Times New Roman"/>
                <a:cs typeface="Times New Roman"/>
              </a:rPr>
              <a:t>UNDER</a:t>
            </a:r>
            <a:r>
              <a:rPr sz="2000" b="1" spc="-45" dirty="0">
                <a:solidFill>
                  <a:srgbClr val="333333"/>
                </a:solidFill>
                <a:latin typeface="Times New Roman"/>
                <a:cs typeface="Times New Roman"/>
              </a:rPr>
              <a:t> </a:t>
            </a:r>
            <a:r>
              <a:rPr sz="2000" b="1" dirty="0">
                <a:solidFill>
                  <a:srgbClr val="333333"/>
                </a:solidFill>
                <a:latin typeface="Times New Roman"/>
                <a:cs typeface="Times New Roman"/>
              </a:rPr>
              <a:t>THE</a:t>
            </a:r>
            <a:r>
              <a:rPr sz="2000" b="1" spc="-15" dirty="0">
                <a:solidFill>
                  <a:srgbClr val="333333"/>
                </a:solidFill>
                <a:latin typeface="Times New Roman"/>
                <a:cs typeface="Times New Roman"/>
              </a:rPr>
              <a:t> </a:t>
            </a:r>
            <a:r>
              <a:rPr sz="2000" b="1" dirty="0">
                <a:solidFill>
                  <a:srgbClr val="333333"/>
                </a:solidFill>
                <a:latin typeface="Times New Roman"/>
                <a:cs typeface="Times New Roman"/>
              </a:rPr>
              <a:t>ESTEEMED GUIDANCE</a:t>
            </a:r>
            <a:r>
              <a:rPr sz="2000" b="1" spc="-30" dirty="0">
                <a:solidFill>
                  <a:srgbClr val="333333"/>
                </a:solidFill>
                <a:latin typeface="Times New Roman"/>
                <a:cs typeface="Times New Roman"/>
              </a:rPr>
              <a:t> </a:t>
            </a:r>
            <a:r>
              <a:rPr sz="2000" b="1" dirty="0">
                <a:solidFill>
                  <a:srgbClr val="333333"/>
                </a:solidFill>
                <a:latin typeface="Times New Roman"/>
                <a:cs typeface="Times New Roman"/>
              </a:rPr>
              <a:t>OF</a:t>
            </a:r>
            <a:endParaRPr sz="2000" dirty="0">
              <a:latin typeface="Times New Roman"/>
              <a:cs typeface="Times New Roman"/>
            </a:endParaRPr>
          </a:p>
        </p:txBody>
      </p:sp>
      <p:sp>
        <p:nvSpPr>
          <p:cNvPr id="6" name="object 6"/>
          <p:cNvSpPr txBox="1"/>
          <p:nvPr/>
        </p:nvSpPr>
        <p:spPr>
          <a:xfrm>
            <a:off x="6431026" y="4995494"/>
            <a:ext cx="5349642" cy="549509"/>
          </a:xfrm>
          <a:prstGeom prst="rect">
            <a:avLst/>
          </a:prstGeom>
        </p:spPr>
        <p:txBody>
          <a:bodyPr vert="horz" wrap="square" lIns="0" tIns="13335" rIns="0" bIns="0" rtlCol="0">
            <a:spAutoFit/>
          </a:bodyPr>
          <a:lstStyle/>
          <a:p>
            <a:pPr marL="12700">
              <a:lnSpc>
                <a:spcPct val="100000"/>
              </a:lnSpc>
              <a:spcBef>
                <a:spcPts val="105"/>
              </a:spcBef>
            </a:pPr>
            <a:r>
              <a:rPr lang="en-IN" sz="2000" b="1" dirty="0">
                <a:solidFill>
                  <a:srgbClr val="333333"/>
                </a:solidFill>
                <a:latin typeface="Times New Roman"/>
                <a:cs typeface="Times New Roman"/>
              </a:rPr>
              <a:t>Mrs. A. SRUTHI</a:t>
            </a:r>
            <a:r>
              <a:rPr sz="2000" b="1" spc="5" dirty="0">
                <a:solidFill>
                  <a:srgbClr val="333333"/>
                </a:solidFill>
                <a:latin typeface="Times New Roman"/>
                <a:cs typeface="Times New Roman"/>
              </a:rPr>
              <a:t> </a:t>
            </a:r>
            <a:endParaRPr lang="en-US" sz="2000" b="1" spc="5" dirty="0">
              <a:solidFill>
                <a:srgbClr val="333333"/>
              </a:solidFill>
              <a:latin typeface="Times New Roman"/>
              <a:cs typeface="Times New Roman"/>
            </a:endParaRPr>
          </a:p>
          <a:p>
            <a:pPr marL="12700">
              <a:lnSpc>
                <a:spcPct val="100000"/>
              </a:lnSpc>
              <a:spcBef>
                <a:spcPts val="105"/>
              </a:spcBef>
            </a:pPr>
            <a:r>
              <a:rPr sz="1400" b="1" spc="-15" dirty="0">
                <a:latin typeface="Times New Roman"/>
                <a:cs typeface="Times New Roman"/>
              </a:rPr>
              <a:t>(ASSISTANT</a:t>
            </a:r>
            <a:r>
              <a:rPr lang="en-US" sz="1400" b="1" spc="-75" dirty="0">
                <a:latin typeface="Times New Roman"/>
                <a:cs typeface="Times New Roman"/>
              </a:rPr>
              <a:t>  </a:t>
            </a:r>
            <a:r>
              <a:rPr sz="1400" b="1" dirty="0">
                <a:latin typeface="Times New Roman"/>
                <a:cs typeface="Times New Roman"/>
              </a:rPr>
              <a:t>PROFESSOR)</a:t>
            </a:r>
            <a:endParaRPr sz="14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399" y="1124712"/>
            <a:ext cx="8514426" cy="1325526"/>
          </a:xfrm>
        </p:spPr>
        <p:txBody>
          <a:bodyPr/>
          <a:lstStyle/>
          <a:p>
            <a:r>
              <a:rPr lang="en-US" sz="3600" dirty="0">
                <a:latin typeface="Times New Roman" panose="02020603050405020304" pitchFamily="18" charset="0"/>
                <a:cs typeface="Times New Roman" panose="02020603050405020304" pitchFamily="18" charset="0"/>
              </a:rPr>
              <a:t>PROPOSED SYSTEM:</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10</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p:txBody>
          <a:bodyPr/>
          <a:lstStyle/>
          <a:p>
            <a:endParaRPr lang="en-US" dirty="0"/>
          </a:p>
          <a:p>
            <a:endParaRPr lang="en-US" dirty="0"/>
          </a:p>
        </p:txBody>
      </p:sp>
      <p:sp>
        <p:nvSpPr>
          <p:cNvPr id="5" name="TextBox 4">
            <a:extLst>
              <a:ext uri="{FF2B5EF4-FFF2-40B4-BE49-F238E27FC236}">
                <a16:creationId xmlns:a16="http://schemas.microsoft.com/office/drawing/2014/main" id="{08B98FEE-F751-EA4C-05C6-5E742F120ECE}"/>
              </a:ext>
            </a:extLst>
          </p:cNvPr>
          <p:cNvSpPr txBox="1"/>
          <p:nvPr/>
        </p:nvSpPr>
        <p:spPr>
          <a:xfrm>
            <a:off x="1420427" y="2610035"/>
            <a:ext cx="2734323" cy="369332"/>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B49F6255-A736-18AB-68B4-0B5F3419E3F0}"/>
              </a:ext>
            </a:extLst>
          </p:cNvPr>
          <p:cNvSpPr txBox="1"/>
          <p:nvPr/>
        </p:nvSpPr>
        <p:spPr>
          <a:xfrm flipH="1">
            <a:off x="1404001" y="2564316"/>
            <a:ext cx="8725419" cy="2585323"/>
          </a:xfrm>
          <a:prstGeom prst="rect">
            <a:avLst/>
          </a:prstGeom>
          <a:noFill/>
        </p:spPr>
        <p:txBody>
          <a:bodyPr wrap="square" rtlCol="0">
            <a:spAutoFit/>
          </a:bodyPr>
          <a:lstStyle/>
          <a:p>
            <a:pPr marL="342900" indent="-342900" algn="just">
              <a:buFont typeface="Wingdings" panose="05000000000000000000" pitchFamily="2" charset="2"/>
              <a:buChar char="Ø"/>
            </a:pPr>
            <a:r>
              <a:rPr lang="en-US" sz="1800" spc="0">
                <a:latin typeface="Times New Roman" panose="02020603050405020304" pitchFamily="18" charset="0"/>
                <a:ea typeface="+mn-lt"/>
                <a:cs typeface="Times New Roman" panose="02020603050405020304" pitchFamily="18" charset="0"/>
              </a:rPr>
              <a:t>In our proposed work trust representation model, we use the shortest path to describe the tightness of trust and put forward an improved shortest path algorithm to figure out the propagation trust relationship between users.</a:t>
            </a:r>
          </a:p>
          <a:p>
            <a:pPr marL="342900" indent="-342900" algn="just">
              <a:buFont typeface="Wingdings" panose="05000000000000000000" pitchFamily="2" charset="2"/>
              <a:buChar char="Ø"/>
            </a:pPr>
            <a:r>
              <a:rPr lang="en-US" sz="1800" spc="0">
                <a:latin typeface="Times New Roman" panose="02020603050405020304" pitchFamily="18" charset="0"/>
                <a:ea typeface="+mn-lt"/>
                <a:cs typeface="Times New Roman" panose="02020603050405020304" pitchFamily="18" charset="0"/>
              </a:rPr>
              <a:t>A large-scale E-commerce website reviews dataset is collected to examine the accuracy of the algorithms and feasibility of the models. The experimental results indicate that the sentiment similarity analysis can be an efficient method to find trust between users in E-commerce systems. </a:t>
            </a:r>
          </a:p>
          <a:p>
            <a:pPr marL="342900" indent="-342900" algn="just">
              <a:buFont typeface="Wingdings" panose="05000000000000000000" pitchFamily="2" charset="2"/>
              <a:buChar char="Ø"/>
            </a:pPr>
            <a:r>
              <a:rPr lang="en-US" sz="1800" spc="0">
                <a:latin typeface="Times New Roman" panose="02020603050405020304" pitchFamily="18" charset="0"/>
                <a:ea typeface="+mn-lt"/>
                <a:cs typeface="Times New Roman" panose="02020603050405020304" pitchFamily="18" charset="0"/>
              </a:rPr>
              <a:t>By defining two kinds of trust relationship, namely, direct trust and propagation trust. Establish a weighed trust graph model for propagation trust computing.</a:t>
            </a:r>
            <a:endParaRPr lang="en-US" sz="1800" spc="0" dirty="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3078009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400" y="1162836"/>
            <a:ext cx="9189128" cy="656947"/>
          </a:xfrm>
        </p:spPr>
        <p:txBody>
          <a:bodyPr/>
          <a:lstStyle/>
          <a:p>
            <a:pPr>
              <a:lnSpc>
                <a:spcPct val="150000"/>
              </a:lnSpc>
            </a:pPr>
            <a:r>
              <a:rPr lang="en-US" sz="3600" dirty="0">
                <a:latin typeface="Times New Roman" panose="02020603050405020304" pitchFamily="18" charset="0"/>
                <a:cs typeface="Times New Roman" panose="02020603050405020304" pitchFamily="18" charset="0"/>
              </a:rPr>
              <a:t>SYSTEM ARCHITECTURE: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11</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p:txBody>
          <a:bodyPr/>
          <a:lstStyle/>
          <a:p>
            <a:endParaRPr lang="en-US" dirty="0"/>
          </a:p>
          <a:p>
            <a:endParaRPr lang="en-US" dirty="0"/>
          </a:p>
        </p:txBody>
      </p:sp>
      <p:pic>
        <p:nvPicPr>
          <p:cNvPr id="5" name="Picture 4">
            <a:extLst>
              <a:ext uri="{FF2B5EF4-FFF2-40B4-BE49-F238E27FC236}">
                <a16:creationId xmlns:a16="http://schemas.microsoft.com/office/drawing/2014/main" id="{C979A91F-E287-26B9-6121-2435BB761333}"/>
              </a:ext>
            </a:extLst>
          </p:cNvPr>
          <p:cNvPicPr>
            <a:picLocks noChangeAspect="1"/>
          </p:cNvPicPr>
          <p:nvPr/>
        </p:nvPicPr>
        <p:blipFill>
          <a:blip r:embed="rId2"/>
          <a:srcRect/>
          <a:stretch>
            <a:fillRect/>
          </a:stretch>
        </p:blipFill>
        <p:spPr bwMode="auto">
          <a:xfrm>
            <a:off x="2758821" y="2506544"/>
            <a:ext cx="2556891" cy="3499503"/>
          </a:xfrm>
          <a:prstGeom prst="rect">
            <a:avLst/>
          </a:prstGeom>
          <a:noFill/>
          <a:ln w="9525">
            <a:noFill/>
            <a:miter lim="800000"/>
            <a:headEnd/>
            <a:tailEnd/>
          </a:ln>
        </p:spPr>
      </p:pic>
    </p:spTree>
    <p:extLst>
      <p:ext uri="{BB962C8B-B14F-4D97-AF65-F5344CB8AC3E}">
        <p14:creationId xmlns:p14="http://schemas.microsoft.com/office/powerpoint/2010/main" val="2751339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400" y="844743"/>
            <a:ext cx="9189128" cy="656947"/>
          </a:xfrm>
        </p:spPr>
        <p:txBody>
          <a:bodyPr/>
          <a:lstStyle/>
          <a:p>
            <a:pPr>
              <a:lnSpc>
                <a:spcPct val="150000"/>
              </a:lnSpc>
            </a:pPr>
            <a:r>
              <a:rPr lang="en-US" sz="3600" dirty="0">
                <a:latin typeface="Times New Roman" panose="02020603050405020304" pitchFamily="18" charset="0"/>
                <a:cs typeface="Times New Roman" panose="02020603050405020304" pitchFamily="18" charset="0"/>
              </a:rPr>
              <a:t>USE CASE DIAGRAM(</a:t>
            </a:r>
            <a:r>
              <a:rPr lang="en-US" sz="2000" cap="none" dirty="0">
                <a:latin typeface="Times New Roman" panose="02020603050405020304" pitchFamily="18" charset="0"/>
                <a:cs typeface="Times New Roman" panose="02020603050405020304" pitchFamily="18" charset="0"/>
              </a:rPr>
              <a:t>User</a:t>
            </a:r>
            <a:r>
              <a:rPr lang="en-US" sz="3600"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12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400" y="2805579"/>
            <a:ext cx="3602736" cy="3364992"/>
          </a:xfrm>
        </p:spPr>
        <p:txBody>
          <a:bodyPr/>
          <a:lstStyle/>
          <a:p>
            <a:endParaRPr lang="en-US" dirty="0"/>
          </a:p>
          <a:p>
            <a:endParaRPr lang="en-US" dirty="0"/>
          </a:p>
        </p:txBody>
      </p:sp>
      <p:pic>
        <p:nvPicPr>
          <p:cNvPr id="6" name="Picture 5">
            <a:extLst>
              <a:ext uri="{FF2B5EF4-FFF2-40B4-BE49-F238E27FC236}">
                <a16:creationId xmlns:a16="http://schemas.microsoft.com/office/drawing/2014/main" id="{DEAD51CB-35F2-E487-EBBF-57646D08D2D2}"/>
              </a:ext>
            </a:extLst>
          </p:cNvPr>
          <p:cNvPicPr>
            <a:picLocks noChangeAspect="1"/>
          </p:cNvPicPr>
          <p:nvPr/>
        </p:nvPicPr>
        <p:blipFill>
          <a:blip r:embed="rId2"/>
          <a:stretch>
            <a:fillRect/>
          </a:stretch>
        </p:blipFill>
        <p:spPr>
          <a:xfrm>
            <a:off x="1225117" y="1625601"/>
            <a:ext cx="5483559" cy="5103510"/>
          </a:xfrm>
          <a:prstGeom prst="rect">
            <a:avLst/>
          </a:prstGeom>
        </p:spPr>
      </p:pic>
    </p:spTree>
    <p:extLst>
      <p:ext uri="{BB962C8B-B14F-4D97-AF65-F5344CB8AC3E}">
        <p14:creationId xmlns:p14="http://schemas.microsoft.com/office/powerpoint/2010/main" val="1214941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400" y="844743"/>
            <a:ext cx="9189128" cy="656947"/>
          </a:xfrm>
        </p:spPr>
        <p:txBody>
          <a:bodyPr/>
          <a:lstStyle/>
          <a:p>
            <a:pPr>
              <a:lnSpc>
                <a:spcPct val="150000"/>
              </a:lnSpc>
            </a:pPr>
            <a:r>
              <a:rPr lang="en-US" sz="3600" dirty="0">
                <a:latin typeface="Times New Roman" panose="02020603050405020304" pitchFamily="18" charset="0"/>
                <a:cs typeface="Times New Roman" panose="02020603050405020304" pitchFamily="18" charset="0"/>
              </a:rPr>
              <a:t>USE CASE DIAGRAM(</a:t>
            </a:r>
            <a:r>
              <a:rPr lang="en-US" sz="1600" cap="none" dirty="0">
                <a:latin typeface="Times New Roman" panose="02020603050405020304" pitchFamily="18" charset="0"/>
                <a:cs typeface="Times New Roman" panose="02020603050405020304" pitchFamily="18" charset="0"/>
              </a:rPr>
              <a:t>Admin</a:t>
            </a:r>
            <a:r>
              <a:rPr lang="en-US" sz="3600"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13</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400" y="2805579"/>
            <a:ext cx="3602736" cy="3364992"/>
          </a:xfrm>
        </p:spPr>
        <p:txBody>
          <a:bodyPr/>
          <a:lstStyle/>
          <a:p>
            <a:endParaRPr lang="en-US" dirty="0"/>
          </a:p>
          <a:p>
            <a:endParaRPr lang="en-US" dirty="0"/>
          </a:p>
        </p:txBody>
      </p:sp>
      <p:pic>
        <p:nvPicPr>
          <p:cNvPr id="7" name="Picture 6">
            <a:extLst>
              <a:ext uri="{FF2B5EF4-FFF2-40B4-BE49-F238E27FC236}">
                <a16:creationId xmlns:a16="http://schemas.microsoft.com/office/drawing/2014/main" id="{FA3DBBA6-F9D2-DE8F-DAB7-50086A9E2CEB}"/>
              </a:ext>
            </a:extLst>
          </p:cNvPr>
          <p:cNvPicPr>
            <a:picLocks noChangeAspect="1"/>
          </p:cNvPicPr>
          <p:nvPr/>
        </p:nvPicPr>
        <p:blipFill>
          <a:blip r:embed="rId2"/>
          <a:stretch>
            <a:fillRect/>
          </a:stretch>
        </p:blipFill>
        <p:spPr>
          <a:xfrm>
            <a:off x="1927289" y="1580224"/>
            <a:ext cx="4937817" cy="5064711"/>
          </a:xfrm>
          <a:prstGeom prst="rect">
            <a:avLst/>
          </a:prstGeom>
        </p:spPr>
      </p:pic>
    </p:spTree>
    <p:extLst>
      <p:ext uri="{BB962C8B-B14F-4D97-AF65-F5344CB8AC3E}">
        <p14:creationId xmlns:p14="http://schemas.microsoft.com/office/powerpoint/2010/main" val="3150817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400" y="923139"/>
            <a:ext cx="9189128" cy="656947"/>
          </a:xfrm>
        </p:spPr>
        <p:txBody>
          <a:bodyPr/>
          <a:lstStyle/>
          <a:p>
            <a:pPr>
              <a:lnSpc>
                <a:spcPct val="150000"/>
              </a:lnSpc>
            </a:pPr>
            <a:r>
              <a:rPr lang="en-US" sz="3600" dirty="0">
                <a:latin typeface="Times New Roman" panose="02020603050405020304" pitchFamily="18" charset="0"/>
                <a:cs typeface="Times New Roman" panose="02020603050405020304" pitchFamily="18" charset="0"/>
              </a:rPr>
              <a:t>CLASS DIAGRAM:</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14</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p:txBody>
          <a:bodyPr/>
          <a:lstStyle/>
          <a:p>
            <a:endParaRPr lang="en-US" dirty="0"/>
          </a:p>
          <a:p>
            <a:endParaRPr lang="en-US" dirty="0"/>
          </a:p>
        </p:txBody>
      </p:sp>
      <p:pic>
        <p:nvPicPr>
          <p:cNvPr id="6" name="Picture 5">
            <a:extLst>
              <a:ext uri="{FF2B5EF4-FFF2-40B4-BE49-F238E27FC236}">
                <a16:creationId xmlns:a16="http://schemas.microsoft.com/office/drawing/2014/main" id="{DE244A02-DFA7-3638-3C22-DE679573A6CA}"/>
              </a:ext>
            </a:extLst>
          </p:cNvPr>
          <p:cNvPicPr>
            <a:picLocks noChangeAspect="1"/>
          </p:cNvPicPr>
          <p:nvPr/>
        </p:nvPicPr>
        <p:blipFill>
          <a:blip r:embed="rId2"/>
          <a:stretch>
            <a:fillRect/>
          </a:stretch>
        </p:blipFill>
        <p:spPr>
          <a:xfrm>
            <a:off x="1196220" y="1705670"/>
            <a:ext cx="7867882" cy="4449803"/>
          </a:xfrm>
          <a:prstGeom prst="rect">
            <a:avLst/>
          </a:prstGeom>
        </p:spPr>
      </p:pic>
    </p:spTree>
    <p:extLst>
      <p:ext uri="{BB962C8B-B14F-4D97-AF65-F5344CB8AC3E}">
        <p14:creationId xmlns:p14="http://schemas.microsoft.com/office/powerpoint/2010/main" val="1548428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400" y="348182"/>
            <a:ext cx="9189128" cy="656947"/>
          </a:xfrm>
        </p:spPr>
        <p:txBody>
          <a:bodyPr/>
          <a:lstStyle/>
          <a:p>
            <a:pPr>
              <a:lnSpc>
                <a:spcPct val="150000"/>
              </a:lnSpc>
            </a:pPr>
            <a:r>
              <a:rPr lang="en-US" sz="3600" dirty="0">
                <a:latin typeface="Times New Roman" panose="02020603050405020304" pitchFamily="18" charset="0"/>
                <a:cs typeface="Times New Roman" panose="02020603050405020304" pitchFamily="18" charset="0"/>
              </a:rPr>
              <a:t>SEQUENCE DIAGRAM:</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15</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p:txBody>
          <a:bodyPr/>
          <a:lstStyle/>
          <a:p>
            <a:endParaRPr lang="en-US" dirty="0"/>
          </a:p>
          <a:p>
            <a:endParaRPr lang="en-US" dirty="0"/>
          </a:p>
        </p:txBody>
      </p:sp>
      <p:pic>
        <p:nvPicPr>
          <p:cNvPr id="6" name="Picture 5">
            <a:extLst>
              <a:ext uri="{FF2B5EF4-FFF2-40B4-BE49-F238E27FC236}">
                <a16:creationId xmlns:a16="http://schemas.microsoft.com/office/drawing/2014/main" id="{0362868E-B7C0-CB2B-4F76-F103F381C315}"/>
              </a:ext>
            </a:extLst>
          </p:cNvPr>
          <p:cNvPicPr>
            <a:picLocks noChangeAspect="1"/>
          </p:cNvPicPr>
          <p:nvPr/>
        </p:nvPicPr>
        <p:blipFill rotWithShape="1">
          <a:blip r:embed="rId2"/>
          <a:srcRect l="1449" t="1954" r="4818" b="5914"/>
          <a:stretch/>
        </p:blipFill>
        <p:spPr>
          <a:xfrm>
            <a:off x="1295400" y="1225118"/>
            <a:ext cx="6400800" cy="5442011"/>
          </a:xfrm>
          <a:prstGeom prst="rect">
            <a:avLst/>
          </a:prstGeom>
        </p:spPr>
      </p:pic>
    </p:spTree>
    <p:extLst>
      <p:ext uri="{BB962C8B-B14F-4D97-AF65-F5344CB8AC3E}">
        <p14:creationId xmlns:p14="http://schemas.microsoft.com/office/powerpoint/2010/main" val="578966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1701" y="907123"/>
            <a:ext cx="9189128" cy="656947"/>
          </a:xfrm>
        </p:spPr>
        <p:txBody>
          <a:bodyPr/>
          <a:lstStyle/>
          <a:p>
            <a:pPr>
              <a:lnSpc>
                <a:spcPct val="150000"/>
              </a:lnSpc>
            </a:pPr>
            <a:r>
              <a:rPr lang="en-US" sz="2000" b="1" dirty="0">
                <a:latin typeface="Times New Roman" panose="02020603050405020304" pitchFamily="18" charset="0"/>
                <a:cs typeface="Times New Roman" panose="02020603050405020304" pitchFamily="18" charset="0"/>
              </a:rPr>
              <a:t>Algorithms and techniques used in this project:</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16</a:t>
            </a:fld>
            <a:endParaRPr lang="en-US" dirty="0"/>
          </a:p>
        </p:txBody>
      </p:sp>
      <p:sp>
        <p:nvSpPr>
          <p:cNvPr id="5" name="TextBox 4">
            <a:extLst>
              <a:ext uri="{FF2B5EF4-FFF2-40B4-BE49-F238E27FC236}">
                <a16:creationId xmlns:a16="http://schemas.microsoft.com/office/drawing/2014/main" id="{B9BCDDBA-91D0-A863-607D-F889F741731B}"/>
              </a:ext>
            </a:extLst>
          </p:cNvPr>
          <p:cNvSpPr txBox="1"/>
          <p:nvPr/>
        </p:nvSpPr>
        <p:spPr>
          <a:xfrm>
            <a:off x="1189608" y="1627593"/>
            <a:ext cx="8407154" cy="461665"/>
          </a:xfrm>
          <a:prstGeom prst="rect">
            <a:avLst/>
          </a:prstGeom>
          <a:noFill/>
        </p:spPr>
        <p:txBody>
          <a:bodyPr wrap="square" rtlCol="0">
            <a:spAutoFit/>
          </a:bodyPr>
          <a:lstStyle/>
          <a:p>
            <a:pPr algn="just"/>
            <a:r>
              <a:rPr lang="en-US" sz="2400" b="1" i="0" dirty="0">
                <a:solidFill>
                  <a:srgbClr val="002060"/>
                </a:solidFill>
                <a:effectLst/>
                <a:latin typeface="Times New Roman" panose="02020603050405020304" pitchFamily="18" charset="0"/>
                <a:cs typeface="Times New Roman" panose="02020603050405020304" pitchFamily="18" charset="0"/>
              </a:rPr>
              <a:t>K-Nearest </a:t>
            </a:r>
            <a:r>
              <a:rPr lang="en-US" sz="2400" b="1" i="0" dirty="0" err="1">
                <a:solidFill>
                  <a:srgbClr val="002060"/>
                </a:solidFill>
                <a:effectLst/>
                <a:latin typeface="Times New Roman" panose="02020603050405020304" pitchFamily="18" charset="0"/>
                <a:cs typeface="Times New Roman" panose="02020603050405020304" pitchFamily="18" charset="0"/>
              </a:rPr>
              <a:t>Neighbour</a:t>
            </a:r>
            <a:r>
              <a:rPr lang="en-US" sz="2400" b="1" i="0" dirty="0">
                <a:solidFill>
                  <a:srgbClr val="002060"/>
                </a:solidFill>
                <a:effectLst/>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6A712C64-C6D4-4D2A-B59E-0EEA54D137AC}"/>
              </a:ext>
            </a:extLst>
          </p:cNvPr>
          <p:cNvSpPr txBox="1"/>
          <p:nvPr/>
        </p:nvSpPr>
        <p:spPr>
          <a:xfrm flipH="1">
            <a:off x="1269507" y="4431145"/>
            <a:ext cx="5866809" cy="461665"/>
          </a:xfrm>
          <a:prstGeom prst="rect">
            <a:avLst/>
          </a:prstGeom>
          <a:noFill/>
        </p:spPr>
        <p:txBody>
          <a:bodyPr wrap="square" rtlCol="0">
            <a:spAutoFit/>
          </a:bodyPr>
          <a:lstStyle/>
          <a:p>
            <a:r>
              <a:rPr lang="en-US" sz="2400" b="1" i="0" dirty="0">
                <a:solidFill>
                  <a:srgbClr val="002060"/>
                </a:solidFill>
                <a:effectLst/>
                <a:latin typeface="Times New Roman" panose="02020603050405020304" pitchFamily="18" charset="0"/>
                <a:cs typeface="Times New Roman" panose="02020603050405020304" pitchFamily="18" charset="0"/>
              </a:rPr>
              <a:t>Natural Language Processing:</a:t>
            </a:r>
            <a:endParaRPr lang="en-IN" sz="2400" dirty="0"/>
          </a:p>
        </p:txBody>
      </p:sp>
      <p:sp>
        <p:nvSpPr>
          <p:cNvPr id="13" name="Rectangle 12">
            <a:extLst>
              <a:ext uri="{FF2B5EF4-FFF2-40B4-BE49-F238E27FC236}">
                <a16:creationId xmlns:a16="http://schemas.microsoft.com/office/drawing/2014/main" id="{14BB021E-10B7-3D19-01C0-C7B5E9F7565C}"/>
              </a:ext>
            </a:extLst>
          </p:cNvPr>
          <p:cNvSpPr/>
          <p:nvPr/>
        </p:nvSpPr>
        <p:spPr>
          <a:xfrm>
            <a:off x="1291701" y="2149803"/>
            <a:ext cx="9038208" cy="21572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just">
              <a:buFont typeface="Wingdings" panose="05000000000000000000" pitchFamily="2" charset="2"/>
              <a:buChar char="§"/>
            </a:pPr>
            <a:r>
              <a:rPr lang="en-US" b="0" i="0">
                <a:solidFill>
                  <a:srgbClr val="000000"/>
                </a:solidFill>
                <a:effectLst/>
                <a:latin typeface="Times New Roman" panose="02020603050405020304" pitchFamily="18" charset="0"/>
                <a:cs typeface="Times New Roman" panose="02020603050405020304" pitchFamily="18" charset="0"/>
              </a:rPr>
              <a:t>K-Nearest Neighbour is one of the simplest Machine Learning algorithms based on Supervised Learning technique.</a:t>
            </a:r>
          </a:p>
          <a:p>
            <a:pPr marL="285750" indent="-285750" algn="just">
              <a:buFont typeface="Wingdings" panose="05000000000000000000" pitchFamily="2" charset="2"/>
              <a:buChar char="§"/>
            </a:pPr>
            <a:r>
              <a:rPr lang="en-US" b="0" i="0">
                <a:solidFill>
                  <a:srgbClr val="000000"/>
                </a:solidFill>
                <a:effectLst/>
                <a:latin typeface="Times New Roman" panose="02020603050405020304" pitchFamily="18" charset="0"/>
                <a:cs typeface="Times New Roman" panose="02020603050405020304" pitchFamily="18" charset="0"/>
              </a:rPr>
              <a:t>K-NN algorithm assumes the similarity between the new case/data and available cases and put the new case into the category that is most similar to the available categories.</a:t>
            </a:r>
          </a:p>
          <a:p>
            <a:pPr marL="285750" indent="-285750" algn="just">
              <a:buFont typeface="Wingdings" panose="05000000000000000000" pitchFamily="2" charset="2"/>
              <a:buChar char="§"/>
            </a:pPr>
            <a:r>
              <a:rPr lang="en-US" b="0" i="0">
                <a:solidFill>
                  <a:srgbClr val="000000"/>
                </a:solidFill>
                <a:effectLst/>
                <a:latin typeface="Times New Roman" panose="02020603050405020304" pitchFamily="18" charset="0"/>
                <a:cs typeface="Times New Roman" panose="02020603050405020304" pitchFamily="18" charset="0"/>
              </a:rPr>
              <a:t>K-NN algorithm stores all the available data and classifies a new data point based on the similarity. This means when new data appears then it can be easily classified into a well suite category by using K- NN algorithm.</a:t>
            </a:r>
            <a:endParaRPr lang="en-US" b="0" i="0" dirty="0">
              <a:solidFill>
                <a:srgbClr val="000000"/>
              </a:solidFill>
              <a:effectLst/>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5CCD1B96-74EE-6708-739A-AADA3AB3E6FF}"/>
              </a:ext>
            </a:extLst>
          </p:cNvPr>
          <p:cNvSpPr/>
          <p:nvPr/>
        </p:nvSpPr>
        <p:spPr>
          <a:xfrm>
            <a:off x="1367161" y="4892811"/>
            <a:ext cx="9038208" cy="1206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b="0" i="0" dirty="0">
                <a:solidFill>
                  <a:srgbClr val="002060"/>
                </a:solidFill>
                <a:effectLst/>
                <a:latin typeface="Times New Roman" panose="02020603050405020304" pitchFamily="18" charset="0"/>
                <a:cs typeface="Times New Roman" panose="02020603050405020304" pitchFamily="18" charset="0"/>
              </a:rPr>
              <a:t>Natural language processing (NLP) is a machine learning technology that is used by machines to understand, </a:t>
            </a:r>
            <a:r>
              <a:rPr lang="en-US" b="0" i="0" dirty="0" err="1">
                <a:solidFill>
                  <a:srgbClr val="002060"/>
                </a:solidFill>
                <a:effectLst/>
                <a:latin typeface="Times New Roman" panose="02020603050405020304" pitchFamily="18" charset="0"/>
                <a:cs typeface="Times New Roman" panose="02020603050405020304" pitchFamily="18" charset="0"/>
              </a:rPr>
              <a:t>analyse</a:t>
            </a:r>
            <a:r>
              <a:rPr lang="en-US" b="0" i="0" dirty="0">
                <a:solidFill>
                  <a:srgbClr val="002060"/>
                </a:solidFill>
                <a:effectLst/>
                <a:latin typeface="Times New Roman" panose="02020603050405020304" pitchFamily="18" charset="0"/>
                <a:cs typeface="Times New Roman" panose="02020603050405020304" pitchFamily="18" charset="0"/>
              </a:rPr>
              <a:t>, manipulate, and interpret human's languages.</a:t>
            </a:r>
          </a:p>
          <a:p>
            <a:pPr marL="285750" indent="-285750">
              <a:buFont typeface="Wingdings" panose="05000000000000000000" pitchFamily="2" charset="2"/>
              <a:buChar char="§"/>
            </a:pPr>
            <a:r>
              <a:rPr lang="en-US" b="0" i="0" dirty="0">
                <a:solidFill>
                  <a:srgbClr val="002060"/>
                </a:solidFill>
                <a:effectLst/>
                <a:latin typeface="Times New Roman" panose="02020603050405020304" pitchFamily="18" charset="0"/>
                <a:cs typeface="Times New Roman" panose="02020603050405020304" pitchFamily="18" charset="0"/>
              </a:rPr>
              <a:t>Syntax and semantic analysis are two main techniques used with natural language processing.</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2080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400" y="896506"/>
            <a:ext cx="9189128" cy="656947"/>
          </a:xfrm>
        </p:spPr>
        <p:txBody>
          <a:bodyPr/>
          <a:lstStyle/>
          <a:p>
            <a:pPr>
              <a:lnSpc>
                <a:spcPct val="150000"/>
              </a:lnSpc>
            </a:pPr>
            <a:r>
              <a:rPr lang="en-US" sz="3600" dirty="0">
                <a:latin typeface="Times New Roman" panose="02020603050405020304" pitchFamily="18" charset="0"/>
                <a:cs typeface="Times New Roman" panose="02020603050405020304" pitchFamily="18" charset="0"/>
              </a:rPr>
              <a:t>IMPLEMENTATION MODULES:</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17</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p:txBody>
          <a:bodyPr/>
          <a:lstStyle/>
          <a:p>
            <a:endParaRPr lang="en-US" dirty="0"/>
          </a:p>
          <a:p>
            <a:endParaRPr lang="en-US" dirty="0"/>
          </a:p>
        </p:txBody>
      </p:sp>
      <p:sp>
        <p:nvSpPr>
          <p:cNvPr id="5" name="TextBox 4">
            <a:extLst>
              <a:ext uri="{FF2B5EF4-FFF2-40B4-BE49-F238E27FC236}">
                <a16:creationId xmlns:a16="http://schemas.microsoft.com/office/drawing/2014/main" id="{256CE8F9-C9D7-7963-F1EE-5F7E2B429517}"/>
              </a:ext>
            </a:extLst>
          </p:cNvPr>
          <p:cNvSpPr txBox="1"/>
          <p:nvPr/>
        </p:nvSpPr>
        <p:spPr>
          <a:xfrm>
            <a:off x="1295400" y="2050742"/>
            <a:ext cx="8842899" cy="4914166"/>
          </a:xfrm>
          <a:prstGeom prst="rect">
            <a:avLst/>
          </a:prstGeom>
          <a:noFill/>
        </p:spPr>
        <p:txBody>
          <a:bodyPr wrap="square" rtlCol="0">
            <a:spAutoFit/>
          </a:bodyPr>
          <a:lstStyle/>
          <a:p>
            <a:pPr marL="342900" indent="-342900">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User Module</a:t>
            </a:r>
            <a:endParaRPr lang="en-US" sz="2800" dirty="0">
              <a:latin typeface="Times New Roman" panose="02020603050405020304" pitchFamily="18" charset="0"/>
              <a:cs typeface="Times New Roman" panose="02020603050405020304" pitchFamily="18" charset="0"/>
            </a:endParaRPr>
          </a:p>
          <a:p>
            <a:pPr algn="just">
              <a:spcAft>
                <a:spcPts val="1000"/>
              </a:spcAft>
            </a:pPr>
            <a:r>
              <a:rPr lang="en-US" sz="2000" dirty="0">
                <a:latin typeface="Times New Roman" panose="02020603050405020304" pitchFamily="18" charset="0"/>
                <a:cs typeface="Times New Roman" panose="02020603050405020304" pitchFamily="18" charset="0"/>
              </a:rPr>
              <a:t>	</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Here the user, one of the module and the user should register with the application after the registration the user must be authorized by the e-seller admin. Then only the user can able login with the application.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After the user successful login, the user can able to perform the following operations such as</a:t>
            </a:r>
            <a:endParaRPr lang="en-IN" sz="1600"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1000"/>
              </a:spcAft>
              <a:buFont typeface="Wingdings" panose="05000000000000000000" pitchFamily="2" charset="2"/>
              <a:buChar char="q"/>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My Profile ,Search Friends</a:t>
            </a:r>
          </a:p>
          <a:p>
            <a:pPr marL="285750" indent="-285750" algn="just">
              <a:spcAft>
                <a:spcPts val="1000"/>
              </a:spcAft>
              <a:buFont typeface="Wingdings" panose="05000000000000000000" pitchFamily="2" charset="2"/>
              <a:buChar char="q"/>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View Friend Requests</a:t>
            </a:r>
          </a:p>
          <a:p>
            <a:pPr marL="285750" indent="-285750" algn="just">
              <a:spcAft>
                <a:spcPts val="1000"/>
              </a:spcAft>
              <a:buFont typeface="Wingdings" panose="05000000000000000000" pitchFamily="2" charset="2"/>
              <a:buChar char="q"/>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View My Friends</a:t>
            </a:r>
          </a:p>
          <a:p>
            <a:pPr marL="285750" indent="-285750" algn="just">
              <a:spcAft>
                <a:spcPts val="1000"/>
              </a:spcAft>
              <a:buFont typeface="Wingdings" panose="05000000000000000000" pitchFamily="2" charset="2"/>
              <a:buChar char="q"/>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Manage Bank Account </a:t>
            </a:r>
          </a:p>
          <a:p>
            <a:pPr marL="285750" indent="-285750" algn="just">
              <a:spcAft>
                <a:spcPts val="1000"/>
              </a:spcAft>
              <a:buFont typeface="Wingdings" panose="05000000000000000000" pitchFamily="2" charset="2"/>
              <a:buChar char="q"/>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Search Products And Recommend</a:t>
            </a:r>
          </a:p>
          <a:p>
            <a:pPr marL="285750" indent="-285750" algn="just">
              <a:spcAft>
                <a:spcPts val="1000"/>
              </a:spcAft>
              <a:buFont typeface="Wingdings" panose="05000000000000000000" pitchFamily="2" charset="2"/>
              <a:buChar char="q"/>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View Post Recommend</a:t>
            </a:r>
          </a:p>
          <a:p>
            <a:pPr marL="285750" indent="-285750" algn="just">
              <a:spcAft>
                <a:spcPts val="1000"/>
              </a:spcAft>
              <a:buFont typeface="Wingdings" panose="05000000000000000000" pitchFamily="2" charset="2"/>
              <a:buChar char="q"/>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Purchase cart products </a:t>
            </a:r>
          </a:p>
          <a:p>
            <a:pPr marL="285750" indent="-285750" algn="just">
              <a:spcAft>
                <a:spcPts val="1000"/>
              </a:spcAft>
              <a:buFont typeface="Wingdings" panose="05000000000000000000" pitchFamily="2" charset="2"/>
              <a:buChar char="q"/>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Mt Purchased Products</a:t>
            </a:r>
          </a:p>
          <a:p>
            <a:pPr marL="285750" indent="-285750" algn="just">
              <a:spcAft>
                <a:spcPts val="1000"/>
              </a:spcAft>
              <a:buFont typeface="Wingdings" panose="05000000000000000000" pitchFamily="2" charset="2"/>
              <a:buChar char="q"/>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Logout</a:t>
            </a:r>
          </a:p>
        </p:txBody>
      </p:sp>
    </p:spTree>
    <p:extLst>
      <p:ext uri="{BB962C8B-B14F-4D97-AF65-F5344CB8AC3E}">
        <p14:creationId xmlns:p14="http://schemas.microsoft.com/office/powerpoint/2010/main" val="2985830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E339B3-42EC-22BD-B3B4-D755B80537A9}"/>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Admin Module (E-Seller) </a:t>
            </a:r>
            <a:br>
              <a:rPr lang="en-US" sz="2800" dirty="0">
                <a:latin typeface="Times New Roman" panose="02020603050405020304" pitchFamily="18" charset="0"/>
                <a:cs typeface="Times New Roman" panose="02020603050405020304" pitchFamily="18" charset="0"/>
              </a:rPr>
            </a:br>
            <a:endParaRPr lang="en-IN" sz="2800" dirty="0"/>
          </a:p>
        </p:txBody>
      </p:sp>
      <p:sp>
        <p:nvSpPr>
          <p:cNvPr id="4" name="Text Placeholder 3">
            <a:extLst>
              <a:ext uri="{FF2B5EF4-FFF2-40B4-BE49-F238E27FC236}">
                <a16:creationId xmlns:a16="http://schemas.microsoft.com/office/drawing/2014/main" id="{0495AA36-B1DF-A765-BD71-D3F6383AB0B8}"/>
              </a:ext>
            </a:extLst>
          </p:cNvPr>
          <p:cNvSpPr>
            <a:spLocks noGrp="1"/>
          </p:cNvSpPr>
          <p:nvPr>
            <p:ph type="body" idx="1"/>
          </p:nvPr>
        </p:nvSpPr>
        <p:spPr>
          <a:xfrm>
            <a:off x="1298448" y="2245311"/>
            <a:ext cx="4495744" cy="530352"/>
          </a:xfrm>
        </p:spPr>
        <p:txBody>
          <a:bodyPr/>
          <a:lstStyle/>
          <a:p>
            <a:r>
              <a:rPr lang="en-US" dirty="0"/>
              <a:t>  </a:t>
            </a:r>
            <a:endParaRPr lang="en-IN" dirty="0"/>
          </a:p>
        </p:txBody>
      </p:sp>
      <p:sp>
        <p:nvSpPr>
          <p:cNvPr id="5" name="Content Placeholder 4">
            <a:extLst>
              <a:ext uri="{FF2B5EF4-FFF2-40B4-BE49-F238E27FC236}">
                <a16:creationId xmlns:a16="http://schemas.microsoft.com/office/drawing/2014/main" id="{4081D33E-1E6D-06FA-1C9C-EC66D3CCB7F5}"/>
              </a:ext>
            </a:extLst>
          </p:cNvPr>
          <p:cNvSpPr>
            <a:spLocks noGrp="1"/>
          </p:cNvSpPr>
          <p:nvPr>
            <p:ph sz="half" idx="2"/>
          </p:nvPr>
        </p:nvSpPr>
        <p:spPr>
          <a:xfrm>
            <a:off x="1618488" y="2858610"/>
            <a:ext cx="3886200" cy="2370338"/>
          </a:xfrm>
        </p:spPr>
        <p:txBody>
          <a:bodyPr/>
          <a:lstStyle/>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View Users And Authorized</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View Friend Request &amp; Response</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View All Spam Accounts</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Add Products Categories</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Add Products</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Delete Products Posts</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View Purchased Product </a:t>
            </a:r>
          </a:p>
          <a:p>
            <a:endParaRPr lang="en-US"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C313C105-3EDD-7F78-DB24-614AB1ADADB7}"/>
              </a:ext>
            </a:extLst>
          </p:cNvPr>
          <p:cNvSpPr>
            <a:spLocks noGrp="1"/>
          </p:cNvSpPr>
          <p:nvPr>
            <p:ph type="body" sz="quarter" idx="3"/>
          </p:nvPr>
        </p:nvSpPr>
        <p:spPr>
          <a:xfrm>
            <a:off x="6705600" y="2245310"/>
            <a:ext cx="4382610" cy="530352"/>
          </a:xfrm>
        </p:spPr>
        <p:txBody>
          <a:bodyPr/>
          <a:lstStyle/>
          <a:p>
            <a:r>
              <a:rPr lang="en-US" dirty="0">
                <a:solidFill>
                  <a:srgbClr val="FF0000"/>
                </a:solidFill>
              </a:rPr>
              <a:t>    </a:t>
            </a:r>
            <a:endParaRPr lang="en-IN" dirty="0">
              <a:solidFill>
                <a:srgbClr val="FF0000"/>
              </a:solidFill>
            </a:endParaRPr>
          </a:p>
        </p:txBody>
      </p:sp>
      <p:sp>
        <p:nvSpPr>
          <p:cNvPr id="7" name="Content Placeholder 6">
            <a:extLst>
              <a:ext uri="{FF2B5EF4-FFF2-40B4-BE49-F238E27FC236}">
                <a16:creationId xmlns:a16="http://schemas.microsoft.com/office/drawing/2014/main" id="{98BAB73C-06C3-F630-84F3-62ED1DAC5903}"/>
              </a:ext>
            </a:extLst>
          </p:cNvPr>
          <p:cNvSpPr>
            <a:spLocks noGrp="1"/>
          </p:cNvSpPr>
          <p:nvPr>
            <p:ph sz="quarter" idx="4"/>
          </p:nvPr>
        </p:nvSpPr>
        <p:spPr>
          <a:xfrm>
            <a:off x="7013448" y="2858610"/>
            <a:ext cx="3886200" cy="2219417"/>
          </a:xfrm>
        </p:spPr>
        <p:txBody>
          <a:bodyPr/>
          <a:lstStyle/>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View All Products Posts </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View Products Reviews On Posts</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View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&amp;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Product Reviews</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View All Spam Reviews</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View Positive Review Chart</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View Negative Review Chart</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endParaRPr lang="en-IN" dirty="0"/>
          </a:p>
        </p:txBody>
      </p:sp>
      <p:sp>
        <p:nvSpPr>
          <p:cNvPr id="8" name="Slide Number Placeholder 7">
            <a:extLst>
              <a:ext uri="{FF2B5EF4-FFF2-40B4-BE49-F238E27FC236}">
                <a16:creationId xmlns:a16="http://schemas.microsoft.com/office/drawing/2014/main" id="{CCA49360-F0CD-DDFD-3E92-ED9F6EB0852E}"/>
              </a:ext>
            </a:extLst>
          </p:cNvPr>
          <p:cNvSpPr>
            <a:spLocks noGrp="1"/>
          </p:cNvSpPr>
          <p:nvPr>
            <p:ph type="sldNum" sz="quarter" idx="11"/>
          </p:nvPr>
        </p:nvSpPr>
        <p:spPr/>
        <p:txBody>
          <a:bodyPr/>
          <a:lstStyle/>
          <a:p>
            <a:fld id="{75DF2D63-3FF5-D547-96B9-BE9CCD1ABA58}" type="slidenum">
              <a:rPr lang="en-US" smtClean="0"/>
              <a:t>18</a:t>
            </a:fld>
            <a:endParaRPr lang="en-US" dirty="0"/>
          </a:p>
        </p:txBody>
      </p:sp>
      <p:sp>
        <p:nvSpPr>
          <p:cNvPr id="12" name="TextBox 11">
            <a:extLst>
              <a:ext uri="{FF2B5EF4-FFF2-40B4-BE49-F238E27FC236}">
                <a16:creationId xmlns:a16="http://schemas.microsoft.com/office/drawing/2014/main" id="{86F0BE2B-0306-B2D1-B1E9-5E2CAC46030F}"/>
              </a:ext>
            </a:extLst>
          </p:cNvPr>
          <p:cNvSpPr txBox="1"/>
          <p:nvPr/>
        </p:nvSpPr>
        <p:spPr>
          <a:xfrm flipH="1">
            <a:off x="2034316" y="1420427"/>
            <a:ext cx="9053893" cy="703911"/>
          </a:xfrm>
          <a:prstGeom prst="rect">
            <a:avLst/>
          </a:prstGeom>
          <a:noFill/>
        </p:spPr>
        <p:txBody>
          <a:bodyPr wrap="square" rtlCol="0">
            <a:spAutoFit/>
          </a:bodyPr>
          <a:lstStyle/>
          <a:p>
            <a:pPr>
              <a:lnSpc>
                <a:spcPct val="115000"/>
              </a:lnSpc>
              <a:spcAft>
                <a:spcPts val="1000"/>
              </a:spcAf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US" sz="1800"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ere the e-seller is the main module and e-seller can login directly with the application and after the successful login the e-seller can able perform the some operations such as,</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6521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649224" y="121609"/>
            <a:ext cx="9189128" cy="656947"/>
          </a:xfrm>
        </p:spPr>
        <p:txBody>
          <a:bodyPr/>
          <a:lstStyle/>
          <a:p>
            <a:pPr>
              <a:lnSpc>
                <a:spcPct val="150000"/>
              </a:lnSpc>
            </a:pPr>
            <a:r>
              <a:rPr lang="en-US" sz="3600" dirty="0">
                <a:latin typeface="Times New Roman" panose="02020603050405020304" pitchFamily="18" charset="0"/>
                <a:cs typeface="Times New Roman" panose="02020603050405020304" pitchFamily="18" charset="0"/>
              </a:rPr>
              <a:t>EXECUTION SCREENSHOTS:</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19</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p:txBody>
          <a:bodyPr/>
          <a:lstStyle/>
          <a:p>
            <a:endParaRPr lang="en-US" dirty="0"/>
          </a:p>
          <a:p>
            <a:endParaRPr lang="en-US" dirty="0"/>
          </a:p>
        </p:txBody>
      </p:sp>
      <p:pic>
        <p:nvPicPr>
          <p:cNvPr id="8" name="Picture 7">
            <a:extLst>
              <a:ext uri="{FF2B5EF4-FFF2-40B4-BE49-F238E27FC236}">
                <a16:creationId xmlns:a16="http://schemas.microsoft.com/office/drawing/2014/main" id="{7E0BCAA7-6DE9-7B0E-B309-9D13AAAEC73D}"/>
              </a:ext>
            </a:extLst>
          </p:cNvPr>
          <p:cNvPicPr>
            <a:picLocks noChangeAspect="1"/>
          </p:cNvPicPr>
          <p:nvPr/>
        </p:nvPicPr>
        <p:blipFill rotWithShape="1">
          <a:blip r:embed="rId2"/>
          <a:srcRect b="10187"/>
          <a:stretch/>
        </p:blipFill>
        <p:spPr>
          <a:xfrm>
            <a:off x="649224" y="1012054"/>
            <a:ext cx="10105748" cy="4075591"/>
          </a:xfrm>
          <a:prstGeom prst="rect">
            <a:avLst/>
          </a:prstGeom>
        </p:spPr>
      </p:pic>
      <p:pic>
        <p:nvPicPr>
          <p:cNvPr id="10" name="Picture 9">
            <a:extLst>
              <a:ext uri="{FF2B5EF4-FFF2-40B4-BE49-F238E27FC236}">
                <a16:creationId xmlns:a16="http://schemas.microsoft.com/office/drawing/2014/main" id="{0D894BEF-F84D-ABC6-183D-08ECB16678F0}"/>
              </a:ext>
            </a:extLst>
          </p:cNvPr>
          <p:cNvPicPr>
            <a:picLocks noChangeAspect="1"/>
          </p:cNvPicPr>
          <p:nvPr/>
        </p:nvPicPr>
        <p:blipFill rotWithShape="1">
          <a:blip r:embed="rId3"/>
          <a:srcRect t="15177"/>
          <a:stretch/>
        </p:blipFill>
        <p:spPr>
          <a:xfrm>
            <a:off x="649224" y="3107554"/>
            <a:ext cx="10105748" cy="3628837"/>
          </a:xfrm>
          <a:prstGeom prst="rect">
            <a:avLst/>
          </a:prstGeom>
        </p:spPr>
      </p:pic>
    </p:spTree>
    <p:extLst>
      <p:ext uri="{BB962C8B-B14F-4D97-AF65-F5344CB8AC3E}">
        <p14:creationId xmlns:p14="http://schemas.microsoft.com/office/powerpoint/2010/main" val="279951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457200"/>
            <a:ext cx="10515600" cy="640080"/>
          </a:xfrm>
        </p:spPr>
        <p:txBody>
          <a:bodyPr/>
          <a:lstStyle/>
          <a:p>
            <a:r>
              <a:rPr lang="en-US" sz="3600" u="sng" dirty="0">
                <a:latin typeface="Times New Roman" panose="02020603050405020304" pitchFamily="18" charset="0"/>
                <a:cs typeface="Times New Roman" panose="02020603050405020304" pitchFamily="18" charset="0"/>
              </a:rPr>
              <a:t>ABSTRACT</a:t>
            </a:r>
          </a:p>
        </p:txBody>
      </p:sp>
      <p:sp>
        <p:nvSpPr>
          <p:cNvPr id="10" name="TextBox 9">
            <a:extLst>
              <a:ext uri="{FF2B5EF4-FFF2-40B4-BE49-F238E27FC236}">
                <a16:creationId xmlns:a16="http://schemas.microsoft.com/office/drawing/2014/main" id="{40C9617B-9DD2-6B68-00AA-C5D012F2DA21}"/>
              </a:ext>
            </a:extLst>
          </p:cNvPr>
          <p:cNvSpPr txBox="1"/>
          <p:nvPr/>
        </p:nvSpPr>
        <p:spPr>
          <a:xfrm flipH="1">
            <a:off x="1031139" y="1597981"/>
            <a:ext cx="9497777" cy="4285789"/>
          </a:xfrm>
          <a:prstGeom prst="rect">
            <a:avLst/>
          </a:prstGeom>
          <a:noFill/>
        </p:spPr>
        <p:txBody>
          <a:bodyPr wrap="square" rtlCol="0">
            <a:spAutoFit/>
          </a:bodyPr>
          <a:lstStyle/>
          <a:p>
            <a:pPr marL="742950" lvl="1" indent="-285750" algn="just">
              <a:spcBef>
                <a:spcPts val="125"/>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recent years, e-commerce has become a popular way for consumers to purchase products and services online. However, with the rise of fake reviews and fraudulent behavior, it can be difficult for users to trust the reviews they read. This is where sentiment similarity analysis comes in.</a:t>
            </a:r>
          </a:p>
          <a:p>
            <a:pPr marL="742950" lvl="1" indent="-285750" algn="just">
              <a:spcBef>
                <a:spcPts val="125"/>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Sentiment similarity analysis is a technique used to analyze the sentiment of reviews and compare them to other reviews to determine their authenticity. </a:t>
            </a:r>
          </a:p>
          <a:p>
            <a:pPr marL="742950" lvl="1" indent="-285750" algn="just">
              <a:spcBef>
                <a:spcPts val="125"/>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By mining users' trust from e-commerce reviews based on sentiment similarity analysis, companies can ensure that their customers are receiving honest and reliable information</a:t>
            </a:r>
          </a:p>
          <a:p>
            <a:pPr marL="742950" lvl="1" indent="-285750" algn="just">
              <a:buFont typeface="Wingdings" panose="05000000000000000000" pitchFamily="2" charset="2"/>
              <a:buChar char="Ø"/>
            </a:pPr>
            <a:r>
              <a:rPr lang="en-US" b="0" i="0" dirty="0">
                <a:solidFill>
                  <a:srgbClr val="000000"/>
                </a:solidFill>
                <a:effectLst/>
                <a:latin typeface="Times New Roman" panose="02020603050405020304" pitchFamily="18" charset="0"/>
              </a:rPr>
              <a:t>Consumers’ reviews in E-commerce systems are usually treated as the important resources that reflect user’s experience, feelings, and willingness to purchase item.</a:t>
            </a:r>
          </a:p>
          <a:p>
            <a:pPr marL="742950" lvl="1" indent="-285750" algn="just">
              <a:buFont typeface="Wingdings" panose="05000000000000000000" pitchFamily="2" charset="2"/>
              <a:buChar char="Ø"/>
            </a:pPr>
            <a:r>
              <a:rPr lang="en-US" b="0" i="0" dirty="0">
                <a:solidFill>
                  <a:srgbClr val="000000"/>
                </a:solidFill>
                <a:effectLst/>
                <a:latin typeface="Times New Roman" panose="02020603050405020304" pitchFamily="18" charset="0"/>
              </a:rPr>
              <a:t>Many kinds of research have shown that people are more likely to trust each other with the same attitude toward similar things.</a:t>
            </a:r>
            <a:endParaRPr lang="en-US" dirty="0">
              <a:solidFill>
                <a:srgbClr val="000000"/>
              </a:solidFill>
              <a:latin typeface="Times New Roman" panose="02020603050405020304" pitchFamily="18" charset="0"/>
            </a:endParaRPr>
          </a:p>
          <a:p>
            <a:pPr marL="742950" lvl="1" indent="-285750" algn="just">
              <a:buFont typeface="Wingdings" panose="05000000000000000000" pitchFamily="2" charset="2"/>
              <a:buChar char="Ø"/>
            </a:pPr>
            <a:r>
              <a:rPr lang="en-US" b="0" i="0" dirty="0">
                <a:solidFill>
                  <a:srgbClr val="000000"/>
                </a:solidFill>
                <a:effectLst/>
                <a:latin typeface="Times New Roman" panose="02020603050405020304" pitchFamily="18" charset="0"/>
              </a:rPr>
              <a:t>In this project, we consider seeking and accepting sentiments and suggestions in E-commerce systems somewhat implies a form of trust between consumers during shopping.</a:t>
            </a:r>
          </a:p>
          <a:p>
            <a:pPr marL="285750" indent="-285750">
              <a:spcBef>
                <a:spcPts val="125"/>
              </a:spcBef>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5215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20</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p:txBody>
          <a:bodyPr/>
          <a:lstStyle/>
          <a:p>
            <a:endParaRPr lang="en-US" dirty="0"/>
          </a:p>
          <a:p>
            <a:endParaRPr lang="en-US" dirty="0"/>
          </a:p>
        </p:txBody>
      </p:sp>
      <p:sp>
        <p:nvSpPr>
          <p:cNvPr id="2" name="TextBox 1">
            <a:extLst>
              <a:ext uri="{FF2B5EF4-FFF2-40B4-BE49-F238E27FC236}">
                <a16:creationId xmlns:a16="http://schemas.microsoft.com/office/drawing/2014/main" id="{16D5F06C-0290-22E9-B88E-135F9E11AF48}"/>
              </a:ext>
            </a:extLst>
          </p:cNvPr>
          <p:cNvSpPr txBox="1"/>
          <p:nvPr/>
        </p:nvSpPr>
        <p:spPr>
          <a:xfrm>
            <a:off x="314328" y="1033566"/>
            <a:ext cx="331137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User Registration:</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B67518C-2B18-A80E-4152-320E2C10DB14}"/>
              </a:ext>
            </a:extLst>
          </p:cNvPr>
          <p:cNvSpPr txBox="1"/>
          <p:nvPr/>
        </p:nvSpPr>
        <p:spPr>
          <a:xfrm>
            <a:off x="6020954" y="1043126"/>
            <a:ext cx="331137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User Login:</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AB7FC64-A8E8-9971-4EE0-140D28276F63}"/>
              </a:ext>
            </a:extLst>
          </p:cNvPr>
          <p:cNvPicPr>
            <a:picLocks noChangeAspect="1"/>
          </p:cNvPicPr>
          <p:nvPr/>
        </p:nvPicPr>
        <p:blipFill>
          <a:blip r:embed="rId2"/>
          <a:stretch>
            <a:fillRect/>
          </a:stretch>
        </p:blipFill>
        <p:spPr>
          <a:xfrm>
            <a:off x="314328" y="1504791"/>
            <a:ext cx="5564879" cy="4274618"/>
          </a:xfrm>
          <a:prstGeom prst="rect">
            <a:avLst/>
          </a:prstGeom>
        </p:spPr>
      </p:pic>
      <p:pic>
        <p:nvPicPr>
          <p:cNvPr id="9" name="Picture 8">
            <a:extLst>
              <a:ext uri="{FF2B5EF4-FFF2-40B4-BE49-F238E27FC236}">
                <a16:creationId xmlns:a16="http://schemas.microsoft.com/office/drawing/2014/main" id="{E7DCC200-8497-CF9E-B545-879804F5C6D5}"/>
              </a:ext>
            </a:extLst>
          </p:cNvPr>
          <p:cNvPicPr>
            <a:picLocks noChangeAspect="1"/>
          </p:cNvPicPr>
          <p:nvPr/>
        </p:nvPicPr>
        <p:blipFill>
          <a:blip r:embed="rId3"/>
          <a:stretch>
            <a:fillRect/>
          </a:stretch>
        </p:blipFill>
        <p:spPr>
          <a:xfrm>
            <a:off x="6020954" y="1536472"/>
            <a:ext cx="6096000" cy="4243525"/>
          </a:xfrm>
          <a:prstGeom prst="rect">
            <a:avLst/>
          </a:prstGeom>
        </p:spPr>
      </p:pic>
    </p:spTree>
    <p:extLst>
      <p:ext uri="{BB962C8B-B14F-4D97-AF65-F5344CB8AC3E}">
        <p14:creationId xmlns:p14="http://schemas.microsoft.com/office/powerpoint/2010/main" val="1472647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21</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p:txBody>
          <a:bodyPr/>
          <a:lstStyle/>
          <a:p>
            <a:endParaRPr lang="en-US" dirty="0"/>
          </a:p>
          <a:p>
            <a:endParaRPr lang="en-US" dirty="0"/>
          </a:p>
        </p:txBody>
      </p:sp>
      <p:pic>
        <p:nvPicPr>
          <p:cNvPr id="5" name="Picture 4">
            <a:extLst>
              <a:ext uri="{FF2B5EF4-FFF2-40B4-BE49-F238E27FC236}">
                <a16:creationId xmlns:a16="http://schemas.microsoft.com/office/drawing/2014/main" id="{97809815-C987-179F-2B0A-E6FE92232EFA}"/>
              </a:ext>
            </a:extLst>
          </p:cNvPr>
          <p:cNvPicPr>
            <a:picLocks noChangeAspect="1"/>
          </p:cNvPicPr>
          <p:nvPr/>
        </p:nvPicPr>
        <p:blipFill>
          <a:blip r:embed="rId2"/>
          <a:stretch>
            <a:fillRect/>
          </a:stretch>
        </p:blipFill>
        <p:spPr>
          <a:xfrm>
            <a:off x="958788" y="1437338"/>
            <a:ext cx="8433788" cy="4744005"/>
          </a:xfrm>
          <a:prstGeom prst="rect">
            <a:avLst/>
          </a:prstGeom>
        </p:spPr>
      </p:pic>
      <p:sp>
        <p:nvSpPr>
          <p:cNvPr id="6" name="TextBox 5">
            <a:extLst>
              <a:ext uri="{FF2B5EF4-FFF2-40B4-BE49-F238E27FC236}">
                <a16:creationId xmlns:a16="http://schemas.microsoft.com/office/drawing/2014/main" id="{79B4C855-9461-142A-0AE5-66939EAB3E63}"/>
              </a:ext>
            </a:extLst>
          </p:cNvPr>
          <p:cNvSpPr txBox="1"/>
          <p:nvPr/>
        </p:nvSpPr>
        <p:spPr>
          <a:xfrm>
            <a:off x="877824" y="975673"/>
            <a:ext cx="331137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User Home: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8438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p:txBody>
          <a:bodyPr/>
          <a:lstStyle/>
          <a:p>
            <a:endParaRPr lang="en-US" dirty="0"/>
          </a:p>
          <a:p>
            <a:endParaRPr lang="en-US" dirty="0"/>
          </a:p>
        </p:txBody>
      </p:sp>
      <p:pic>
        <p:nvPicPr>
          <p:cNvPr id="7" name="Picture 6">
            <a:extLst>
              <a:ext uri="{FF2B5EF4-FFF2-40B4-BE49-F238E27FC236}">
                <a16:creationId xmlns:a16="http://schemas.microsoft.com/office/drawing/2014/main" id="{350BAD88-373F-5612-C982-486186E36BBE}"/>
              </a:ext>
            </a:extLst>
          </p:cNvPr>
          <p:cNvPicPr>
            <a:picLocks noChangeAspect="1"/>
          </p:cNvPicPr>
          <p:nvPr/>
        </p:nvPicPr>
        <p:blipFill rotWithShape="1">
          <a:blip r:embed="rId2"/>
          <a:srcRect l="10242" t="12880" r="16068" b="9450"/>
          <a:stretch/>
        </p:blipFill>
        <p:spPr>
          <a:xfrm>
            <a:off x="6720396" y="3870664"/>
            <a:ext cx="4492101" cy="2663301"/>
          </a:xfrm>
          <a:prstGeom prst="rect">
            <a:avLst/>
          </a:prstGeom>
        </p:spPr>
      </p:pic>
      <p:pic>
        <p:nvPicPr>
          <p:cNvPr id="9" name="Picture 8">
            <a:extLst>
              <a:ext uri="{FF2B5EF4-FFF2-40B4-BE49-F238E27FC236}">
                <a16:creationId xmlns:a16="http://schemas.microsoft.com/office/drawing/2014/main" id="{A128E9C2-B2C9-916A-DD98-2C7BEB2DB08D}"/>
              </a:ext>
            </a:extLst>
          </p:cNvPr>
          <p:cNvPicPr>
            <a:picLocks noChangeAspect="1"/>
          </p:cNvPicPr>
          <p:nvPr/>
        </p:nvPicPr>
        <p:blipFill rotWithShape="1">
          <a:blip r:embed="rId3"/>
          <a:srcRect l="6900" t="14725" r="11602" b="5534"/>
          <a:stretch/>
        </p:blipFill>
        <p:spPr>
          <a:xfrm>
            <a:off x="420624" y="479394"/>
            <a:ext cx="4968122" cy="2734324"/>
          </a:xfrm>
          <a:prstGeom prst="rect">
            <a:avLst/>
          </a:prstGeom>
        </p:spPr>
      </p:pic>
      <p:pic>
        <p:nvPicPr>
          <p:cNvPr id="11" name="Picture 10">
            <a:extLst>
              <a:ext uri="{FF2B5EF4-FFF2-40B4-BE49-F238E27FC236}">
                <a16:creationId xmlns:a16="http://schemas.microsoft.com/office/drawing/2014/main" id="{1B0F2071-2BD4-11D5-F67D-6A25B67D1240}"/>
              </a:ext>
            </a:extLst>
          </p:cNvPr>
          <p:cNvPicPr>
            <a:picLocks noChangeAspect="1"/>
          </p:cNvPicPr>
          <p:nvPr/>
        </p:nvPicPr>
        <p:blipFill rotWithShape="1">
          <a:blip r:embed="rId4"/>
          <a:srcRect l="7476" t="14757" r="12135" b="7573"/>
          <a:stretch/>
        </p:blipFill>
        <p:spPr>
          <a:xfrm>
            <a:off x="6551720" y="479394"/>
            <a:ext cx="4900474" cy="2663302"/>
          </a:xfrm>
          <a:prstGeom prst="rect">
            <a:avLst/>
          </a:prstGeom>
        </p:spPr>
      </p:pic>
      <p:pic>
        <p:nvPicPr>
          <p:cNvPr id="13" name="Picture 12">
            <a:extLst>
              <a:ext uri="{FF2B5EF4-FFF2-40B4-BE49-F238E27FC236}">
                <a16:creationId xmlns:a16="http://schemas.microsoft.com/office/drawing/2014/main" id="{9EA212C0-890D-39A5-C844-07522C54674B}"/>
              </a:ext>
            </a:extLst>
          </p:cNvPr>
          <p:cNvPicPr>
            <a:picLocks noChangeAspect="1"/>
          </p:cNvPicPr>
          <p:nvPr/>
        </p:nvPicPr>
        <p:blipFill rotWithShape="1">
          <a:blip r:embed="rId5"/>
          <a:srcRect l="6901" t="13916" r="11602" b="8414"/>
          <a:stretch/>
        </p:blipFill>
        <p:spPr>
          <a:xfrm>
            <a:off x="420623" y="3644283"/>
            <a:ext cx="4968123" cy="2663301"/>
          </a:xfrm>
          <a:prstGeom prst="rect">
            <a:avLst/>
          </a:prstGeom>
        </p:spPr>
      </p:pic>
    </p:spTree>
    <p:extLst>
      <p:ext uri="{BB962C8B-B14F-4D97-AF65-F5344CB8AC3E}">
        <p14:creationId xmlns:p14="http://schemas.microsoft.com/office/powerpoint/2010/main" val="715093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23</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p:txBody>
          <a:bodyPr/>
          <a:lstStyle/>
          <a:p>
            <a:endParaRPr lang="en-US" dirty="0"/>
          </a:p>
          <a:p>
            <a:endParaRPr lang="en-US" dirty="0"/>
          </a:p>
        </p:txBody>
      </p:sp>
      <p:sp>
        <p:nvSpPr>
          <p:cNvPr id="2" name="TextBox 1">
            <a:extLst>
              <a:ext uri="{FF2B5EF4-FFF2-40B4-BE49-F238E27FC236}">
                <a16:creationId xmlns:a16="http://schemas.microsoft.com/office/drawing/2014/main" id="{88B0FEB7-929C-5F86-39D8-5015022E9627}"/>
              </a:ext>
            </a:extLst>
          </p:cNvPr>
          <p:cNvSpPr txBox="1"/>
          <p:nvPr/>
        </p:nvSpPr>
        <p:spPr>
          <a:xfrm>
            <a:off x="1131902" y="660529"/>
            <a:ext cx="331137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Admin Home:</a:t>
            </a:r>
            <a:endParaRPr lang="en-IN"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51CEFB9-12EE-BB74-767B-C7843B22BCE4}"/>
              </a:ext>
            </a:extLst>
          </p:cNvPr>
          <p:cNvPicPr>
            <a:picLocks noChangeAspect="1"/>
          </p:cNvPicPr>
          <p:nvPr/>
        </p:nvPicPr>
        <p:blipFill>
          <a:blip r:embed="rId2"/>
          <a:stretch>
            <a:fillRect/>
          </a:stretch>
        </p:blipFill>
        <p:spPr>
          <a:xfrm>
            <a:off x="1286521" y="1257299"/>
            <a:ext cx="9233518" cy="5289982"/>
          </a:xfrm>
          <a:prstGeom prst="rect">
            <a:avLst/>
          </a:prstGeom>
        </p:spPr>
      </p:pic>
    </p:spTree>
    <p:extLst>
      <p:ext uri="{BB962C8B-B14F-4D97-AF65-F5344CB8AC3E}">
        <p14:creationId xmlns:p14="http://schemas.microsoft.com/office/powerpoint/2010/main" val="1984026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24</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p:txBody>
          <a:bodyPr/>
          <a:lstStyle/>
          <a:p>
            <a:endParaRPr lang="en-US" dirty="0"/>
          </a:p>
          <a:p>
            <a:endParaRPr lang="en-US" dirty="0"/>
          </a:p>
        </p:txBody>
      </p:sp>
      <p:pic>
        <p:nvPicPr>
          <p:cNvPr id="5" name="Picture 4">
            <a:extLst>
              <a:ext uri="{FF2B5EF4-FFF2-40B4-BE49-F238E27FC236}">
                <a16:creationId xmlns:a16="http://schemas.microsoft.com/office/drawing/2014/main" id="{58FA9C7A-9C08-1050-3918-4CF0BB05B656}"/>
              </a:ext>
            </a:extLst>
          </p:cNvPr>
          <p:cNvPicPr>
            <a:picLocks noChangeAspect="1"/>
          </p:cNvPicPr>
          <p:nvPr/>
        </p:nvPicPr>
        <p:blipFill>
          <a:blip r:embed="rId2"/>
          <a:stretch>
            <a:fillRect/>
          </a:stretch>
        </p:blipFill>
        <p:spPr>
          <a:xfrm>
            <a:off x="533814" y="417250"/>
            <a:ext cx="5778209" cy="3250242"/>
          </a:xfrm>
          <a:prstGeom prst="rect">
            <a:avLst/>
          </a:prstGeom>
        </p:spPr>
      </p:pic>
      <p:pic>
        <p:nvPicPr>
          <p:cNvPr id="7" name="Picture 6">
            <a:extLst>
              <a:ext uri="{FF2B5EF4-FFF2-40B4-BE49-F238E27FC236}">
                <a16:creationId xmlns:a16="http://schemas.microsoft.com/office/drawing/2014/main" id="{105CFBF7-752E-4A24-9EAC-28747088E702}"/>
              </a:ext>
            </a:extLst>
          </p:cNvPr>
          <p:cNvPicPr>
            <a:picLocks noChangeAspect="1"/>
          </p:cNvPicPr>
          <p:nvPr/>
        </p:nvPicPr>
        <p:blipFill>
          <a:blip r:embed="rId3"/>
          <a:stretch>
            <a:fillRect/>
          </a:stretch>
        </p:blipFill>
        <p:spPr>
          <a:xfrm>
            <a:off x="533814" y="3607758"/>
            <a:ext cx="5778208" cy="3250242"/>
          </a:xfrm>
          <a:prstGeom prst="rect">
            <a:avLst/>
          </a:prstGeom>
        </p:spPr>
      </p:pic>
      <p:pic>
        <p:nvPicPr>
          <p:cNvPr id="9" name="Picture 8">
            <a:extLst>
              <a:ext uri="{FF2B5EF4-FFF2-40B4-BE49-F238E27FC236}">
                <a16:creationId xmlns:a16="http://schemas.microsoft.com/office/drawing/2014/main" id="{351FCFCB-B850-012B-BA15-FAEA88A14D85}"/>
              </a:ext>
            </a:extLst>
          </p:cNvPr>
          <p:cNvPicPr>
            <a:picLocks noChangeAspect="1"/>
          </p:cNvPicPr>
          <p:nvPr/>
        </p:nvPicPr>
        <p:blipFill>
          <a:blip r:embed="rId4"/>
          <a:stretch>
            <a:fillRect/>
          </a:stretch>
        </p:blipFill>
        <p:spPr>
          <a:xfrm>
            <a:off x="6425212" y="417250"/>
            <a:ext cx="5778208" cy="3250242"/>
          </a:xfrm>
          <a:prstGeom prst="rect">
            <a:avLst/>
          </a:prstGeom>
        </p:spPr>
      </p:pic>
      <p:pic>
        <p:nvPicPr>
          <p:cNvPr id="11" name="Picture 10">
            <a:extLst>
              <a:ext uri="{FF2B5EF4-FFF2-40B4-BE49-F238E27FC236}">
                <a16:creationId xmlns:a16="http://schemas.microsoft.com/office/drawing/2014/main" id="{76CB117F-DDEF-2CC1-CF16-FC9FE78D149F}"/>
              </a:ext>
            </a:extLst>
          </p:cNvPr>
          <p:cNvPicPr>
            <a:picLocks noChangeAspect="1"/>
          </p:cNvPicPr>
          <p:nvPr/>
        </p:nvPicPr>
        <p:blipFill>
          <a:blip r:embed="rId5"/>
          <a:stretch>
            <a:fillRect/>
          </a:stretch>
        </p:blipFill>
        <p:spPr>
          <a:xfrm>
            <a:off x="6425210" y="3746377"/>
            <a:ext cx="5766789" cy="3111622"/>
          </a:xfrm>
          <a:prstGeom prst="rect">
            <a:avLst/>
          </a:prstGeom>
        </p:spPr>
      </p:pic>
    </p:spTree>
    <p:extLst>
      <p:ext uri="{BB962C8B-B14F-4D97-AF65-F5344CB8AC3E}">
        <p14:creationId xmlns:p14="http://schemas.microsoft.com/office/powerpoint/2010/main" val="3580126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25</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p:txBody>
          <a:bodyPr/>
          <a:lstStyle/>
          <a:p>
            <a:endParaRPr lang="en-US" dirty="0"/>
          </a:p>
          <a:p>
            <a:endParaRPr lang="en-US" dirty="0"/>
          </a:p>
        </p:txBody>
      </p:sp>
      <p:sp>
        <p:nvSpPr>
          <p:cNvPr id="2" name="TextBox 1">
            <a:extLst>
              <a:ext uri="{FF2B5EF4-FFF2-40B4-BE49-F238E27FC236}">
                <a16:creationId xmlns:a16="http://schemas.microsoft.com/office/drawing/2014/main" id="{25100F14-D944-D05E-99DC-D4339C08E514}"/>
              </a:ext>
            </a:extLst>
          </p:cNvPr>
          <p:cNvSpPr txBox="1"/>
          <p:nvPr/>
        </p:nvSpPr>
        <p:spPr>
          <a:xfrm>
            <a:off x="877824" y="975673"/>
            <a:ext cx="331137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Chart Results:</a:t>
            </a:r>
            <a:endParaRPr lang="en-IN"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235EB2F-3AE3-23F5-C264-BAE8802FB6B0}"/>
              </a:ext>
            </a:extLst>
          </p:cNvPr>
          <p:cNvPicPr>
            <a:picLocks noChangeAspect="1"/>
          </p:cNvPicPr>
          <p:nvPr/>
        </p:nvPicPr>
        <p:blipFill rotWithShape="1">
          <a:blip r:embed="rId2"/>
          <a:srcRect l="11446" t="14913" r="38854" b="6048"/>
          <a:stretch/>
        </p:blipFill>
        <p:spPr>
          <a:xfrm>
            <a:off x="1295400" y="2201662"/>
            <a:ext cx="4137734" cy="4053527"/>
          </a:xfrm>
          <a:prstGeom prst="rect">
            <a:avLst/>
          </a:prstGeom>
        </p:spPr>
      </p:pic>
      <p:pic>
        <p:nvPicPr>
          <p:cNvPr id="10" name="Picture 9">
            <a:extLst>
              <a:ext uri="{FF2B5EF4-FFF2-40B4-BE49-F238E27FC236}">
                <a16:creationId xmlns:a16="http://schemas.microsoft.com/office/drawing/2014/main" id="{CEFC0C5D-34FE-8AC3-3069-BD885F0CB4EE}"/>
              </a:ext>
            </a:extLst>
          </p:cNvPr>
          <p:cNvPicPr>
            <a:picLocks noChangeAspect="1"/>
          </p:cNvPicPr>
          <p:nvPr/>
        </p:nvPicPr>
        <p:blipFill rotWithShape="1">
          <a:blip r:embed="rId3"/>
          <a:srcRect l="10623" t="26668" r="52598" b="14226"/>
          <a:stretch/>
        </p:blipFill>
        <p:spPr>
          <a:xfrm>
            <a:off x="6027198" y="2201662"/>
            <a:ext cx="4483963" cy="4053527"/>
          </a:xfrm>
          <a:prstGeom prst="rect">
            <a:avLst/>
          </a:prstGeom>
        </p:spPr>
      </p:pic>
    </p:spTree>
    <p:extLst>
      <p:ext uri="{BB962C8B-B14F-4D97-AF65-F5344CB8AC3E}">
        <p14:creationId xmlns:p14="http://schemas.microsoft.com/office/powerpoint/2010/main" val="3501156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1722268" y="582967"/>
            <a:ext cx="8930935" cy="562252"/>
          </a:xfrm>
        </p:spPr>
        <p:txBody>
          <a:bodyPr/>
          <a:lstStyle/>
          <a:p>
            <a:r>
              <a:rPr lang="en-US" sz="3600" dirty="0">
                <a:latin typeface="Times New Roman" panose="02020603050405020304" pitchFamily="18" charset="0"/>
                <a:cs typeface="Times New Roman" panose="02020603050405020304" pitchFamily="18" charset="0"/>
              </a:rPr>
              <a:t>FUTURE ENHANCEMENT</a:t>
            </a:r>
            <a:r>
              <a:rPr lang="en-US" dirty="0"/>
              <a:t> </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26</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1180730" y="1686758"/>
            <a:ext cx="10218198" cy="4225770"/>
          </a:xfrm>
        </p:spPr>
        <p:txBody>
          <a:bodyPr/>
          <a:lstStyle/>
          <a:p>
            <a:pPr algn="just">
              <a:lnSpc>
                <a:spcPct val="100000"/>
              </a:lnSpc>
            </a:pPr>
            <a:r>
              <a:rPr lang="en-US" sz="1800" dirty="0">
                <a:latin typeface="Times New Roman" panose="02020603050405020304" pitchFamily="18" charset="0"/>
                <a:ea typeface="+mn-lt"/>
                <a:cs typeface="Times New Roman" panose="02020603050405020304" pitchFamily="18" charset="0"/>
              </a:rPr>
              <a:t>T</a:t>
            </a:r>
            <a:r>
              <a:rPr lang="en-US" sz="1800" spc="0" dirty="0">
                <a:latin typeface="Times New Roman" panose="02020603050405020304" pitchFamily="18" charset="0"/>
                <a:ea typeface="+mn-lt"/>
                <a:cs typeface="Times New Roman" panose="02020603050405020304" pitchFamily="18" charset="0"/>
              </a:rPr>
              <a:t>here are several valuable study of sentiment similarity and trust in E-commerce field in the future:</a:t>
            </a:r>
          </a:p>
          <a:p>
            <a:pPr marL="342900" indent="-342900" algn="just">
              <a:lnSpc>
                <a:spcPct val="100000"/>
              </a:lnSpc>
              <a:buFont typeface="Wingdings" panose="05000000000000000000" pitchFamily="2" charset="2"/>
              <a:buChar char="Ø"/>
            </a:pPr>
            <a:r>
              <a:rPr lang="en-US" sz="1800" spc="0" dirty="0">
                <a:latin typeface="Times New Roman" panose="02020603050405020304" pitchFamily="18" charset="0"/>
                <a:ea typeface="+mn-lt"/>
                <a:cs typeface="Times New Roman" panose="02020603050405020304" pitchFamily="18" charset="0"/>
              </a:rPr>
              <a:t>Not each user gives their reviews on each item, so the user’s reviews data are usually sparse for a particular item. how to explore similarity of users with extremely sparse reviews data, e.g. by designing more efficient algorithm to overcome the challenge;</a:t>
            </a:r>
          </a:p>
          <a:p>
            <a:pPr marL="342900" indent="-342900" algn="just">
              <a:lnSpc>
                <a:spcPct val="100000"/>
              </a:lnSpc>
              <a:buFont typeface="Wingdings" panose="05000000000000000000" pitchFamily="2" charset="2"/>
              <a:buChar char="Ø"/>
            </a:pPr>
            <a:r>
              <a:rPr lang="en-US" sz="1800" spc="0" dirty="0">
                <a:latin typeface="Times New Roman" panose="02020603050405020304" pitchFamily="18" charset="0"/>
                <a:ea typeface="+mn-lt"/>
                <a:cs typeface="Times New Roman" panose="02020603050405020304" pitchFamily="18" charset="0"/>
              </a:rPr>
              <a:t>The degree to which people trust others is different for different things. Under more stringent requirements, it is also necessary to distinguish the categories of trust targets in details. how to include other information, for example, purchase item category, brand and other activities, into user sentiment calculation framework.</a:t>
            </a:r>
          </a:p>
        </p:txBody>
      </p:sp>
    </p:spTree>
    <p:extLst>
      <p:ext uri="{BB962C8B-B14F-4D97-AF65-F5344CB8AC3E}">
        <p14:creationId xmlns:p14="http://schemas.microsoft.com/office/powerpoint/2010/main" val="3736648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3790765" y="609600"/>
            <a:ext cx="4651899" cy="562252"/>
          </a:xfrm>
        </p:spPr>
        <p:txBody>
          <a:bodyPr/>
          <a:lstStyle/>
          <a:p>
            <a:r>
              <a:rPr lang="en-US" sz="3600" dirty="0">
                <a:latin typeface="Times New Roman" panose="02020603050405020304" pitchFamily="18" charset="0"/>
                <a:cs typeface="Times New Roman" panose="02020603050405020304" pitchFamily="18" charset="0"/>
              </a:rPr>
              <a:t>CONCLUSION </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27</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1340528" y="2077374"/>
            <a:ext cx="10058400" cy="3835153"/>
          </a:xfrm>
        </p:spPr>
        <p:txBody>
          <a:bodyPr/>
          <a:lstStyle/>
          <a:p>
            <a:pPr algn="just"/>
            <a:r>
              <a:rPr lang="en-US" sz="2000" spc="0" dirty="0">
                <a:latin typeface="Times New Roman" panose="02020603050405020304" pitchFamily="18" charset="0"/>
                <a:ea typeface="+mn-lt"/>
                <a:cs typeface="Times New Roman" panose="02020603050405020304" pitchFamily="18" charset="0"/>
              </a:rPr>
              <a:t>In conclusion, mining user trust from e-commerce reviews based on sentiment similarity analysis is a powerful tool for companies looking to establish themselves as trustworthy brands in the marketplace. By providing honest and reliable information to their customers, they can build a loyal customer base and increase sales. At the same time, consumers benefit from having access to honest and reliable information about products and services, leading to greater satisfaction with their purchases and a more positive overall shopping experience.</a:t>
            </a:r>
          </a:p>
        </p:txBody>
      </p:sp>
    </p:spTree>
    <p:extLst>
      <p:ext uri="{BB962C8B-B14F-4D97-AF65-F5344CB8AC3E}">
        <p14:creationId xmlns:p14="http://schemas.microsoft.com/office/powerpoint/2010/main" val="409420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333412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5A429F-8521-3188-FAC7-E543C4F472F4}"/>
              </a:ext>
            </a:extLst>
          </p:cNvPr>
          <p:cNvSpPr txBox="1"/>
          <p:nvPr/>
        </p:nvSpPr>
        <p:spPr>
          <a:xfrm>
            <a:off x="1455937" y="1571348"/>
            <a:ext cx="9001957" cy="2056973"/>
          </a:xfrm>
          <a:prstGeom prst="rect">
            <a:avLst/>
          </a:prstGeom>
          <a:noFill/>
        </p:spPr>
        <p:txBody>
          <a:bodyPr wrap="square">
            <a:spAutoFit/>
          </a:bodyPr>
          <a:lstStyle/>
          <a:p>
            <a:pPr marL="285750" indent="-285750" algn="just">
              <a:spcBef>
                <a:spcPts val="125"/>
              </a:spcBef>
              <a:buFont typeface="Wingdings" panose="05000000000000000000" pitchFamily="2" charset="2"/>
              <a:buChar char="Ø"/>
            </a:pPr>
            <a:r>
              <a:rPr lang="en-US" sz="1800" b="0" i="0" dirty="0">
                <a:solidFill>
                  <a:srgbClr val="000000"/>
                </a:solidFill>
                <a:effectLst/>
                <a:latin typeface="Times New Roman" panose="02020603050405020304" pitchFamily="18" charset="0"/>
              </a:rPr>
              <a:t>We divide the trust into two categories, namely direct trust, and propagation of trust, which represents a trust relationship between two individuals.</a:t>
            </a:r>
          </a:p>
          <a:p>
            <a:pPr marL="285750" indent="-285750" algn="just">
              <a:spcBef>
                <a:spcPts val="125"/>
              </a:spcBef>
              <a:buFont typeface="Wingdings" panose="05000000000000000000" pitchFamily="2" charset="2"/>
              <a:buChar char="Ø"/>
            </a:pPr>
            <a:r>
              <a:rPr lang="en-US" sz="1800" b="0" i="0" dirty="0">
                <a:solidFill>
                  <a:srgbClr val="000000"/>
                </a:solidFill>
                <a:effectLst/>
                <a:latin typeface="Times New Roman" panose="02020603050405020304" pitchFamily="18" charset="0"/>
              </a:rPr>
              <a:t>Using the proposed trust representation model, we use the shortest path to describe the tightness of trust and put forward an improved shortest path algorithm to figure out the propagation trust relationship between users.</a:t>
            </a:r>
          </a:p>
          <a:p>
            <a:pPr marL="285750" indent="-285750" algn="just">
              <a:spcBef>
                <a:spcPts val="125"/>
              </a:spcBef>
              <a:buFont typeface="Wingdings" panose="05000000000000000000" pitchFamily="2" charset="2"/>
              <a:buChar char="Ø"/>
            </a:pPr>
            <a:r>
              <a:rPr lang="en-US" sz="1800" b="0" i="0" dirty="0">
                <a:solidFill>
                  <a:srgbClr val="000000"/>
                </a:solidFill>
                <a:effectLst/>
                <a:latin typeface="Times New Roman" panose="02020603050405020304" pitchFamily="18" charset="0"/>
              </a:rPr>
              <a:t>Following this view of point, an E-commerce system reviews mining oriented sentiment similarity analysis approach is put forward to exploring users’ similarity and their trust.</a:t>
            </a:r>
          </a:p>
        </p:txBody>
      </p:sp>
    </p:spTree>
    <p:extLst>
      <p:ext uri="{BB962C8B-B14F-4D97-AF65-F5344CB8AC3E}">
        <p14:creationId xmlns:p14="http://schemas.microsoft.com/office/powerpoint/2010/main" val="2834183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AIM:</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p:txBody>
          <a:bodyPr/>
          <a:lstStyle/>
          <a:p>
            <a:endParaRPr lang="en-US" dirty="0"/>
          </a:p>
          <a:p>
            <a:endParaRPr lang="en-US" dirty="0"/>
          </a:p>
        </p:txBody>
      </p:sp>
      <p:sp>
        <p:nvSpPr>
          <p:cNvPr id="9" name="TextBox 8">
            <a:extLst>
              <a:ext uri="{FF2B5EF4-FFF2-40B4-BE49-F238E27FC236}">
                <a16:creationId xmlns:a16="http://schemas.microsoft.com/office/drawing/2014/main" id="{DBAD3429-2537-CF63-61AC-F04EB0CCE057}"/>
              </a:ext>
            </a:extLst>
          </p:cNvPr>
          <p:cNvSpPr txBox="1"/>
          <p:nvPr/>
        </p:nvSpPr>
        <p:spPr>
          <a:xfrm flipH="1">
            <a:off x="1295400" y="2770633"/>
            <a:ext cx="8443404"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this project, our aim is to analyze e-commerce reviews to determine which reviews are trustworthy and which are not. To do this, the sentiment of each review is analyzed to determine whether it is positive or negative. Reviews that are overly positive or overly negative may be considered untrustworthy, as they may be biased or fake.</a:t>
            </a: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97B8BC31-EC37-EE64-FEB9-FB51C8667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968" y="4300882"/>
            <a:ext cx="4298334" cy="2059968"/>
          </a:xfrm>
          <a:prstGeom prst="rect">
            <a:avLst/>
          </a:prstGeom>
        </p:spPr>
      </p:pic>
    </p:spTree>
    <p:extLst>
      <p:ext uri="{BB962C8B-B14F-4D97-AF65-F5344CB8AC3E}">
        <p14:creationId xmlns:p14="http://schemas.microsoft.com/office/powerpoint/2010/main" val="2910866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1447060" y="609599"/>
            <a:ext cx="9951868" cy="864093"/>
          </a:xfrm>
        </p:spPr>
        <p:txBody>
          <a:bodyPr/>
          <a:lstStyle/>
          <a:p>
            <a:r>
              <a:rPr lang="en-US" sz="3600" dirty="0">
                <a:latin typeface="Times New Roman" panose="02020603050405020304" pitchFamily="18" charset="0"/>
                <a:cs typeface="Times New Roman" panose="02020603050405020304" pitchFamily="18" charset="0"/>
              </a:rPr>
              <a:t>PROBLEM STATEMENT </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5</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1180730" y="2077374"/>
            <a:ext cx="10218198" cy="3835153"/>
          </a:xfrm>
        </p:spPr>
        <p:txBody>
          <a:bodyPr/>
          <a:lstStyle/>
          <a:p>
            <a:pPr marL="342900" indent="-342900" algn="just">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In e-commerce, reviews play a critical role in building users' trust in a product or service. However, it can be challenging for users to read and analyze multiple reviews, especially for products with a large number of reviews.</a:t>
            </a:r>
          </a:p>
          <a:p>
            <a:pPr marL="342900" indent="-342900" algn="just">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To address this challenge, sentiment similarity analysis can be used to analyze the sentiment of reviews and identify patterns in the data. The system can then use this information to generate an overall trust score for a product or service.</a:t>
            </a:r>
          </a:p>
          <a:p>
            <a:pPr marL="342900" indent="-342900" algn="just">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This score can be used by users to make informed decisions about whether to purchase the product or service</a:t>
            </a:r>
            <a:r>
              <a:rPr lang="en-US" b="0" i="0" dirty="0">
                <a:solidFill>
                  <a:srgbClr val="374151"/>
                </a:solidFill>
                <a:effectLst/>
                <a:latin typeface="Söhne"/>
              </a:rPr>
              <a:t>.</a:t>
            </a:r>
            <a:endParaRPr lang="en-IN" dirty="0"/>
          </a:p>
        </p:txBody>
      </p:sp>
    </p:spTree>
    <p:extLst>
      <p:ext uri="{BB962C8B-B14F-4D97-AF65-F5344CB8AC3E}">
        <p14:creationId xmlns:p14="http://schemas.microsoft.com/office/powerpoint/2010/main" val="1727931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1447060" y="609599"/>
            <a:ext cx="9951868" cy="864093"/>
          </a:xfrm>
        </p:spPr>
        <p:txBody>
          <a:bodyPr/>
          <a:lstStyle/>
          <a:p>
            <a:r>
              <a:rPr lang="en-US" sz="3600" dirty="0">
                <a:latin typeface="Times New Roman" panose="02020603050405020304" pitchFamily="18" charset="0"/>
                <a:cs typeface="Times New Roman" panose="02020603050405020304" pitchFamily="18" charset="0"/>
              </a:rPr>
              <a:t>LITERATURE SURVEY </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6</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1180730" y="2077374"/>
            <a:ext cx="10218198" cy="4358937"/>
          </a:xfrm>
        </p:spPr>
        <p:txBody>
          <a:bodyPr/>
          <a:lstStyle/>
          <a:p>
            <a:pPr marL="342900" indent="-34290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Over the past few years, many works have focused on the relationship analysis between trust and similarity. The similarity</a:t>
            </a:r>
            <a:r>
              <a:rPr lang="en-US" sz="1800" dirty="0">
                <a:solidFill>
                  <a:srgbClr val="374151"/>
                </a:solidFill>
                <a:latin typeface="Times New Roman" panose="02020603050405020304" pitchFamily="18" charset="0"/>
                <a:cs typeface="Times New Roman" panose="02020603050405020304" pitchFamily="18" charset="0"/>
              </a:rPr>
              <a:t> analysis based  on sentiment  has become an  important research approach to establish trust relationship. Many studies have shown that there is highly correlation between trust and similarity. They demonstrated that individuals with similarities also have a high degree of trust in certain areas. These similarities include interest, content,  </a:t>
            </a:r>
            <a:r>
              <a:rPr lang="en-US" sz="1800" dirty="0" err="1">
                <a:solidFill>
                  <a:srgbClr val="374151"/>
                </a:solidFill>
                <a:latin typeface="Times New Roman" panose="02020603050405020304" pitchFamily="18" charset="0"/>
                <a:cs typeface="Times New Roman" panose="02020603050405020304" pitchFamily="18" charset="0"/>
              </a:rPr>
              <a:t>behaviour</a:t>
            </a:r>
            <a:r>
              <a:rPr lang="en-US" sz="1800" dirty="0">
                <a:solidFill>
                  <a:srgbClr val="374151"/>
                </a:solidFill>
                <a:latin typeface="Times New Roman" panose="02020603050405020304" pitchFamily="18" charset="0"/>
                <a:cs typeface="Times New Roman" panose="02020603050405020304" pitchFamily="18" charset="0"/>
              </a:rPr>
              <a:t>,  etc.</a:t>
            </a:r>
          </a:p>
          <a:p>
            <a:pPr marL="342900" indent="-34290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Cai-Nicolas  Ziegler  and  J.  </a:t>
            </a:r>
            <a:r>
              <a:rPr lang="en-US" sz="1800" dirty="0" err="1">
                <a:latin typeface="Times New Roman" panose="02020603050405020304" pitchFamily="18" charset="0"/>
                <a:cs typeface="Times New Roman" panose="02020603050405020304" pitchFamily="18" charset="0"/>
              </a:rPr>
              <a:t>Golbeck</a:t>
            </a:r>
            <a:r>
              <a:rPr lang="en-US" sz="1800" dirty="0">
                <a:latin typeface="Times New Roman" panose="02020603050405020304" pitchFamily="18" charset="0"/>
                <a:cs typeface="Times New Roman" panose="02020603050405020304" pitchFamily="18" charset="0"/>
              </a:rPr>
              <a:t> investigated  correlations  between  trust  and  interest  similarity. They  established  a  formal  framework  for  investigating interactions  between  trust  and  similarity.  They  used  a mathematical  model  to  compute  similarity  and  presented computation algorithms  for profile  and profile  similarity. They used  two experiments  to </a:t>
            </a:r>
            <a:r>
              <a:rPr lang="en-US" sz="1800" dirty="0" err="1">
                <a:latin typeface="Times New Roman" panose="02020603050405020304" pitchFamily="18" charset="0"/>
                <a:cs typeface="Times New Roman" panose="02020603050405020304" pitchFamily="18" charset="0"/>
              </a:rPr>
              <a:t>analyse</a:t>
            </a:r>
            <a:r>
              <a:rPr lang="en-US" sz="1800" dirty="0">
                <a:latin typeface="Times New Roman" panose="02020603050405020304" pitchFamily="18" charset="0"/>
                <a:cs typeface="Times New Roman" panose="02020603050405020304" pitchFamily="18" charset="0"/>
              </a:rPr>
              <a:t>  possible  positive correlations between similarity and interpersonal trust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208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3897297" y="582967"/>
            <a:ext cx="4651899" cy="562252"/>
          </a:xfrm>
        </p:spPr>
        <p:txBody>
          <a:bodyPr/>
          <a:lstStyle/>
          <a:p>
            <a:r>
              <a:rPr lang="en-US" sz="3600" dirty="0">
                <a:latin typeface="Times New Roman" panose="02020603050405020304" pitchFamily="18" charset="0"/>
                <a:cs typeface="Times New Roman" panose="02020603050405020304" pitchFamily="18" charset="0"/>
              </a:rPr>
              <a:t>OBJECTIVE</a:t>
            </a:r>
            <a:r>
              <a:rPr lang="en-US" u="sng" dirty="0"/>
              <a:t> </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7</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1305017" y="1669002"/>
            <a:ext cx="10218198" cy="4279037"/>
          </a:xfrm>
        </p:spPr>
        <p:txBody>
          <a:bodyPr/>
          <a:lstStyle/>
          <a:p>
            <a:pPr marL="342900" indent="-342900" algn="just">
              <a:buFont typeface="Wingdings" panose="05000000000000000000" pitchFamily="2" charset="2"/>
              <a:buChar char="Ø"/>
            </a:pPr>
            <a:r>
              <a:rPr lang="en-US" dirty="0">
                <a:latin typeface="Times New Roman" panose="02020603050405020304" pitchFamily="18" charset="0"/>
                <a:ea typeface="+mn-lt"/>
                <a:cs typeface="Times New Roman" panose="02020603050405020304" pitchFamily="18" charset="0"/>
              </a:rPr>
              <a:t>T</a:t>
            </a:r>
            <a:r>
              <a:rPr lang="en-US" sz="2000" spc="0" dirty="0">
                <a:latin typeface="Times New Roman" panose="02020603050405020304" pitchFamily="18" charset="0"/>
                <a:ea typeface="+mn-lt"/>
                <a:cs typeface="Times New Roman" panose="02020603050405020304" pitchFamily="18" charset="0"/>
              </a:rPr>
              <a:t>his project is to improve the quality of e-commerce reviews by identifying trustworthy reviews and filtering out untrustworthy ones. By doing so, the project aims to enhance the trustworthiness of e-commerce platforms and improve the overall user experience.</a:t>
            </a:r>
          </a:p>
          <a:p>
            <a:pPr marL="342900" indent="-342900" algn="just">
              <a:buFont typeface="Wingdings" panose="05000000000000000000" pitchFamily="2" charset="2"/>
              <a:buChar char="Ø"/>
            </a:pPr>
            <a:r>
              <a:rPr lang="en-US" sz="2000" spc="0" dirty="0">
                <a:latin typeface="Times New Roman" panose="02020603050405020304" pitchFamily="18" charset="0"/>
                <a:ea typeface="+mn-lt"/>
                <a:cs typeface="Times New Roman" panose="02020603050405020304" pitchFamily="18" charset="0"/>
              </a:rPr>
              <a:t>To show customer reviews based on sentiment similarity analysis  in  E-commerce  systems  can  be  an  efficient method to find trust between users.</a:t>
            </a:r>
          </a:p>
          <a:p>
            <a:pPr marL="342900" indent="-342900" algn="just">
              <a:buFont typeface="Wingdings" panose="05000000000000000000" pitchFamily="2" charset="2"/>
              <a:buChar char="Ø"/>
            </a:pPr>
            <a:r>
              <a:rPr lang="en-US" sz="2000" spc="0" dirty="0">
                <a:latin typeface="Times New Roman" panose="02020603050405020304" pitchFamily="18" charset="0"/>
                <a:ea typeface="+mn-lt"/>
                <a:cs typeface="Times New Roman" panose="02020603050405020304" pitchFamily="18" charset="0"/>
              </a:rPr>
              <a:t>To enhance business strategies for the better outcomes in E-commerce</a:t>
            </a:r>
          </a:p>
        </p:txBody>
      </p:sp>
    </p:spTree>
    <p:extLst>
      <p:ext uri="{BB962C8B-B14F-4D97-AF65-F5344CB8AC3E}">
        <p14:creationId xmlns:p14="http://schemas.microsoft.com/office/powerpoint/2010/main" val="1894282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2527176" y="664347"/>
            <a:ext cx="7137647" cy="562252"/>
          </a:xfrm>
        </p:spPr>
        <p:txBody>
          <a:bodyPr/>
          <a:lstStyle/>
          <a:p>
            <a:r>
              <a:rPr lang="en-US" sz="3600" dirty="0">
                <a:latin typeface="Times New Roman" panose="02020603050405020304" pitchFamily="18" charset="0"/>
                <a:cs typeface="Times New Roman" panose="02020603050405020304" pitchFamily="18" charset="0"/>
              </a:rPr>
              <a:t>EXISTING SYSTEM </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8</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1127464" y="2177988"/>
            <a:ext cx="10218198" cy="3542190"/>
          </a:xfrm>
        </p:spPr>
        <p:txBody>
          <a:bodyPr/>
          <a:lstStyle/>
          <a:p>
            <a:pPr marL="285750" indent="-285750" algn="just">
              <a:buFont typeface="Wingdings" panose="05000000000000000000" pitchFamily="2" charset="2"/>
              <a:buChar char="Ø"/>
            </a:pPr>
            <a:r>
              <a:rPr lang="en-US" sz="1800" dirty="0">
                <a:latin typeface="Times New Roman" panose="02020603050405020304" pitchFamily="18" charset="0"/>
                <a:ea typeface="+mn-lt"/>
                <a:cs typeface="Times New Roman" panose="02020603050405020304" pitchFamily="18" charset="0"/>
              </a:rPr>
              <a:t>There are several architectures with different algorithms to obtain the score of the product. A lot of studies have devoted in the inclusion of the semantic analysis to obtain the trust. Even in a lot of update methods there are a lot of issues like credibility of referees, the update of the trust degree of the user at any intervention, the age of the rating and therefore the feedback or the concordance or the agreement between the given rating which may be a scalar value and therefore the textual feedback associated to it. </a:t>
            </a:r>
          </a:p>
          <a:p>
            <a:pPr marL="285750" indent="-285750" algn="just">
              <a:buFont typeface="Wingdings" panose="05000000000000000000" pitchFamily="2" charset="2"/>
              <a:buChar char="Ø"/>
            </a:pPr>
            <a:r>
              <a:rPr lang="en-US" sz="1800" spc="0" dirty="0">
                <a:latin typeface="Times New Roman" panose="02020603050405020304" pitchFamily="18" charset="0"/>
                <a:ea typeface="+mn-lt"/>
                <a:cs typeface="Times New Roman" panose="02020603050405020304" pitchFamily="18" charset="0"/>
              </a:rPr>
              <a:t>In the field of E-commerce reviews, people are more concerned about the credibility of reviews and the trust of user who post the reviews. These reviews are important to the business holders as they can take business decisions according to the analysis results of users' opinions about their products.</a:t>
            </a:r>
          </a:p>
        </p:txBody>
      </p:sp>
    </p:spTree>
    <p:extLst>
      <p:ext uri="{BB962C8B-B14F-4D97-AF65-F5344CB8AC3E}">
        <p14:creationId xmlns:p14="http://schemas.microsoft.com/office/powerpoint/2010/main" val="2349114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400" y="1162836"/>
            <a:ext cx="9189128" cy="656947"/>
          </a:xfrm>
        </p:spPr>
        <p:txBody>
          <a:bodyPr/>
          <a:lstStyle/>
          <a:p>
            <a:pPr>
              <a:lnSpc>
                <a:spcPct val="150000"/>
              </a:lnSpc>
            </a:pPr>
            <a:r>
              <a:rPr lang="en-US" sz="3600" dirty="0">
                <a:latin typeface="Times New Roman" panose="02020603050405020304" pitchFamily="18" charset="0"/>
                <a:cs typeface="Times New Roman" panose="02020603050405020304" pitchFamily="18" charset="0"/>
              </a:rPr>
              <a:t>DRAWBACK IN EXISTING SYSTEM:</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p:txBody>
          <a:bodyPr/>
          <a:lstStyle/>
          <a:p>
            <a:endParaRPr lang="en-US" dirty="0"/>
          </a:p>
          <a:p>
            <a:endParaRPr lang="en-US" dirty="0"/>
          </a:p>
        </p:txBody>
      </p:sp>
      <p:sp>
        <p:nvSpPr>
          <p:cNvPr id="8" name="TextBox 7">
            <a:extLst>
              <a:ext uri="{FF2B5EF4-FFF2-40B4-BE49-F238E27FC236}">
                <a16:creationId xmlns:a16="http://schemas.microsoft.com/office/drawing/2014/main" id="{21A00850-F418-5C8F-C68A-36EFDFFECC63}"/>
              </a:ext>
            </a:extLst>
          </p:cNvPr>
          <p:cNvSpPr txBox="1"/>
          <p:nvPr/>
        </p:nvSpPr>
        <p:spPr>
          <a:xfrm flipH="1">
            <a:off x="1295400" y="2459114"/>
            <a:ext cx="8967186" cy="923330"/>
          </a:xfrm>
          <a:prstGeom prst="rect">
            <a:avLst/>
          </a:prstGeom>
          <a:noFill/>
        </p:spPr>
        <p:txBody>
          <a:bodyPr wrap="square" rtlCol="0">
            <a:spAutoFit/>
          </a:bodyPr>
          <a:lstStyle/>
          <a:p>
            <a:pPr marL="342900" indent="-342900" algn="just">
              <a:buFont typeface="Wingdings" panose="05000000000000000000" pitchFamily="2" charset="2"/>
              <a:buChar char="Ø"/>
            </a:pPr>
            <a:r>
              <a:rPr lang="en-US" sz="1800" dirty="0">
                <a:latin typeface="Times New Roman" panose="02020603050405020304" pitchFamily="18" charset="0"/>
                <a:ea typeface="+mn-lt"/>
                <a:cs typeface="Times New Roman" panose="02020603050405020304" pitchFamily="18" charset="0"/>
              </a:rPr>
              <a:t>Most of the existing </a:t>
            </a:r>
            <a:r>
              <a:rPr lang="en-US" sz="1800" spc="0" dirty="0">
                <a:latin typeface="Times New Roman" panose="02020603050405020304" pitchFamily="18" charset="0"/>
                <a:ea typeface="+mn-lt"/>
                <a:cs typeface="Times New Roman" panose="02020603050405020304" pitchFamily="18" charset="0"/>
              </a:rPr>
              <a:t>methods focus on exploring the overall trend of some sentiment or emotional tendencies to classify users by text sentiments. They do not take into account the similarity of sentiment between individuals and trust relationship between users.</a:t>
            </a:r>
          </a:p>
        </p:txBody>
      </p:sp>
    </p:spTree>
    <p:extLst>
      <p:ext uri="{BB962C8B-B14F-4D97-AF65-F5344CB8AC3E}">
        <p14:creationId xmlns:p14="http://schemas.microsoft.com/office/powerpoint/2010/main" val="4234276656"/>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99746342-5E84-430E-9251-61001F208E7A}">
  <ds:schemaRefs>
    <ds:schemaRef ds:uri="http://purl.org/dc/terms/"/>
    <ds:schemaRef ds:uri="http://schemas.microsoft.com/office/2006/documentManagement/types"/>
    <ds:schemaRef ds:uri="http://schemas.openxmlformats.org/package/2006/metadata/core-properties"/>
    <ds:schemaRef ds:uri="http://purl.org/dc/dcmitype/"/>
    <ds:schemaRef ds:uri="http://www.w3.org/XML/1998/namespace"/>
    <ds:schemaRef ds:uri="16c05727-aa75-4e4a-9b5f-8a80a1165891"/>
    <ds:schemaRef ds:uri="http://purl.org/dc/elements/1.1/"/>
    <ds:schemaRef ds:uri="71af3243-3dd4-4a8d-8c0d-dd76da1f02a5"/>
    <ds:schemaRef ds:uri="http://schemas.microsoft.com/office/infopath/2007/PartnerControls"/>
    <ds:schemaRef ds:uri="230e9df3-be65-4c73-a93b-d1236ebd677e"/>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{7C87BAD5-32FD-499D-835E-B44F2478DDC1}tf67061901_win32</Template>
  <TotalTime>445</TotalTime>
  <Words>1646</Words>
  <Application>Microsoft Office PowerPoint</Application>
  <PresentationFormat>Widescreen</PresentationFormat>
  <Paragraphs>130</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Daytona Condensed Light</vt:lpstr>
      <vt:lpstr>Posterama</vt:lpstr>
      <vt:lpstr>Söhne</vt:lpstr>
      <vt:lpstr>Times New Roman</vt:lpstr>
      <vt:lpstr>Wingdings</vt:lpstr>
      <vt:lpstr>Office Theme</vt:lpstr>
      <vt:lpstr>PowerPoint Presentation</vt:lpstr>
      <vt:lpstr>ABSTRACT</vt:lpstr>
      <vt:lpstr>PowerPoint Presentation</vt:lpstr>
      <vt:lpstr>AIM:</vt:lpstr>
      <vt:lpstr>PROBLEM STATEMENT </vt:lpstr>
      <vt:lpstr>LITERATURE SURVEY </vt:lpstr>
      <vt:lpstr>OBJECTIVE </vt:lpstr>
      <vt:lpstr>EXISTING SYSTEM </vt:lpstr>
      <vt:lpstr>DRAWBACK IN EXISTING SYSTEM:</vt:lpstr>
      <vt:lpstr>PROPOSED SYSTEM:</vt:lpstr>
      <vt:lpstr>SYSTEM ARCHITECTURE:</vt:lpstr>
      <vt:lpstr>USE CASE DIAGRAM(User):</vt:lpstr>
      <vt:lpstr>USE CASE DIAGRAM(Admin):</vt:lpstr>
      <vt:lpstr>CLASS DIAGRAM:</vt:lpstr>
      <vt:lpstr>SEQUENCE DIAGRAM:</vt:lpstr>
      <vt:lpstr>Algorithms and techniques used in this project:</vt:lpstr>
      <vt:lpstr>IMPLEMENTATION MODULES:</vt:lpstr>
      <vt:lpstr>Admin Module (E-Seller)  </vt:lpstr>
      <vt:lpstr>EXECUTION SCREENSHOTS:</vt:lpstr>
      <vt:lpstr>PowerPoint Presentation</vt:lpstr>
      <vt:lpstr>PowerPoint Presentation</vt:lpstr>
      <vt:lpstr>PowerPoint Presentation</vt:lpstr>
      <vt:lpstr>PowerPoint Presentation</vt:lpstr>
      <vt:lpstr>PowerPoint Presentation</vt:lpstr>
      <vt:lpstr>PowerPoint Presentation</vt:lpstr>
      <vt:lpstr>FUTURE ENHANCEMENT </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vaishnavi nalla</dc:creator>
  <cp:lastModifiedBy>vaishnavi nalla</cp:lastModifiedBy>
  <cp:revision>5</cp:revision>
  <dcterms:created xsi:type="dcterms:W3CDTF">2023-04-18T13:57:04Z</dcterms:created>
  <dcterms:modified xsi:type="dcterms:W3CDTF">2023-05-01T05:48:34Z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