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301" y="40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4B6507D-3D54-4D00-95D4-8D3A0141EBB2}" type="datetimeFigureOut">
              <a:rPr lang="en-US" smtClean="0"/>
              <a:t>4/3/2024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2C3FDD5-FF41-408F-8C2E-CCB2FFFF15B4}" type="slidenum">
              <a:rPr lang="en-US" smtClean="0"/>
              <a:t>‹#›</a:t>
            </a:fld>
            <a:endParaRPr lang="en-US"/>
          </a:p>
        </p:txBody>
      </p:sp>
    </p:spTree>
    <p:extLst>
      <p:ext uri="{BB962C8B-B14F-4D97-AF65-F5344CB8AC3E}">
        <p14:creationId xmlns:p14="http://schemas.microsoft.com/office/powerpoint/2010/main" val="155496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C3FDD5-FF41-408F-8C2E-CCB2FFFF15B4}" type="slidenum">
              <a:rPr lang="en-US" smtClean="0"/>
              <a:t>5</a:t>
            </a:fld>
            <a:endParaRPr lang="en-US"/>
          </a:p>
        </p:txBody>
      </p:sp>
    </p:spTree>
    <p:extLst>
      <p:ext uri="{BB962C8B-B14F-4D97-AF65-F5344CB8AC3E}">
        <p14:creationId xmlns:p14="http://schemas.microsoft.com/office/powerpoint/2010/main" val="1179352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858000" y="140779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b="1" dirty="0" smtClean="0">
                <a:latin typeface="Trebuchet MS"/>
                <a:cs typeface="Trebuchet MS"/>
              </a:rPr>
              <a:t>VAISHNAVI N</a:t>
            </a:r>
            <a:endParaRPr sz="3200" b="1" dirty="0">
              <a:latin typeface="Trebuchet MS"/>
              <a:cs typeface="Trebuchet MS"/>
            </a:endParaRPr>
          </a:p>
        </p:txBody>
      </p:sp>
      <p:pic>
        <p:nvPicPr>
          <p:cNvPr id="9" name="object 9"/>
          <p:cNvPicPr/>
          <p:nvPr/>
        </p:nvPicPr>
        <p:blipFill>
          <a:blip r:embed="rId2" cstate="print"/>
          <a:stretch>
            <a:fillRect/>
          </a:stretch>
        </p:blipFill>
        <p:spPr>
          <a:xfrm>
            <a:off x="-164698" y="6402010"/>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5105400" y="2971800"/>
            <a:ext cx="5029200" cy="1200329"/>
          </a:xfrm>
          <a:prstGeom prst="rect">
            <a:avLst/>
          </a:prstGeom>
          <a:noFill/>
        </p:spPr>
        <p:txBody>
          <a:bodyPr wrap="square" rtlCol="0">
            <a:spAutoFit/>
          </a:bodyPr>
          <a:lstStyle/>
          <a:p>
            <a:r>
              <a:rPr lang="en-US" b="1" dirty="0" smtClean="0"/>
              <a:t>DEPT        </a:t>
            </a:r>
            <a:r>
              <a:rPr lang="en-US" dirty="0" smtClean="0"/>
              <a:t>: B.TECH IT (III YR)</a:t>
            </a:r>
          </a:p>
          <a:p>
            <a:r>
              <a:rPr lang="en-US" b="1" dirty="0" smtClean="0"/>
              <a:t>COURSE  </a:t>
            </a:r>
            <a:r>
              <a:rPr lang="en-US" dirty="0" smtClean="0"/>
              <a:t>: GENERATIVE AI</a:t>
            </a:r>
          </a:p>
          <a:p>
            <a:r>
              <a:rPr lang="en-US" b="1" dirty="0" smtClean="0"/>
              <a:t>COLLEGE</a:t>
            </a:r>
            <a:r>
              <a:rPr lang="en-US" dirty="0" smtClean="0"/>
              <a:t>: GOVERNMENT COLLEGE OF TECHNOLOGY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
        <p:nvSpPr>
          <p:cNvPr id="24" name="TextBox 23"/>
          <p:cNvSpPr txBox="1"/>
          <p:nvPr/>
        </p:nvSpPr>
        <p:spPr>
          <a:xfrm>
            <a:off x="762000" y="1857374"/>
            <a:ext cx="10756518" cy="1477328"/>
          </a:xfrm>
          <a:prstGeom prst="rect">
            <a:avLst/>
          </a:prstGeom>
          <a:noFill/>
        </p:spPr>
        <p:txBody>
          <a:bodyPr wrap="square" rtlCol="0">
            <a:spAutoFit/>
          </a:bodyPr>
          <a:lstStyle/>
          <a:p>
            <a:r>
              <a:rPr lang="en-US" dirty="0"/>
              <a:t>The developed system consistently outperformed traditional methods, showcasing superior performance in identifying and categorizing images with high precision and reliability. Moreover, the project's innovative approach paved the way for applications in various fields, including healthcare diagnosis, security surveillance, and multimedia content analysis, offering promising prospects for real-world deployment and </a:t>
            </a:r>
            <a:r>
              <a:rPr lang="en-US" dirty="0" smtClean="0"/>
              <a:t>impact.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1783" y="1548953"/>
            <a:ext cx="9856217" cy="4823272"/>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smtClean="0"/>
              <a:t>                                  </a:t>
            </a:r>
          </a:p>
          <a:p>
            <a:endParaRPr lang="en-US" dirty="0"/>
          </a:p>
          <a:p>
            <a:endParaRPr lang="en-US" dirty="0" smtClean="0"/>
          </a:p>
          <a:p>
            <a:endParaRPr lang="en-US" dirty="0"/>
          </a:p>
          <a:p>
            <a:r>
              <a:rPr lang="en-US" dirty="0" smtClean="0"/>
              <a:t>                                              </a:t>
            </a:r>
            <a:r>
              <a:rPr lang="en-US" sz="2800" b="1" dirty="0" smtClean="0"/>
              <a:t>AI-WAVELETVISION </a:t>
            </a:r>
            <a:endParaRPr lang="en-US" sz="2800" b="1" dirty="0"/>
          </a:p>
          <a:p>
            <a:r>
              <a:rPr lang="en-US" sz="2800" b="1" dirty="0" smtClean="0"/>
              <a:t>     ADVANCED </a:t>
            </a:r>
            <a:r>
              <a:rPr lang="en-US" sz="3600" b="1" dirty="0" smtClean="0">
                <a:solidFill>
                  <a:schemeClr val="tx2"/>
                </a:solidFill>
              </a:rPr>
              <a:t>IMAGE CLASSIFICATION </a:t>
            </a:r>
            <a:r>
              <a:rPr lang="en-US" sz="2800" b="1" dirty="0" smtClean="0"/>
              <a:t>WITH AI</a:t>
            </a:r>
            <a:endParaRPr sz="2800" b="1"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905000" y="1828800"/>
            <a:ext cx="6553200"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Problem Statement</a:t>
            </a:r>
          </a:p>
          <a:p>
            <a:pPr marL="285750" indent="-285750">
              <a:buFont typeface="Wingdings" panose="05000000000000000000" pitchFamily="2" charset="2"/>
              <a:buChar char="Ø"/>
            </a:pPr>
            <a:r>
              <a:rPr lang="en-US" dirty="0" smtClean="0"/>
              <a:t>Overview</a:t>
            </a:r>
          </a:p>
          <a:p>
            <a:pPr marL="285750" indent="-285750">
              <a:buFont typeface="Wingdings" panose="05000000000000000000" pitchFamily="2" charset="2"/>
              <a:buChar char="Ø"/>
            </a:pPr>
            <a:r>
              <a:rPr lang="en-US" dirty="0" smtClean="0"/>
              <a:t>End –users</a:t>
            </a:r>
          </a:p>
          <a:p>
            <a:pPr marL="285750" indent="-285750">
              <a:buFont typeface="Wingdings" panose="05000000000000000000" pitchFamily="2" charset="2"/>
              <a:buChar char="Ø"/>
            </a:pPr>
            <a:r>
              <a:rPr lang="en-US" dirty="0" smtClean="0"/>
              <a:t>Solutions and its value proposition</a:t>
            </a:r>
          </a:p>
          <a:p>
            <a:pPr marL="285750" indent="-285750">
              <a:buFont typeface="Wingdings" panose="05000000000000000000" pitchFamily="2" charset="2"/>
              <a:buChar char="Ø"/>
            </a:pPr>
            <a:r>
              <a:rPr lang="en-US" dirty="0" smtClean="0"/>
              <a:t>The WOW in the solution</a:t>
            </a:r>
          </a:p>
          <a:p>
            <a:pPr marL="285750" indent="-285750">
              <a:buFont typeface="Wingdings" panose="05000000000000000000" pitchFamily="2" charset="2"/>
              <a:buChar char="Ø"/>
            </a:pPr>
            <a:r>
              <a:rPr lang="en-US" dirty="0" smtClean="0"/>
              <a:t>Modelling</a:t>
            </a:r>
          </a:p>
          <a:p>
            <a:pPr marL="285750" indent="-285750">
              <a:buFont typeface="Wingdings" panose="05000000000000000000" pitchFamily="2" charset="2"/>
              <a:buChar char="Ø"/>
            </a:pPr>
            <a:r>
              <a:rPr lang="en-US" dirty="0" smtClean="0"/>
              <a:t>Result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Rectangle 10"/>
          <p:cNvSpPr/>
          <p:nvPr/>
        </p:nvSpPr>
        <p:spPr>
          <a:xfrm>
            <a:off x="813856" y="1500146"/>
            <a:ext cx="8309928" cy="2862322"/>
          </a:xfrm>
          <a:prstGeom prst="rect">
            <a:avLst/>
          </a:prstGeom>
        </p:spPr>
        <p:txBody>
          <a:bodyPr wrap="square">
            <a:spAutoFit/>
          </a:bodyPr>
          <a:lstStyle/>
          <a:p>
            <a:r>
              <a:rPr lang="en-US" dirty="0" smtClean="0"/>
              <a:t/>
            </a:r>
            <a:br>
              <a:rPr lang="en-US" dirty="0" smtClean="0"/>
            </a:br>
            <a:r>
              <a:rPr lang="en-US" dirty="0"/>
              <a:t>The problem statement of the paper is to address the challenges of security and classification in an increasingly digitized world. Specifically, it aims to develop a model utilizing machine learning techniques, such as wavelet transform (WT) and ML kits, to differentiate between legitimate users and imposters. This involves analyzing facial features and object characteristics to accurately classify individuals and objects. The proposed solution intends to contribute to enhancing security measures by integrating these techniques into security cameras and webcams, allowing for real-time authentication and detection of manipulation attempts.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5334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Rectangle 10"/>
          <p:cNvSpPr/>
          <p:nvPr/>
        </p:nvSpPr>
        <p:spPr>
          <a:xfrm>
            <a:off x="533400" y="1335197"/>
            <a:ext cx="9144001" cy="5122753"/>
          </a:xfrm>
          <a:prstGeom prst="rect">
            <a:avLst/>
          </a:prstGeom>
        </p:spPr>
        <p:txBody>
          <a:bodyPr wrap="square">
            <a:spAutoFit/>
          </a:bodyPr>
          <a:lstStyle/>
          <a:p>
            <a:r>
              <a:rPr lang="en-US" b="0" i="0" dirty="0" smtClean="0">
                <a:solidFill>
                  <a:srgbClr val="0D0D0D"/>
                </a:solidFill>
                <a:effectLst/>
                <a:latin typeface="Söhne"/>
              </a:rPr>
              <a:t>"AI-</a:t>
            </a:r>
            <a:r>
              <a:rPr lang="en-US" b="0" i="0" dirty="0" err="1" smtClean="0">
                <a:solidFill>
                  <a:srgbClr val="0D0D0D"/>
                </a:solidFill>
                <a:effectLst/>
                <a:latin typeface="Söhne"/>
              </a:rPr>
              <a:t>WaveletVision</a:t>
            </a:r>
            <a:r>
              <a:rPr lang="en-US" b="0" i="0" dirty="0" smtClean="0">
                <a:solidFill>
                  <a:srgbClr val="0D0D0D"/>
                </a:solidFill>
                <a:effectLst/>
                <a:latin typeface="Söhne"/>
              </a:rPr>
              <a:t>" is an innovative project aimed at revolutionizing image classification through the integration of artificial intelligence (AI) and wavelet transform techniques.</a:t>
            </a:r>
          </a:p>
          <a:p>
            <a:endParaRPr lang="en-US" b="0" i="0" dirty="0" smtClean="0">
              <a:solidFill>
                <a:srgbClr val="0D0D0D"/>
              </a:solidFill>
              <a:effectLst/>
              <a:latin typeface="Söhne"/>
            </a:endParaRPr>
          </a:p>
          <a:p>
            <a:r>
              <a:rPr lang="en-US" b="0" i="0" dirty="0" smtClean="0">
                <a:solidFill>
                  <a:srgbClr val="0D0D0D"/>
                </a:solidFill>
                <a:effectLst/>
                <a:latin typeface="Söhne"/>
              </a:rPr>
              <a:t> Leveraging AI algorithms and wavelet transform, the project seeks to enhance the accuracy and efficiency of image classification tasks across various domains.</a:t>
            </a:r>
          </a:p>
          <a:p>
            <a:endParaRPr lang="en-US" dirty="0">
              <a:solidFill>
                <a:srgbClr val="0D0D0D"/>
              </a:solidFill>
              <a:latin typeface="Söhne"/>
            </a:endParaRPr>
          </a:p>
          <a:p>
            <a:r>
              <a:rPr lang="en-US" b="0" i="0" dirty="0" smtClean="0">
                <a:solidFill>
                  <a:srgbClr val="0D0D0D"/>
                </a:solidFill>
                <a:effectLst/>
                <a:latin typeface="Söhne"/>
              </a:rPr>
              <a:t> </a:t>
            </a:r>
            <a:r>
              <a:rPr lang="en-US" dirty="0" smtClean="0"/>
              <a:t>This project was </a:t>
            </a:r>
            <a:r>
              <a:rPr lang="en-US" dirty="0"/>
              <a:t>made keeping ML and its various tools as the base </a:t>
            </a:r>
            <a:r>
              <a:rPr lang="en-US" dirty="0" err="1"/>
              <a:t>OpenCV</a:t>
            </a:r>
            <a:r>
              <a:rPr lang="en-US" dirty="0"/>
              <a:t>, </a:t>
            </a:r>
            <a:r>
              <a:rPr lang="en-US" dirty="0" err="1"/>
              <a:t>Haar</a:t>
            </a:r>
            <a:r>
              <a:rPr lang="en-US" dirty="0"/>
              <a:t> cascade, and various </a:t>
            </a:r>
            <a:r>
              <a:rPr lang="en-US" dirty="0" smtClean="0"/>
              <a:t>other </a:t>
            </a:r>
            <a:r>
              <a:rPr lang="en-US" dirty="0"/>
              <a:t>tools of this branch were used to make a classification work that was successfully able to differentiate among </a:t>
            </a:r>
          </a:p>
          <a:p>
            <a:r>
              <a:rPr lang="en-US" dirty="0"/>
              <a:t>various personalities it was trained on. </a:t>
            </a:r>
            <a:endParaRPr lang="en-US" dirty="0" smtClean="0"/>
          </a:p>
          <a:p>
            <a:endParaRPr lang="en-US" dirty="0"/>
          </a:p>
          <a:p>
            <a:r>
              <a:rPr lang="en-US" dirty="0" smtClean="0"/>
              <a:t>It </a:t>
            </a:r>
            <a:r>
              <a:rPr lang="en-US" dirty="0"/>
              <a:t>taught us how different pictures and sounds also can be represented by a string </a:t>
            </a:r>
            <a:r>
              <a:rPr lang="en-US" dirty="0" smtClean="0"/>
              <a:t>of </a:t>
            </a:r>
            <a:r>
              <a:rPr lang="en-US" dirty="0"/>
              <a:t>characters, numbers, and alphabets. </a:t>
            </a:r>
            <a:endParaRPr lang="en-US" dirty="0" smtClean="0"/>
          </a:p>
          <a:p>
            <a:endParaRPr lang="en-US" dirty="0"/>
          </a:p>
          <a:p>
            <a:r>
              <a:rPr lang="en-US" dirty="0" smtClean="0"/>
              <a:t>Using </a:t>
            </a:r>
            <a:r>
              <a:rPr lang="en-US" dirty="0"/>
              <a:t>basic HTML, JavaScript and CSS the website was created. This </a:t>
            </a:r>
          </a:p>
          <a:p>
            <a:r>
              <a:rPr lang="en-US" dirty="0"/>
              <a:t>paper’s application is highly useable in the real world where our phones and various security cameras can use this </a:t>
            </a:r>
            <a:r>
              <a:rPr lang="en-US" dirty="0" smtClean="0"/>
              <a:t>method </a:t>
            </a:r>
            <a:r>
              <a:rPr lang="en-US" dirty="0"/>
              <a:t>to identify unauthorized people.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66783"/>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Rectangle 8"/>
          <p:cNvSpPr/>
          <p:nvPr/>
        </p:nvSpPr>
        <p:spPr>
          <a:xfrm>
            <a:off x="723900" y="1790281"/>
            <a:ext cx="8267700" cy="3416320"/>
          </a:xfrm>
          <a:prstGeom prst="rect">
            <a:avLst/>
          </a:prstGeom>
        </p:spPr>
        <p:txBody>
          <a:bodyPr wrap="square">
            <a:spAutoFit/>
          </a:bodyPr>
          <a:lstStyle/>
          <a:p>
            <a:pPr algn="l">
              <a:buFont typeface="+mj-lt"/>
              <a:buAutoNum type="arabicPeriod"/>
            </a:pPr>
            <a:r>
              <a:rPr lang="en-US" b="1" i="0" dirty="0" smtClean="0">
                <a:solidFill>
                  <a:srgbClr val="0D0D0D"/>
                </a:solidFill>
                <a:effectLst/>
                <a:latin typeface="Söhne"/>
              </a:rPr>
              <a:t>Security Agencies</a:t>
            </a:r>
            <a:r>
              <a:rPr lang="en-US" b="0" i="0" dirty="0" smtClean="0">
                <a:solidFill>
                  <a:srgbClr val="0D0D0D"/>
                </a:solidFill>
                <a:effectLst/>
                <a:latin typeface="Söhne"/>
              </a:rPr>
              <a:t>: Government and private security agencies responsible for monitoring and maintaining security in various environments such as airports, public spaces, and corporate offices.</a:t>
            </a:r>
          </a:p>
          <a:p>
            <a:pPr algn="l">
              <a:buFont typeface="+mj-lt"/>
              <a:buAutoNum type="arabicPeriod"/>
            </a:pPr>
            <a:r>
              <a:rPr lang="en-US" b="1" i="0" dirty="0" smtClean="0">
                <a:solidFill>
                  <a:srgbClr val="0D0D0D"/>
                </a:solidFill>
                <a:effectLst/>
                <a:latin typeface="Söhne"/>
              </a:rPr>
              <a:t>Businesses and Organizations</a:t>
            </a:r>
            <a:r>
              <a:rPr lang="en-US" b="0" i="0" dirty="0" smtClean="0">
                <a:solidFill>
                  <a:srgbClr val="0D0D0D"/>
                </a:solidFill>
                <a:effectLst/>
                <a:latin typeface="Söhne"/>
              </a:rPr>
              <a:t>: Companies looking to secure their premises, sensitive data, or online platforms from unauthorized access or fraudulent activities.</a:t>
            </a:r>
          </a:p>
          <a:p>
            <a:pPr algn="l">
              <a:buFont typeface="+mj-lt"/>
              <a:buAutoNum type="arabicPeriod"/>
            </a:pPr>
            <a:r>
              <a:rPr lang="en-US" b="1" i="0" dirty="0" smtClean="0">
                <a:solidFill>
                  <a:srgbClr val="0D0D0D"/>
                </a:solidFill>
                <a:effectLst/>
                <a:latin typeface="Söhne"/>
              </a:rPr>
              <a:t>Individual Consumers</a:t>
            </a:r>
            <a:r>
              <a:rPr lang="en-US" b="0" i="0" dirty="0" smtClean="0">
                <a:solidFill>
                  <a:srgbClr val="0D0D0D"/>
                </a:solidFill>
                <a:effectLst/>
                <a:latin typeface="Söhne"/>
              </a:rPr>
              <a:t>: Users interested in enhancing the security of their personal devices, online accounts, or residential properties through advanced authentication mechanisms.</a:t>
            </a:r>
          </a:p>
          <a:p>
            <a:pPr algn="l">
              <a:buFont typeface="+mj-lt"/>
              <a:buAutoNum type="arabicPeriod"/>
            </a:pPr>
            <a:r>
              <a:rPr lang="en-US" b="1" i="0" dirty="0" smtClean="0">
                <a:solidFill>
                  <a:srgbClr val="0D0D0D"/>
                </a:solidFill>
                <a:effectLst/>
                <a:latin typeface="Söhne"/>
              </a:rPr>
              <a:t>Software Developers</a:t>
            </a:r>
            <a:r>
              <a:rPr lang="en-US" b="0" i="0" dirty="0" smtClean="0">
                <a:solidFill>
                  <a:srgbClr val="0D0D0D"/>
                </a:solidFill>
                <a:effectLst/>
                <a:latin typeface="Söhne"/>
              </a:rPr>
              <a:t>: Developers working on implementing security features within applications, websites, or surveillance systems may find value in integrating the proposed model to enhance their products' security capabilities.</a:t>
            </a:r>
            <a:endParaRPr lang="en-US" b="0" i="0" dirty="0">
              <a:solidFill>
                <a:srgbClr val="0D0D0D"/>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066800" cy="2028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8223" y="315913"/>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smtClean="0"/>
              <a:t>YOUR</a:t>
            </a:r>
            <a:r>
              <a:rPr sz="3600" spc="-95" dirty="0" smtClean="0"/>
              <a:t> </a:t>
            </a:r>
            <a:r>
              <a:rPr sz="3600" spc="-10" dirty="0" smtClean="0"/>
              <a:t>SOLUTION</a:t>
            </a:r>
            <a:r>
              <a:rPr sz="3600" spc="-345" dirty="0" smtClean="0"/>
              <a:t> </a:t>
            </a:r>
            <a:r>
              <a:rPr sz="3600" dirty="0" smtClean="0"/>
              <a:t>AND</a:t>
            </a:r>
            <a:r>
              <a:rPr sz="3600" spc="-20" dirty="0" smtClean="0"/>
              <a:t> </a:t>
            </a:r>
            <a:r>
              <a:rPr sz="3600" dirty="0" smtClean="0"/>
              <a:t>ITS </a:t>
            </a:r>
            <a:r>
              <a:rPr sz="3600" spc="-20" dirty="0" smtClean="0"/>
              <a:t>VALUE</a:t>
            </a:r>
            <a:r>
              <a:rPr sz="3600" spc="-120" dirty="0" smtClean="0"/>
              <a:t> </a:t>
            </a:r>
            <a:r>
              <a:rPr sz="3600" spc="-10" dirty="0" smtClean="0"/>
              <a:t>PROPOSITION</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Rectangle 10"/>
          <p:cNvSpPr/>
          <p:nvPr/>
        </p:nvSpPr>
        <p:spPr>
          <a:xfrm>
            <a:off x="1219200" y="1752600"/>
            <a:ext cx="9083418" cy="3416320"/>
          </a:xfrm>
          <a:prstGeom prst="rect">
            <a:avLst/>
          </a:prstGeom>
        </p:spPr>
        <p:txBody>
          <a:bodyPr wrap="square">
            <a:spAutoFit/>
          </a:bodyPr>
          <a:lstStyle/>
          <a:p>
            <a:r>
              <a:rPr lang="en-US" dirty="0"/>
              <a:t>The solution integrates wavelet transform and </a:t>
            </a:r>
            <a:r>
              <a:rPr lang="en-US" dirty="0" smtClean="0"/>
              <a:t>machine learning </a:t>
            </a:r>
            <a:r>
              <a:rPr lang="en-US" dirty="0"/>
              <a:t>for real-time authentication, efficiently detecting manipulation attempts to enhance security measures across diverse environments.</a:t>
            </a:r>
            <a:endParaRPr lang="en-US" dirty="0" smtClean="0"/>
          </a:p>
          <a:p>
            <a:endParaRPr lang="en-US" dirty="0"/>
          </a:p>
          <a:p>
            <a:pPr marL="285750" indent="-285750">
              <a:buFont typeface="Wingdings" panose="05000000000000000000" pitchFamily="2" charset="2"/>
              <a:buChar char="§"/>
            </a:pPr>
            <a:r>
              <a:rPr lang="en-US" dirty="0" smtClean="0"/>
              <a:t> Machine Learning Techniques: Using wavelet transform enhances analysis and classification accuracy.</a:t>
            </a:r>
          </a:p>
          <a:p>
            <a:pPr marL="285750" indent="-285750">
              <a:buFont typeface="Wingdings" panose="05000000000000000000" pitchFamily="2" charset="2"/>
              <a:buChar char="§"/>
            </a:pPr>
            <a:r>
              <a:rPr lang="en-US" dirty="0" smtClean="0"/>
              <a:t> Real-time Authentication: Instant enforcement reduces unauthorized access risks.</a:t>
            </a:r>
          </a:p>
          <a:p>
            <a:pPr marL="285750" indent="-285750">
              <a:buFont typeface="Wingdings" panose="05000000000000000000" pitchFamily="2" charset="2"/>
              <a:buChar char="§"/>
            </a:pPr>
            <a:r>
              <a:rPr lang="en-US" dirty="0" smtClean="0"/>
              <a:t> Manipulation Detection: Identifies tampering attempts promptly.</a:t>
            </a:r>
          </a:p>
          <a:p>
            <a:pPr marL="285750" indent="-285750">
              <a:buFont typeface="Wingdings" panose="05000000000000000000" pitchFamily="2" charset="2"/>
              <a:buChar char="§"/>
            </a:pPr>
            <a:r>
              <a:rPr lang="en-US" dirty="0"/>
              <a:t> </a:t>
            </a:r>
            <a:r>
              <a:rPr lang="en-US" dirty="0" smtClean="0"/>
              <a:t>Enhanced Security: Accurately distinguishes between genuine and fraudulent users.</a:t>
            </a:r>
          </a:p>
          <a:p>
            <a:pPr marL="285750" indent="-285750">
              <a:buFont typeface="Wingdings" panose="05000000000000000000" pitchFamily="2" charset="2"/>
              <a:buChar char="§"/>
            </a:pPr>
            <a:r>
              <a:rPr lang="en-US" dirty="0" smtClean="0"/>
              <a:t> Efficiency &amp; Automation: Streamlines operations, reducing manual efforts.</a:t>
            </a:r>
          </a:p>
          <a:p>
            <a:pPr marL="285750" indent="-285750">
              <a:buFont typeface="Wingdings" panose="05000000000000000000" pitchFamily="2" charset="2"/>
              <a:buChar char="§"/>
            </a:pPr>
            <a:r>
              <a:rPr lang="en-US" dirty="0" smtClean="0"/>
              <a:t> Adaptability &amp; Scalability: Versatile across environments, scales to various security needs.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Rectangle 8"/>
          <p:cNvSpPr/>
          <p:nvPr/>
        </p:nvSpPr>
        <p:spPr>
          <a:xfrm>
            <a:off x="2526030" y="2667000"/>
            <a:ext cx="6617970" cy="1754326"/>
          </a:xfrm>
          <a:prstGeom prst="rect">
            <a:avLst/>
          </a:prstGeom>
        </p:spPr>
        <p:txBody>
          <a:bodyPr wrap="square">
            <a:spAutoFit/>
          </a:bodyPr>
          <a:lstStyle/>
          <a:p>
            <a:pPr marL="285750" indent="-285750" algn="l">
              <a:buFont typeface="Courier New" panose="02070309020205020404" pitchFamily="49" charset="0"/>
              <a:buChar char="o"/>
            </a:pPr>
            <a:r>
              <a:rPr lang="en-US" b="0" i="0" dirty="0" smtClean="0">
                <a:solidFill>
                  <a:srgbClr val="0D0D0D"/>
                </a:solidFill>
                <a:effectLst/>
                <a:latin typeface="Söhne"/>
              </a:rPr>
              <a:t>Cutting-edge wavelet transform and machine learning integration.</a:t>
            </a:r>
          </a:p>
          <a:p>
            <a:pPr marL="285750" indent="-285750" algn="l">
              <a:buFont typeface="Courier New" panose="02070309020205020404" pitchFamily="49" charset="0"/>
              <a:buChar char="o"/>
            </a:pPr>
            <a:r>
              <a:rPr lang="en-US" b="0" i="0" dirty="0" smtClean="0">
                <a:solidFill>
                  <a:srgbClr val="0D0D0D"/>
                </a:solidFill>
                <a:effectLst/>
                <a:latin typeface="Söhne"/>
              </a:rPr>
              <a:t>Real-time authentication capabilities.</a:t>
            </a:r>
          </a:p>
          <a:p>
            <a:pPr marL="285750" indent="-285750" algn="l">
              <a:buFont typeface="Courier New" panose="02070309020205020404" pitchFamily="49" charset="0"/>
              <a:buChar char="o"/>
            </a:pPr>
            <a:r>
              <a:rPr lang="en-US" b="0" i="0" dirty="0" smtClean="0">
                <a:solidFill>
                  <a:srgbClr val="0D0D0D"/>
                </a:solidFill>
                <a:effectLst/>
                <a:latin typeface="Söhne"/>
              </a:rPr>
              <a:t>Impeccable manipulation detection.</a:t>
            </a:r>
          </a:p>
          <a:p>
            <a:pPr marL="285750" indent="-285750" algn="l">
              <a:buFont typeface="Courier New" panose="02070309020205020404" pitchFamily="49" charset="0"/>
              <a:buChar char="o"/>
            </a:pPr>
            <a:r>
              <a:rPr lang="en-US" b="0" i="0" dirty="0" smtClean="0">
                <a:solidFill>
                  <a:srgbClr val="0D0D0D"/>
                </a:solidFill>
                <a:effectLst/>
                <a:latin typeface="Söhne"/>
              </a:rPr>
              <a:t>Sets new standards for comprehensive security.</a:t>
            </a:r>
          </a:p>
          <a:p>
            <a:pPr marL="285750" indent="-285750" algn="l">
              <a:buFont typeface="Courier New" panose="02070309020205020404" pitchFamily="49" charset="0"/>
              <a:buChar char="o"/>
            </a:pPr>
            <a:r>
              <a:rPr lang="en-US" b="0" i="0" dirty="0" smtClean="0">
                <a:solidFill>
                  <a:srgbClr val="0D0D0D"/>
                </a:solidFill>
                <a:effectLst/>
                <a:latin typeface="Söhne"/>
              </a:rPr>
              <a:t>Applicable across diverse environments.</a:t>
            </a:r>
            <a:endParaRPr lang="en-US" b="0" i="0" dirty="0">
              <a:solidFill>
                <a:srgbClr val="0D0D0D"/>
              </a:solidFill>
              <a:effectLs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47" y="1295400"/>
            <a:ext cx="4686706" cy="1219306"/>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1" y="1219200"/>
            <a:ext cx="4171950" cy="1447800"/>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452" y="3200400"/>
            <a:ext cx="3962896" cy="2162175"/>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38799" y="3200400"/>
            <a:ext cx="4171951" cy="203850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TotalTime>
  <Words>645</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 Parthi</dc:creator>
  <cp:lastModifiedBy>Vaish Parthi</cp:lastModifiedBy>
  <cp:revision>12</cp:revision>
  <dcterms:created xsi:type="dcterms:W3CDTF">2024-04-03T04:02:09Z</dcterms:created>
  <dcterms:modified xsi:type="dcterms:W3CDTF">2024-04-03T05:37:09Z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