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" charset="1" panose="02030502070405020303"/>
      <p:regular r:id="rId15"/>
    </p:embeddedFont>
    <p:embeddedFont>
      <p:font typeface="Times New Roman Bold" charset="1" panose="02030802070405020303"/>
      <p:regular r:id="rId16"/>
    </p:embeddedFont>
    <p:embeddedFont>
      <p:font typeface="Times New Roman Italics" charset="1" panose="02030502070405090303"/>
      <p:regular r:id="rId17"/>
    </p:embeddedFont>
    <p:embeddedFont>
      <p:font typeface="Aileron" charset="1" panose="00000500000000000000"/>
      <p:regular r:id="rId18"/>
    </p:embeddedFont>
    <p:embeddedFont>
      <p:font typeface="Aileron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23677" y="7520171"/>
            <a:ext cx="3135623" cy="2561858"/>
          </a:xfrm>
          <a:custGeom>
            <a:avLst/>
            <a:gdLst/>
            <a:ahLst/>
            <a:cxnLst/>
            <a:rect r="r" b="b" t="t" l="l"/>
            <a:pathLst>
              <a:path h="2561858" w="3135623">
                <a:moveTo>
                  <a:pt x="0" y="0"/>
                </a:moveTo>
                <a:lnTo>
                  <a:pt x="3135623" y="0"/>
                </a:lnTo>
                <a:lnTo>
                  <a:pt x="3135623" y="2561858"/>
                </a:lnTo>
                <a:lnTo>
                  <a:pt x="0" y="2561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106652" y="8543247"/>
            <a:ext cx="1181348" cy="1248453"/>
          </a:xfrm>
          <a:custGeom>
            <a:avLst/>
            <a:gdLst/>
            <a:ahLst/>
            <a:cxnLst/>
            <a:rect r="r" b="b" t="t" l="l"/>
            <a:pathLst>
              <a:path h="1248453" w="1181348">
                <a:moveTo>
                  <a:pt x="0" y="0"/>
                </a:moveTo>
                <a:lnTo>
                  <a:pt x="1181348" y="0"/>
                </a:lnTo>
                <a:lnTo>
                  <a:pt x="1181348" y="1248453"/>
                </a:lnTo>
                <a:lnTo>
                  <a:pt x="0" y="12484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980316">
            <a:off x="12812566" y="7736753"/>
            <a:ext cx="2684522" cy="2660117"/>
          </a:xfrm>
          <a:custGeom>
            <a:avLst/>
            <a:gdLst/>
            <a:ahLst/>
            <a:cxnLst/>
            <a:rect r="r" b="b" t="t" l="l"/>
            <a:pathLst>
              <a:path h="2660117" w="2684522">
                <a:moveTo>
                  <a:pt x="0" y="0"/>
                </a:moveTo>
                <a:lnTo>
                  <a:pt x="2684522" y="0"/>
                </a:lnTo>
                <a:lnTo>
                  <a:pt x="2684522" y="2660117"/>
                </a:lnTo>
                <a:lnTo>
                  <a:pt x="0" y="26601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43404" y="6357737"/>
            <a:ext cx="7801192" cy="1195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 Based Application Using Deep Learning Neural Networks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8336" y="634942"/>
            <a:ext cx="9936796" cy="4508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SIGNATURE VERIFICATION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16061" y="8677275"/>
            <a:ext cx="485587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Presented by- </a:t>
            </a:r>
          </a:p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Puligilla Vaishnavi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47470" y="3757463"/>
            <a:ext cx="8119533" cy="4846891"/>
          </a:xfrm>
          <a:custGeom>
            <a:avLst/>
            <a:gdLst/>
            <a:ahLst/>
            <a:cxnLst/>
            <a:rect r="r" b="b" t="t" l="l"/>
            <a:pathLst>
              <a:path h="4846891" w="8119533">
                <a:moveTo>
                  <a:pt x="0" y="0"/>
                </a:moveTo>
                <a:lnTo>
                  <a:pt x="8119533" y="0"/>
                </a:lnTo>
                <a:lnTo>
                  <a:pt x="8119533" y="4846892"/>
                </a:lnTo>
                <a:lnTo>
                  <a:pt x="0" y="4846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3409" b="0"/>
            </a:stretch>
          </a:blipFill>
          <a:ln w="171450" cap="sq">
            <a:solidFill>
              <a:srgbClr val="3A5677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831817" y="933450"/>
            <a:ext cx="7732693" cy="117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1491" y="4532608"/>
            <a:ext cx="7899970" cy="3182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signature verification system is crucial for distinguishing forged and real signatures, ensuring authenticity and preventing fraudulent activities. It enhances security in applications like banking, legal documentation, and identity verification.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1491" y="2707935"/>
            <a:ext cx="9858266" cy="1049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b="true" sz="34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PURPOSE OF SIGNATURE VERIFICATION SYSTEM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19865" y="539531"/>
            <a:ext cx="5330557" cy="117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8193" y="3353441"/>
            <a:ext cx="1604773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objective of a signature verification system is to accurately authenticate and distinguish genuine signatures from forgeries, ensuring secure and reliable identity verification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8193" y="2019946"/>
            <a:ext cx="1565404" cy="78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9"/>
              </a:lnSpc>
            </a:pPr>
            <a:r>
              <a:rPr lang="en-US" b="true" sz="40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Aim-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8193" y="4981575"/>
            <a:ext cx="3488657" cy="78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9"/>
              </a:lnSpc>
            </a:pPr>
            <a:r>
              <a:rPr lang="en-US" b="true" sz="40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Features-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1564" y="6315711"/>
            <a:ext cx="16047736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Backend: Django (Python)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Frontend: HTML &amp; CSS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Integration of Deep Learning Models for prediction.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0475" y="635330"/>
            <a:ext cx="12200242" cy="117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SYSTEM ARCHITECTURE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14769994" y="3609581"/>
            <a:ext cx="3421973" cy="1695156"/>
            <a:chOff x="0" y="0"/>
            <a:chExt cx="653128" cy="323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53128" cy="323543"/>
            </a:xfrm>
            <a:custGeom>
              <a:avLst/>
              <a:gdLst/>
              <a:ahLst/>
              <a:cxnLst/>
              <a:rect r="r" b="b" t="t" l="l"/>
              <a:pathLst>
                <a:path h="323543" w="653128">
                  <a:moveTo>
                    <a:pt x="217827" y="304474"/>
                  </a:moveTo>
                  <a:cubicBezTo>
                    <a:pt x="251311" y="315987"/>
                    <a:pt x="289378" y="323543"/>
                    <a:pt x="326740" y="323543"/>
                  </a:cubicBezTo>
                  <a:cubicBezTo>
                    <a:pt x="364103" y="323543"/>
                    <a:pt x="400055" y="317066"/>
                    <a:pt x="433186" y="305552"/>
                  </a:cubicBezTo>
                  <a:cubicBezTo>
                    <a:pt x="433892" y="305192"/>
                    <a:pt x="434596" y="305192"/>
                    <a:pt x="435301" y="304833"/>
                  </a:cubicBezTo>
                  <a:cubicBezTo>
                    <a:pt x="559723" y="258778"/>
                    <a:pt x="651366" y="137164"/>
                    <a:pt x="653128" y="5908"/>
                  </a:cubicBezTo>
                  <a:lnTo>
                    <a:pt x="653128" y="0"/>
                  </a:lnTo>
                  <a:lnTo>
                    <a:pt x="0" y="0"/>
                  </a:lnTo>
                  <a:lnTo>
                    <a:pt x="0" y="5904"/>
                  </a:lnTo>
                  <a:cubicBezTo>
                    <a:pt x="1762" y="137883"/>
                    <a:pt x="91995" y="259498"/>
                    <a:pt x="217827" y="3044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53128" cy="253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028700" y="2746173"/>
            <a:ext cx="14614227" cy="0"/>
          </a:xfrm>
          <a:prstGeom prst="line">
            <a:avLst/>
          </a:prstGeom>
          <a:ln cap="flat" w="762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5400000">
            <a:off x="165292" y="6955354"/>
            <a:ext cx="3421973" cy="1695156"/>
            <a:chOff x="0" y="0"/>
            <a:chExt cx="653128" cy="3235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3128" cy="323543"/>
            </a:xfrm>
            <a:custGeom>
              <a:avLst/>
              <a:gdLst/>
              <a:ahLst/>
              <a:cxnLst/>
              <a:rect r="r" b="b" t="t" l="l"/>
              <a:pathLst>
                <a:path h="323543" w="653128">
                  <a:moveTo>
                    <a:pt x="217827" y="304474"/>
                  </a:moveTo>
                  <a:cubicBezTo>
                    <a:pt x="251311" y="315987"/>
                    <a:pt x="289378" y="323543"/>
                    <a:pt x="326740" y="323543"/>
                  </a:cubicBezTo>
                  <a:cubicBezTo>
                    <a:pt x="364103" y="323543"/>
                    <a:pt x="400055" y="317066"/>
                    <a:pt x="433186" y="305552"/>
                  </a:cubicBezTo>
                  <a:cubicBezTo>
                    <a:pt x="433892" y="305192"/>
                    <a:pt x="434596" y="305192"/>
                    <a:pt x="435301" y="304833"/>
                  </a:cubicBezTo>
                  <a:cubicBezTo>
                    <a:pt x="559723" y="258778"/>
                    <a:pt x="651366" y="137164"/>
                    <a:pt x="653128" y="5908"/>
                  </a:cubicBezTo>
                  <a:lnTo>
                    <a:pt x="653128" y="0"/>
                  </a:lnTo>
                  <a:lnTo>
                    <a:pt x="0" y="0"/>
                  </a:lnTo>
                  <a:lnTo>
                    <a:pt x="0" y="5904"/>
                  </a:lnTo>
                  <a:cubicBezTo>
                    <a:pt x="1762" y="137883"/>
                    <a:pt x="91995" y="259498"/>
                    <a:pt x="217827" y="3044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653128" cy="253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2720766" y="9475819"/>
            <a:ext cx="7996715" cy="38100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0">
            <a:off x="2720636" y="6091946"/>
            <a:ext cx="12922291" cy="0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5400000">
            <a:off x="2224899" y="3161554"/>
            <a:ext cx="830763" cy="0"/>
          </a:xfrm>
          <a:prstGeom prst="line">
            <a:avLst/>
          </a:prstGeom>
          <a:ln cap="flat" w="76200">
            <a:solidFill>
              <a:srgbClr val="D9D9D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5" id="15"/>
          <p:cNvSpPr/>
          <p:nvPr/>
        </p:nvSpPr>
        <p:spPr>
          <a:xfrm rot="5400000">
            <a:off x="6002871" y="3161554"/>
            <a:ext cx="830763" cy="0"/>
          </a:xfrm>
          <a:prstGeom prst="line">
            <a:avLst/>
          </a:prstGeom>
          <a:ln cap="flat" w="76200">
            <a:solidFill>
              <a:srgbClr val="D9D9D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6" id="16"/>
          <p:cNvSpPr/>
          <p:nvPr/>
        </p:nvSpPr>
        <p:spPr>
          <a:xfrm rot="5400000">
            <a:off x="9809418" y="3161554"/>
            <a:ext cx="830763" cy="0"/>
          </a:xfrm>
          <a:prstGeom prst="line">
            <a:avLst/>
          </a:prstGeom>
          <a:ln cap="flat" w="76200">
            <a:solidFill>
              <a:srgbClr val="D9D9D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7" id="17"/>
          <p:cNvSpPr/>
          <p:nvPr/>
        </p:nvSpPr>
        <p:spPr>
          <a:xfrm rot="5400000">
            <a:off x="13654065" y="3161554"/>
            <a:ext cx="830763" cy="0"/>
          </a:xfrm>
          <a:prstGeom prst="line">
            <a:avLst/>
          </a:prstGeom>
          <a:ln cap="flat" w="76200">
            <a:solidFill>
              <a:srgbClr val="D9D9D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8" id="18"/>
          <p:cNvSpPr/>
          <p:nvPr/>
        </p:nvSpPr>
        <p:spPr>
          <a:xfrm rot="5400000">
            <a:off x="4388921" y="6507327"/>
            <a:ext cx="830763" cy="0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9" id="19"/>
          <p:cNvSpPr/>
          <p:nvPr/>
        </p:nvSpPr>
        <p:spPr>
          <a:xfrm rot="5400000">
            <a:off x="8728618" y="6507327"/>
            <a:ext cx="830763" cy="0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0" id="20"/>
          <p:cNvGrpSpPr/>
          <p:nvPr/>
        </p:nvGrpSpPr>
        <p:grpSpPr>
          <a:xfrm rot="0">
            <a:off x="1028700" y="3922184"/>
            <a:ext cx="3146962" cy="969010"/>
            <a:chOff x="0" y="0"/>
            <a:chExt cx="4195949" cy="129201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D9D9D9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00523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b="true" sz="2199" spc="65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User Authetication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806672" y="3922184"/>
            <a:ext cx="3146962" cy="969010"/>
            <a:chOff x="0" y="0"/>
            <a:chExt cx="4195949" cy="129201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b="true" sz="3200" spc="16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00523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Image Input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584644" y="3922184"/>
            <a:ext cx="3280312" cy="969010"/>
            <a:chOff x="0" y="0"/>
            <a:chExt cx="4373749" cy="129201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28575"/>
              <a:ext cx="43737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spc="16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800523"/>
              <a:ext cx="43737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b="true" sz="2199" spc="65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User Upload Image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495966" y="3922184"/>
            <a:ext cx="3146962" cy="969010"/>
            <a:chOff x="0" y="0"/>
            <a:chExt cx="4195949" cy="1292013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b="true" sz="3200" spc="16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800523"/>
              <a:ext cx="4195949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b="true" sz="2199" spc="65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Image Processing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230822" y="7398994"/>
            <a:ext cx="3146962" cy="1378585"/>
            <a:chOff x="0" y="0"/>
            <a:chExt cx="4195949" cy="1838113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b="true" sz="3200" spc="16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5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800523"/>
              <a:ext cx="4195949" cy="1037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b="true" sz="2199" spc="65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Deep Learning  Models Analysis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570519" y="7398994"/>
            <a:ext cx="3146962" cy="1378585"/>
            <a:chOff x="0" y="0"/>
            <a:chExt cx="4195949" cy="1838113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28575"/>
              <a:ext cx="419594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b="true" sz="3200" spc="16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6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800523"/>
              <a:ext cx="4195949" cy="1037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b="true" sz="2199" spc="65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Prediction and Accuracy display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4280200" y="-4131125"/>
            <a:ext cx="10287000" cy="18847400"/>
          </a:xfrm>
          <a:custGeom>
            <a:avLst/>
            <a:gdLst/>
            <a:ahLst/>
            <a:cxnLst/>
            <a:rect r="r" b="b" t="t" l="l"/>
            <a:pathLst>
              <a:path h="18847400" w="10287000">
                <a:moveTo>
                  <a:pt x="0" y="18847399"/>
                </a:moveTo>
                <a:lnTo>
                  <a:pt x="10287000" y="18847399"/>
                </a:lnTo>
                <a:lnTo>
                  <a:pt x="10287000" y="0"/>
                </a:lnTo>
                <a:lnTo>
                  <a:pt x="0" y="0"/>
                </a:lnTo>
                <a:lnTo>
                  <a:pt x="0" y="18847399"/>
                </a:lnTo>
                <a:close/>
              </a:path>
            </a:pathLst>
          </a:custGeom>
          <a:blipFill>
            <a:blip r:embed="rId3"/>
            <a:stretch>
              <a:fillRect l="-14927" t="0" r="-1492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228744" y="719415"/>
            <a:ext cx="9849044" cy="1726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4"/>
              </a:lnSpc>
            </a:pPr>
            <a:r>
              <a:rPr lang="en-US" b="true" sz="56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</a:t>
            </a:r>
          </a:p>
          <a:p>
            <a:pPr algn="ctr">
              <a:lnSpc>
                <a:spcPts val="6344"/>
              </a:lnSpc>
            </a:pPr>
            <a:r>
              <a:rPr lang="en-US" b="true" sz="56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2094" y="2759331"/>
            <a:ext cx="7480413" cy="55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2"/>
              </a:lnSpc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326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Backend:</a:t>
            </a: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Django (Python)</a:t>
            </a:r>
          </a:p>
          <a:p>
            <a:pPr algn="just">
              <a:lnSpc>
                <a:spcPts val="5422"/>
              </a:lnSpc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326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Frontend:</a:t>
            </a: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CSS</a:t>
            </a:r>
          </a:p>
          <a:p>
            <a:pPr algn="just">
              <a:lnSpc>
                <a:spcPts val="5422"/>
              </a:lnSpc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326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Deep Learning Frameworks:</a:t>
            </a:r>
          </a:p>
          <a:p>
            <a:pPr algn="just">
              <a:lnSpc>
                <a:spcPts val="5422"/>
              </a:lnSpc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•Neural Networks: CNN, RNN, CRNN, BiLSTM, BiRNN</a:t>
            </a:r>
          </a:p>
          <a:p>
            <a:pPr algn="just">
              <a:lnSpc>
                <a:spcPts val="5422"/>
              </a:lnSpc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326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Database:</a:t>
            </a: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SQLite/MySQL</a:t>
            </a:r>
          </a:p>
          <a:p>
            <a:pPr algn="just">
              <a:lnSpc>
                <a:spcPts val="5422"/>
              </a:lnSpc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US" sz="3326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Libraries:</a:t>
            </a: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OpenCV, NumPy, scikit-learn </a:t>
            </a:r>
          </a:p>
          <a:p>
            <a:pPr algn="just">
              <a:lnSpc>
                <a:spcPts val="542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538978" y="719415"/>
            <a:ext cx="9849044" cy="1706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1"/>
              </a:lnSpc>
            </a:pPr>
            <a:r>
              <a:rPr lang="en-US" b="true" sz="55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DEEP LEARNING MODELS </a:t>
            </a:r>
          </a:p>
          <a:p>
            <a:pPr algn="ctr">
              <a:lnSpc>
                <a:spcPts val="6231"/>
              </a:lnSpc>
            </a:pPr>
            <a:r>
              <a:rPr lang="en-US" b="true" sz="55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0300" y="2851797"/>
            <a:ext cx="8639000" cy="758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8235" indent="-359117" lvl="1">
              <a:lnSpc>
                <a:spcPts val="5023"/>
              </a:lnSpc>
              <a:buFont typeface="Arial"/>
              <a:buChar char="•"/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CNN: Extracts spatial patterns and unique features from the signature image for analysis.</a:t>
            </a:r>
          </a:p>
          <a:p>
            <a:pPr algn="just" marL="718235" indent="-359117" lvl="1">
              <a:lnSpc>
                <a:spcPts val="5023"/>
              </a:lnSpc>
              <a:buFont typeface="Arial"/>
              <a:buChar char="•"/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RNN: Processes temporal and sequential relationships in extracted signature features.</a:t>
            </a:r>
          </a:p>
          <a:p>
            <a:pPr algn="just" marL="718235" indent="-359117" lvl="1">
              <a:lnSpc>
                <a:spcPts val="5023"/>
              </a:lnSpc>
              <a:buFont typeface="Arial"/>
              <a:buChar char="•"/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CRNN: Integrates spatial and sequential analysis for enhanced signature verification accuracy.</a:t>
            </a:r>
          </a:p>
          <a:p>
            <a:pPr algn="just" marL="718235" indent="-359117" lvl="1">
              <a:lnSpc>
                <a:spcPts val="5023"/>
              </a:lnSpc>
              <a:buFont typeface="Arial"/>
              <a:buChar char="•"/>
            </a:pPr>
            <a:r>
              <a:rPr lang="en-US" sz="332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BiLSTM/BiRNN: Captures bidirectional feature context for robust signature classification.</a:t>
            </a:r>
          </a:p>
          <a:p>
            <a:pPr algn="just">
              <a:lnSpc>
                <a:spcPts val="502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637" y="-450964"/>
            <a:ext cx="17024727" cy="10737964"/>
          </a:xfrm>
          <a:custGeom>
            <a:avLst/>
            <a:gdLst/>
            <a:ahLst/>
            <a:cxnLst/>
            <a:rect r="r" b="b" t="t" l="l"/>
            <a:pathLst>
              <a:path h="10737964" w="17024727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69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42048" y="1633877"/>
            <a:ext cx="6435881" cy="4356372"/>
          </a:xfrm>
          <a:custGeom>
            <a:avLst/>
            <a:gdLst/>
            <a:ahLst/>
            <a:cxnLst/>
            <a:rect r="r" b="b" t="t" l="l"/>
            <a:pathLst>
              <a:path h="4356372" w="6435881">
                <a:moveTo>
                  <a:pt x="0" y="0"/>
                </a:moveTo>
                <a:lnTo>
                  <a:pt x="6435880" y="0"/>
                </a:lnTo>
                <a:lnTo>
                  <a:pt x="6435880" y="4356372"/>
                </a:lnTo>
                <a:lnTo>
                  <a:pt x="0" y="4356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59" t="0" r="-2479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26567" y="1633877"/>
            <a:ext cx="7283327" cy="4356372"/>
          </a:xfrm>
          <a:custGeom>
            <a:avLst/>
            <a:gdLst/>
            <a:ahLst/>
            <a:cxnLst/>
            <a:rect r="r" b="b" t="t" l="l"/>
            <a:pathLst>
              <a:path h="4356372" w="7283327">
                <a:moveTo>
                  <a:pt x="0" y="0"/>
                </a:moveTo>
                <a:lnTo>
                  <a:pt x="7283327" y="0"/>
                </a:lnTo>
                <a:lnTo>
                  <a:pt x="7283327" y="4356372"/>
                </a:lnTo>
                <a:lnTo>
                  <a:pt x="0" y="43563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492" t="-48266" r="-42366" b="-2370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74381" y="5621578"/>
            <a:ext cx="6458367" cy="4665422"/>
          </a:xfrm>
          <a:custGeom>
            <a:avLst/>
            <a:gdLst/>
            <a:ahLst/>
            <a:cxnLst/>
            <a:rect r="r" b="b" t="t" l="l"/>
            <a:pathLst>
              <a:path h="4665422" w="6458367">
                <a:moveTo>
                  <a:pt x="0" y="0"/>
                </a:moveTo>
                <a:lnTo>
                  <a:pt x="6458367" y="0"/>
                </a:lnTo>
                <a:lnTo>
                  <a:pt x="6458367" y="4665422"/>
                </a:lnTo>
                <a:lnTo>
                  <a:pt x="0" y="46654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4802" t="-20363" r="-40184" b="-15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74691" y="8834894"/>
            <a:ext cx="629721" cy="296756"/>
          </a:xfrm>
          <a:custGeom>
            <a:avLst/>
            <a:gdLst/>
            <a:ahLst/>
            <a:cxnLst/>
            <a:rect r="r" b="b" t="t" l="l"/>
            <a:pathLst>
              <a:path h="296756" w="629721">
                <a:moveTo>
                  <a:pt x="0" y="0"/>
                </a:moveTo>
                <a:lnTo>
                  <a:pt x="629721" y="0"/>
                </a:lnTo>
                <a:lnTo>
                  <a:pt x="629721" y="296756"/>
                </a:lnTo>
                <a:lnTo>
                  <a:pt x="0" y="2967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89228" y="9258300"/>
            <a:ext cx="715183" cy="348652"/>
          </a:xfrm>
          <a:custGeom>
            <a:avLst/>
            <a:gdLst/>
            <a:ahLst/>
            <a:cxnLst/>
            <a:rect r="r" b="b" t="t" l="l"/>
            <a:pathLst>
              <a:path h="348652" w="715183">
                <a:moveTo>
                  <a:pt x="0" y="0"/>
                </a:moveTo>
                <a:lnTo>
                  <a:pt x="715184" y="0"/>
                </a:lnTo>
                <a:lnTo>
                  <a:pt x="715184" y="348652"/>
                </a:lnTo>
                <a:lnTo>
                  <a:pt x="0" y="3486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1637" y="697611"/>
            <a:ext cx="16092583" cy="936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1"/>
              </a:lnSpc>
            </a:pPr>
            <a:r>
              <a:rPr lang="en-US" b="true" sz="5673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SIGNATURE VERIFICATION 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2562" y="206565"/>
            <a:ext cx="7574272" cy="5512310"/>
          </a:xfrm>
          <a:custGeom>
            <a:avLst/>
            <a:gdLst/>
            <a:ahLst/>
            <a:cxnLst/>
            <a:rect r="r" b="b" t="t" l="l"/>
            <a:pathLst>
              <a:path h="5512310" w="7574272">
                <a:moveTo>
                  <a:pt x="0" y="0"/>
                </a:moveTo>
                <a:lnTo>
                  <a:pt x="7574271" y="0"/>
                </a:lnTo>
                <a:lnTo>
                  <a:pt x="7574271" y="5512310"/>
                </a:lnTo>
                <a:lnTo>
                  <a:pt x="0" y="5512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210222"/>
            <a:ext cx="7197544" cy="3048078"/>
          </a:xfrm>
          <a:custGeom>
            <a:avLst/>
            <a:gdLst/>
            <a:ahLst/>
            <a:cxnLst/>
            <a:rect r="r" b="b" t="t" l="l"/>
            <a:pathLst>
              <a:path h="3048078" w="7197544">
                <a:moveTo>
                  <a:pt x="0" y="0"/>
                </a:moveTo>
                <a:lnTo>
                  <a:pt x="7197544" y="0"/>
                </a:lnTo>
                <a:lnTo>
                  <a:pt x="7197544" y="3048078"/>
                </a:lnTo>
                <a:lnTo>
                  <a:pt x="0" y="30480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348" b="-217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03717" y="1305672"/>
            <a:ext cx="6655149" cy="117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ASPECTS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03360" y="3232850"/>
            <a:ext cx="7855506" cy="484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Intuitive User Interface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Easy and straightforward file upload process.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Precise Predictions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Leveraging deep learning models for high accuracy.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Instant Processing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Analyzes signatures swiftly and effectively.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Robust and Scalable:</a:t>
            </a: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Built on Django for enhanced security and adaptability.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160121"/>
            <a:ext cx="8996601" cy="5453559"/>
          </a:xfrm>
          <a:custGeom>
            <a:avLst/>
            <a:gdLst/>
            <a:ahLst/>
            <a:cxnLst/>
            <a:rect r="r" b="b" t="t" l="l"/>
            <a:pathLst>
              <a:path h="5453559" w="8996601">
                <a:moveTo>
                  <a:pt x="0" y="0"/>
                </a:moveTo>
                <a:lnTo>
                  <a:pt x="8996601" y="0"/>
                </a:lnTo>
                <a:lnTo>
                  <a:pt x="8996601" y="5453559"/>
                </a:lnTo>
                <a:lnTo>
                  <a:pt x="0" y="54535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797" t="0" r="-501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8158" y="1108829"/>
            <a:ext cx="7899970" cy="117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8158" y="3335878"/>
            <a:ext cx="7899970" cy="527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605" indent="-319803" lvl="1">
              <a:lnSpc>
                <a:spcPts val="4147"/>
              </a:lnSpc>
              <a:buAutoNum type="arabicPeriod" startAt="1"/>
            </a:pPr>
            <a:r>
              <a:rPr lang="en-US" sz="29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Banking: Verifying signatures on checks and transactions to prevent fraud.</a:t>
            </a:r>
          </a:p>
          <a:p>
            <a:pPr algn="l" marL="639605" indent="-319803" lvl="1">
              <a:lnSpc>
                <a:spcPts val="4147"/>
              </a:lnSpc>
              <a:buAutoNum type="arabicPeriod" startAt="1"/>
            </a:pPr>
            <a:r>
              <a:rPr lang="en-US" sz="29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Legal: Authenticating signatures on contracts and agreements.</a:t>
            </a:r>
          </a:p>
          <a:p>
            <a:pPr algn="l" marL="639605" indent="-319803" lvl="1">
              <a:lnSpc>
                <a:spcPts val="4147"/>
              </a:lnSpc>
              <a:buAutoNum type="arabicPeriod" startAt="1"/>
            </a:pPr>
            <a:r>
              <a:rPr lang="en-US" sz="29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Government: Validating signatures on official forms and documents.</a:t>
            </a:r>
          </a:p>
          <a:p>
            <a:pPr algn="just" marL="639605" indent="-319803" lvl="1">
              <a:lnSpc>
                <a:spcPts val="4147"/>
              </a:lnSpc>
              <a:buAutoNum type="arabicPeriod" startAt="1"/>
            </a:pPr>
            <a:r>
              <a:rPr lang="en-US" sz="29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E-commerce: Ensuring secure signature verification for online purchases.</a:t>
            </a:r>
          </a:p>
          <a:p>
            <a:pPr algn="l" marL="639605" indent="-319803" lvl="1">
              <a:lnSpc>
                <a:spcPts val="4147"/>
              </a:lnSpc>
              <a:buAutoNum type="arabicPeriod" startAt="1"/>
            </a:pPr>
            <a:r>
              <a:rPr lang="en-US" sz="296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Healthcare: Verifying signatures on medical records and prescriptions.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557245" y="-2696917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3328" y="5743743"/>
            <a:ext cx="3044426" cy="2346976"/>
          </a:xfrm>
          <a:custGeom>
            <a:avLst/>
            <a:gdLst/>
            <a:ahLst/>
            <a:cxnLst/>
            <a:rect r="r" b="b" t="t" l="l"/>
            <a:pathLst>
              <a:path h="2346976" w="3044426">
                <a:moveTo>
                  <a:pt x="0" y="0"/>
                </a:moveTo>
                <a:lnTo>
                  <a:pt x="3044426" y="0"/>
                </a:lnTo>
                <a:lnTo>
                  <a:pt x="3044426" y="2346976"/>
                </a:lnTo>
                <a:lnTo>
                  <a:pt x="0" y="23469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6154" y="1628943"/>
            <a:ext cx="4341600" cy="4114800"/>
          </a:xfrm>
          <a:custGeom>
            <a:avLst/>
            <a:gdLst/>
            <a:ahLst/>
            <a:cxnLst/>
            <a:rect r="r" b="b" t="t" l="l"/>
            <a:pathLst>
              <a:path h="4114800" w="4341600">
                <a:moveTo>
                  <a:pt x="0" y="0"/>
                </a:moveTo>
                <a:lnTo>
                  <a:pt x="4341600" y="0"/>
                </a:lnTo>
                <a:lnTo>
                  <a:pt x="4341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83782" y="2789458"/>
            <a:ext cx="1884976" cy="1884976"/>
          </a:xfrm>
          <a:custGeom>
            <a:avLst/>
            <a:gdLst/>
            <a:ahLst/>
            <a:cxnLst/>
            <a:rect r="r" b="b" t="t" l="l"/>
            <a:pathLst>
              <a:path h="1884976" w="1884976">
                <a:moveTo>
                  <a:pt x="0" y="0"/>
                </a:moveTo>
                <a:lnTo>
                  <a:pt x="1884976" y="0"/>
                </a:lnTo>
                <a:lnTo>
                  <a:pt x="1884976" y="1884976"/>
                </a:lnTo>
                <a:lnTo>
                  <a:pt x="0" y="18849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78399" y="472970"/>
            <a:ext cx="10786355" cy="2216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b="true" sz="720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 &amp; FUTURE SCOPE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86083" y="3455721"/>
            <a:ext cx="8170988" cy="561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701" indent="-377850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 verification with deep learning improves security and accuracy in authentication.</a:t>
            </a:r>
          </a:p>
          <a:p>
            <a:pPr algn="just" marL="755701" indent="-377850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 includes integrating multi-modal biometrics for enhanced reliability.</a:t>
            </a:r>
          </a:p>
          <a:p>
            <a:pPr algn="just">
              <a:lnSpc>
                <a:spcPts val="63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668758" y="8729931"/>
            <a:ext cx="10786355" cy="62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8"/>
              </a:lnSpc>
            </a:pPr>
            <a:r>
              <a:rPr lang="en-US" b="true" sz="3804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DAGY3K8ixMw</dc:identifier>
  <dcterms:modified xsi:type="dcterms:W3CDTF">2011-08-01T06:04:30Z</dcterms:modified>
  <cp:revision>1</cp:revision>
  <dc:title>Blue and Green Modern Artificial Intelligence Presentation</dc:title>
</cp:coreProperties>
</file>