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hG2GaLm2yKojrncWQFLsffIS7c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4d405e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4d405e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4d405e8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4d405e8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1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1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23"/>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5" name="Google Shape;5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15"/>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1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15"/>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19" name="Google Shape;19;p15"/>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20" name="Google Shape;20;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1" name="Google Shape;2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5" name="Google Shape;25;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 name="Shape 30"/>
        <p:cNvGrpSpPr/>
        <p:nvPr/>
      </p:nvGrpSpPr>
      <p:grpSpPr>
        <a:xfrm>
          <a:off x="0" y="0"/>
          <a:ext cx="0" cy="0"/>
          <a:chOff x="0" y="0"/>
          <a:chExt cx="0" cy="0"/>
        </a:xfrm>
      </p:grpSpPr>
      <p:sp>
        <p:nvSpPr>
          <p:cNvPr id="31" name="Google Shape;31;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33" name="Google Shape;33;p18"/>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9"/>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7" name="Google Shape;37;p19"/>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38" name="Google Shape;38;p19"/>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39" name="Google Shape;3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42" name="Google Shape;42;p20"/>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20"/>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2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2"/>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2" name="Google Shape;5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VaishnaviRaj6/NFTSalesDashboard.git" TargetMode="External"/><Relationship Id="rId4" Type="http://schemas.openxmlformats.org/officeDocument/2006/relationships/hyperlink" Target="https://github.com/VaishnaviRaj6/NFTdata-Backend.git" TargetMode="External"/><Relationship Id="rId5" Type="http://schemas.openxmlformats.org/officeDocument/2006/relationships/hyperlink" Target="https://app.powerbi.com/groups/me/reports/10037147-0797-49a2-97a4-710f35453b7c?ctid=197384f7-2b72-4f9a-9349-3ceeef912c13&amp;pbi_source=linkSha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3044700" y="1990755"/>
            <a:ext cx="3054600" cy="153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NFT Sales Analytics Dashboard</a:t>
            </a:r>
            <a:endParaRPr/>
          </a:p>
        </p:txBody>
      </p:sp>
      <p:sp>
        <p:nvSpPr>
          <p:cNvPr id="63" name="Google Shape;63;p1"/>
          <p:cNvSpPr txBox="1"/>
          <p:nvPr>
            <p:ph idx="1" type="subTitle"/>
          </p:nvPr>
        </p:nvSpPr>
        <p:spPr>
          <a:xfrm>
            <a:off x="5926500" y="3407575"/>
            <a:ext cx="3217500" cy="87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t>            By</a:t>
            </a:r>
            <a:endParaRPr/>
          </a:p>
          <a:p>
            <a:pPr indent="0" lvl="0" marL="0" rtl="0" algn="ctr">
              <a:lnSpc>
                <a:spcPct val="100000"/>
              </a:lnSpc>
              <a:spcBef>
                <a:spcPts val="0"/>
              </a:spcBef>
              <a:spcAft>
                <a:spcPts val="0"/>
              </a:spcAft>
              <a:buSzPts val="2100"/>
              <a:buNone/>
            </a:pPr>
            <a:r>
              <a:rPr lang="en"/>
              <a:t>     Muthukumar .K</a:t>
            </a:r>
            <a:endParaRPr/>
          </a:p>
          <a:p>
            <a:pPr indent="0" lvl="0" marL="0" rtl="0" algn="ctr">
              <a:lnSpc>
                <a:spcPct val="100000"/>
              </a:lnSpc>
              <a:spcBef>
                <a:spcPts val="0"/>
              </a:spcBef>
              <a:spcAft>
                <a:spcPts val="0"/>
              </a:spcAft>
              <a:buSzPts val="2100"/>
              <a:buNone/>
            </a:pPr>
            <a:r>
              <a:rPr lang="en"/>
              <a:t>Vaishnavi .N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Applications</a:t>
            </a:r>
            <a:endParaRPr/>
          </a:p>
        </p:txBody>
      </p:sp>
      <p:sp>
        <p:nvSpPr>
          <p:cNvPr id="161" name="Google Shape;161;p10"/>
          <p:cNvSpPr txBox="1"/>
          <p:nvPr>
            <p:ph idx="1" type="body"/>
          </p:nvPr>
        </p:nvSpPr>
        <p:spPr>
          <a:xfrm>
            <a:off x="311700" y="1225225"/>
            <a:ext cx="56034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Dashboard majorly used in NFT sales Analytics</a:t>
            </a:r>
            <a:endParaRPr/>
          </a:p>
          <a:p>
            <a:pPr indent="0" lvl="0" marL="0" rtl="0" algn="l">
              <a:lnSpc>
                <a:spcPct val="115000"/>
              </a:lnSpc>
              <a:spcBef>
                <a:spcPts val="1600"/>
              </a:spcBef>
              <a:spcAft>
                <a:spcPts val="0"/>
              </a:spcAft>
              <a:buClr>
                <a:schemeClr val="dk1"/>
              </a:buClr>
              <a:buSzPts val="1100"/>
              <a:buFont typeface="Arial"/>
              <a:buNone/>
            </a:pPr>
            <a:r>
              <a:rPr lang="en"/>
              <a:t>This dashboard analytics not only for the sales domain,  It is also used for market, business, ecommerce, cryptocurrency etc… without analysing we cannot do or take decision of anything.This becomes the major part of all the domain.</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pic>
        <p:nvPicPr>
          <p:cNvPr id="162" name="Google Shape;162;p10"/>
          <p:cNvPicPr preferRelativeResize="0"/>
          <p:nvPr/>
        </p:nvPicPr>
        <p:blipFill rotWithShape="1">
          <a:blip r:embed="rId3">
            <a:alphaModFix/>
          </a:blip>
          <a:srcRect b="3539" l="8479" r="9673" t="2085"/>
          <a:stretch/>
        </p:blipFill>
        <p:spPr>
          <a:xfrm>
            <a:off x="5968600" y="564600"/>
            <a:ext cx="2978950" cy="4014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Future Scopes</a:t>
            </a:r>
            <a:endParaRPr/>
          </a:p>
        </p:txBody>
      </p:sp>
      <p:sp>
        <p:nvSpPr>
          <p:cNvPr id="168" name="Google Shape;168;p11"/>
          <p:cNvSpPr txBox="1"/>
          <p:nvPr>
            <p:ph idx="1" type="body"/>
          </p:nvPr>
        </p:nvSpPr>
        <p:spPr>
          <a:xfrm>
            <a:off x="311700" y="1225225"/>
            <a:ext cx="41031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our future scope is to visualize the dashboard analytics in live update at every seconds that is to combine every collections sales analytics.</a:t>
            </a:r>
            <a:endParaRPr/>
          </a:p>
          <a:p>
            <a:pPr indent="0" lvl="0" marL="0" rtl="0" algn="l">
              <a:lnSpc>
                <a:spcPct val="115000"/>
              </a:lnSpc>
              <a:spcBef>
                <a:spcPts val="1600"/>
              </a:spcBef>
              <a:spcAft>
                <a:spcPts val="1600"/>
              </a:spcAft>
              <a:buSzPts val="1800"/>
              <a:buNone/>
            </a:pPr>
            <a:r>
              <a:rPr lang="en"/>
              <a:t>From that we able to know which is top trending collections at which month/year.</a:t>
            </a:r>
            <a:endParaRPr/>
          </a:p>
        </p:txBody>
      </p:sp>
      <p:pic>
        <p:nvPicPr>
          <p:cNvPr id="169" name="Google Shape;169;p11"/>
          <p:cNvPicPr preferRelativeResize="0"/>
          <p:nvPr/>
        </p:nvPicPr>
        <p:blipFill rotWithShape="1">
          <a:blip r:embed="rId3">
            <a:alphaModFix/>
          </a:blip>
          <a:srcRect b="0" l="7711" r="10420" t="0"/>
          <a:stretch/>
        </p:blipFill>
        <p:spPr>
          <a:xfrm>
            <a:off x="4414800" y="1147225"/>
            <a:ext cx="4535325" cy="310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164d405e8d7_0_0"/>
          <p:cNvPicPr preferRelativeResize="0"/>
          <p:nvPr/>
        </p:nvPicPr>
        <p:blipFill>
          <a:blip r:embed="rId3">
            <a:alphaModFix/>
          </a:blip>
          <a:stretch>
            <a:fillRect/>
          </a:stretch>
        </p:blipFill>
        <p:spPr>
          <a:xfrm>
            <a:off x="365412" y="225200"/>
            <a:ext cx="8133675" cy="4578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64d405e8d7_0_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80" name="Google Shape;180;g164d405e8d7_0_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Github </a:t>
            </a:r>
            <a:endParaRPr sz="2500"/>
          </a:p>
          <a:p>
            <a:pPr indent="0" lvl="0" marL="0" rtl="0" algn="l">
              <a:spcBef>
                <a:spcPts val="0"/>
              </a:spcBef>
              <a:spcAft>
                <a:spcPts val="0"/>
              </a:spcAft>
              <a:buNone/>
            </a:pPr>
            <a:r>
              <a:rPr lang="en" sz="2500"/>
              <a:t>	</a:t>
            </a:r>
            <a:r>
              <a:rPr lang="en"/>
              <a:t>Analytic File : </a:t>
            </a:r>
            <a:r>
              <a:rPr lang="en" u="sng">
                <a:solidFill>
                  <a:schemeClr val="hlink"/>
                </a:solidFill>
                <a:hlinkClick r:id="rId3"/>
              </a:rPr>
              <a:t>https://github.com/VaishnaviRaj6/NFTSalesDashboard.git</a:t>
            </a:r>
            <a:endParaRPr/>
          </a:p>
          <a:p>
            <a:pPr indent="0" lvl="0" marL="0" rtl="0" algn="l">
              <a:spcBef>
                <a:spcPts val="0"/>
              </a:spcBef>
              <a:spcAft>
                <a:spcPts val="0"/>
              </a:spcAft>
              <a:buNone/>
            </a:pPr>
            <a:r>
              <a:rPr lang="en"/>
              <a:t>	BackEnd File: </a:t>
            </a:r>
            <a:r>
              <a:rPr lang="en" u="sng">
                <a:solidFill>
                  <a:schemeClr val="hlink"/>
                </a:solidFill>
                <a:hlinkClick r:id="rId4"/>
              </a:rPr>
              <a:t>https://github.com/VaishnaviRaj6/NFTdata-Backend.git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500"/>
              <a:t>PowerBI </a:t>
            </a:r>
            <a:endParaRPr sz="2500"/>
          </a:p>
          <a:p>
            <a:pPr indent="0" lvl="0" marL="0" rtl="0" algn="l">
              <a:spcBef>
                <a:spcPts val="0"/>
              </a:spcBef>
              <a:spcAft>
                <a:spcPts val="0"/>
              </a:spcAft>
              <a:buClr>
                <a:schemeClr val="dk1"/>
              </a:buClr>
              <a:buSzPts val="1100"/>
              <a:buFont typeface="Arial"/>
              <a:buNone/>
            </a:pPr>
            <a:r>
              <a:rPr lang="en" sz="2500"/>
              <a:t> 	</a:t>
            </a:r>
            <a:r>
              <a:rPr lang="en"/>
              <a:t>Published File: </a:t>
            </a:r>
            <a:r>
              <a:rPr lang="en" u="sng">
                <a:solidFill>
                  <a:schemeClr val="hlink"/>
                </a:solidFill>
                <a:hlinkClick r:id="rId5"/>
              </a:rPr>
              <a:t>Click Here to View the Dashboard</a:t>
            </a:r>
            <a:endParaRPr/>
          </a:p>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0"/>
              <a:buNone/>
            </a:pPr>
            <a:r>
              <a:rPr lang="en" sz="14000"/>
              <a:t>Conclusion </a:t>
            </a:r>
            <a:endParaRPr sz="14000"/>
          </a:p>
        </p:txBody>
      </p:sp>
      <p:sp>
        <p:nvSpPr>
          <p:cNvPr id="186" name="Google Shape;186;p12"/>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900"/>
              <a:t>This project helps to analyse the nft sales of each top collections and makes users to interact and trade easily</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265500" y="93450"/>
            <a:ext cx="4045200" cy="178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Introduction</a:t>
            </a:r>
            <a:endParaRPr/>
          </a:p>
        </p:txBody>
      </p:sp>
      <p:sp>
        <p:nvSpPr>
          <p:cNvPr id="69" name="Google Shape;69;p2"/>
          <p:cNvSpPr txBox="1"/>
          <p:nvPr>
            <p:ph idx="1" type="subTitle"/>
          </p:nvPr>
        </p:nvSpPr>
        <p:spPr>
          <a:xfrm>
            <a:off x="265500" y="1784701"/>
            <a:ext cx="4045200" cy="157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This project shows nft sales analytics dashboard to explore yearly,monthly,weekly,daily analysis growth of each NFT collection.This enables users to interact and can</a:t>
            </a:r>
            <a:endParaRPr/>
          </a:p>
          <a:p>
            <a:pPr indent="0" lvl="0" marL="0" rtl="0" algn="ctr">
              <a:lnSpc>
                <a:spcPct val="100000"/>
              </a:lnSpc>
              <a:spcBef>
                <a:spcPts val="0"/>
              </a:spcBef>
              <a:spcAft>
                <a:spcPts val="0"/>
              </a:spcAft>
              <a:buSzPts val="2400"/>
              <a:buNone/>
            </a:pPr>
            <a:r>
              <a:rPr lang="en"/>
              <a:t> flip NFT to make profit.</a:t>
            </a:r>
            <a:endParaRPr/>
          </a:p>
        </p:txBody>
      </p:sp>
      <p:sp>
        <p:nvSpPr>
          <p:cNvPr id="70" name="Google Shape;70;p2"/>
          <p:cNvSpPr txBox="1"/>
          <p:nvPr>
            <p:ph idx="2" type="body"/>
          </p:nvPr>
        </p:nvSpPr>
        <p:spPr>
          <a:xfrm>
            <a:off x="4661275" y="649150"/>
            <a:ext cx="4104600" cy="414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b="1" lang="en" sz="2400"/>
              <a:t>Overview</a:t>
            </a:r>
            <a:endParaRPr b="1" sz="2400"/>
          </a:p>
          <a:p>
            <a:pPr indent="0" lvl="0" marL="0" rtl="0" algn="l">
              <a:lnSpc>
                <a:spcPct val="115000"/>
              </a:lnSpc>
              <a:spcBef>
                <a:spcPts val="0"/>
              </a:spcBef>
              <a:spcAft>
                <a:spcPts val="1600"/>
              </a:spcAft>
              <a:buSzPts val="1800"/>
              <a:buNone/>
            </a:pPr>
            <a:r>
              <a:rPr lang="en"/>
              <a:t>It is a trading system where users can sell,cancel and buy a NFT at anywhere in any collection.By our dashboard visualization,users can easily analyse the trading system and plan accordingly like when to sell or buy the NFTs.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Existing System</a:t>
            </a:r>
            <a:endParaRPr/>
          </a:p>
        </p:txBody>
      </p:sp>
      <p:sp>
        <p:nvSpPr>
          <p:cNvPr id="76" name="Google Shape;76;p3"/>
          <p:cNvSpPr txBox="1"/>
          <p:nvPr>
            <p:ph idx="1" type="body"/>
          </p:nvPr>
        </p:nvSpPr>
        <p:spPr>
          <a:xfrm>
            <a:off x="311700" y="1225225"/>
            <a:ext cx="45747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Each collection has its floor price,volume,ownership etc..But users are unable to compare this information with other collections at the same time.Every collection represents their items to sales and buyers have to wait and look for the particular time to get it.</a:t>
            </a:r>
            <a:endParaRPr sz="2000"/>
          </a:p>
        </p:txBody>
      </p:sp>
      <p:pic>
        <p:nvPicPr>
          <p:cNvPr id="77" name="Google Shape;77;p3"/>
          <p:cNvPicPr preferRelativeResize="0"/>
          <p:nvPr/>
        </p:nvPicPr>
        <p:blipFill rotWithShape="1">
          <a:blip r:embed="rId3">
            <a:alphaModFix/>
          </a:blip>
          <a:srcRect b="0" l="0" r="0" t="0"/>
          <a:stretch/>
        </p:blipFill>
        <p:spPr>
          <a:xfrm>
            <a:off x="4789875" y="1225225"/>
            <a:ext cx="4095999" cy="3071974"/>
          </a:xfrm>
          <a:prstGeom prst="rect">
            <a:avLst/>
          </a:prstGeom>
          <a:noFill/>
          <a:ln>
            <a:noFill/>
          </a:ln>
          <a:effectLst>
            <a:outerShdw blurRad="57150" rotWithShape="0" algn="bl" dir="5400000" dist="19050">
              <a:srgbClr val="000000">
                <a:alpha val="49803"/>
              </a:srgbClr>
            </a:outerShdw>
            <a:reflection blurRad="0" dir="5400000" dist="38100" endA="0" endPos="15000" fadeDir="5400012" kx="0" rotWithShape="0" algn="bl" stA="58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Proposed System</a:t>
            </a:r>
            <a:endParaRPr/>
          </a:p>
        </p:txBody>
      </p:sp>
      <p:sp>
        <p:nvSpPr>
          <p:cNvPr id="83" name="Google Shape;83;p4"/>
          <p:cNvSpPr txBox="1"/>
          <p:nvPr>
            <p:ph idx="1" type="body"/>
          </p:nvPr>
        </p:nvSpPr>
        <p:spPr>
          <a:xfrm>
            <a:off x="311700" y="1225225"/>
            <a:ext cx="40602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 By overcoming these, we created a dashboard of visualizing the necessary of each collections such as minting items,total quantity and particularly sales analysis which helps users to buy the items and sell the items to their needs , they able to know which is the most  trending one and trusted one to mint,sell,buy etc..,</a:t>
            </a:r>
            <a:endParaRPr/>
          </a:p>
        </p:txBody>
      </p:sp>
      <p:pic>
        <p:nvPicPr>
          <p:cNvPr id="84" name="Google Shape;84;p4"/>
          <p:cNvPicPr preferRelativeResize="0"/>
          <p:nvPr/>
        </p:nvPicPr>
        <p:blipFill rotWithShape="1">
          <a:blip r:embed="rId3">
            <a:alphaModFix/>
          </a:blip>
          <a:srcRect b="0" l="3563" r="2167" t="0"/>
          <a:stretch/>
        </p:blipFill>
        <p:spPr>
          <a:xfrm>
            <a:off x="4371900" y="1329200"/>
            <a:ext cx="4522074" cy="2806351"/>
          </a:xfrm>
          <a:prstGeom prst="rect">
            <a:avLst/>
          </a:prstGeom>
          <a:noFill/>
          <a:ln>
            <a:noFill/>
          </a:ln>
          <a:effectLst>
            <a:reflection blurRad="0" dir="5400000" dist="28575" endA="0" endPos="20000" fadeDir="5400012" kx="0" rotWithShape="0" algn="bl"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cxnSp>
        <p:nvCxnSpPr>
          <p:cNvPr id="89" name="Google Shape;89;p5"/>
          <p:cNvCxnSpPr/>
          <p:nvPr/>
        </p:nvCxnSpPr>
        <p:spPr>
          <a:xfrm>
            <a:off x="420075" y="2927037"/>
            <a:ext cx="8336100" cy="0"/>
          </a:xfrm>
          <a:prstGeom prst="straightConnector1">
            <a:avLst/>
          </a:prstGeom>
          <a:noFill/>
          <a:ln cap="flat" cmpd="sng" w="19050">
            <a:solidFill>
              <a:schemeClr val="dk1"/>
            </a:solidFill>
            <a:prstDash val="dot"/>
            <a:round/>
            <a:headEnd len="sm" w="sm" type="none"/>
            <a:tailEnd len="sm" w="sm" type="none"/>
          </a:ln>
        </p:spPr>
      </p:cxnSp>
      <p:sp>
        <p:nvSpPr>
          <p:cNvPr id="90" name="Google Shape;90;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Flow Chart</a:t>
            </a:r>
            <a:endParaRPr/>
          </a:p>
        </p:txBody>
      </p:sp>
      <p:grpSp>
        <p:nvGrpSpPr>
          <p:cNvPr id="91" name="Google Shape;91;p5"/>
          <p:cNvGrpSpPr/>
          <p:nvPr/>
        </p:nvGrpSpPr>
        <p:grpSpPr>
          <a:xfrm>
            <a:off x="369350" y="2864883"/>
            <a:ext cx="129000" cy="770742"/>
            <a:chOff x="369350" y="2864883"/>
            <a:chExt cx="129000" cy="770742"/>
          </a:xfrm>
        </p:grpSpPr>
        <p:sp>
          <p:nvSpPr>
            <p:cNvPr id="92" name="Google Shape;92;p5"/>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5"/>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94" name="Google Shape;94;p5"/>
          <p:cNvSpPr txBox="1"/>
          <p:nvPr>
            <p:ph idx="4294967295" type="body"/>
          </p:nvPr>
        </p:nvSpPr>
        <p:spPr>
          <a:xfrm>
            <a:off x="464100" y="3238125"/>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NFT Data</a:t>
            </a:r>
            <a:endParaRPr b="1"/>
          </a:p>
          <a:p>
            <a:pPr indent="0" lvl="0" marL="0" rtl="0" algn="l">
              <a:lnSpc>
                <a:spcPct val="115000"/>
              </a:lnSpc>
              <a:spcBef>
                <a:spcPts val="0"/>
              </a:spcBef>
              <a:spcAft>
                <a:spcPts val="0"/>
              </a:spcAft>
              <a:buSzPts val="1800"/>
              <a:buNone/>
            </a:pPr>
            <a:r>
              <a:t/>
            </a:r>
            <a:endParaRPr sz="1100"/>
          </a:p>
        </p:txBody>
      </p:sp>
      <p:grpSp>
        <p:nvGrpSpPr>
          <p:cNvPr id="95" name="Google Shape;95;p5"/>
          <p:cNvGrpSpPr/>
          <p:nvPr/>
        </p:nvGrpSpPr>
        <p:grpSpPr>
          <a:xfrm>
            <a:off x="1553050" y="1736575"/>
            <a:ext cx="129000" cy="1254971"/>
            <a:chOff x="1553050" y="1736575"/>
            <a:chExt cx="129000" cy="1254971"/>
          </a:xfrm>
        </p:grpSpPr>
        <p:sp>
          <p:nvSpPr>
            <p:cNvPr id="96" name="Google Shape;96;p5"/>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5"/>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98" name="Google Shape;98;p5"/>
          <p:cNvSpPr txBox="1"/>
          <p:nvPr>
            <p:ph idx="4294967295" type="body"/>
          </p:nvPr>
        </p:nvSpPr>
        <p:spPr>
          <a:xfrm>
            <a:off x="1629250" y="1492700"/>
            <a:ext cx="21744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Node JS </a:t>
            </a:r>
            <a:endParaRPr b="1"/>
          </a:p>
          <a:p>
            <a:pPr indent="0" lvl="0" marL="0" rtl="0" algn="l">
              <a:lnSpc>
                <a:spcPct val="115000"/>
              </a:lnSpc>
              <a:spcBef>
                <a:spcPts val="0"/>
              </a:spcBef>
              <a:spcAft>
                <a:spcPts val="0"/>
              </a:spcAft>
              <a:buSzPts val="1800"/>
              <a:buNone/>
            </a:pPr>
            <a:r>
              <a:t/>
            </a:r>
            <a:endParaRPr sz="1100"/>
          </a:p>
        </p:txBody>
      </p:sp>
      <p:grpSp>
        <p:nvGrpSpPr>
          <p:cNvPr id="99" name="Google Shape;99;p5"/>
          <p:cNvGrpSpPr/>
          <p:nvPr/>
        </p:nvGrpSpPr>
        <p:grpSpPr>
          <a:xfrm>
            <a:off x="3484800" y="2862533"/>
            <a:ext cx="129000" cy="773080"/>
            <a:chOff x="3484800" y="2862533"/>
            <a:chExt cx="129000" cy="773080"/>
          </a:xfrm>
        </p:grpSpPr>
        <p:sp>
          <p:nvSpPr>
            <p:cNvPr id="100" name="Google Shape;100;p5"/>
            <p:cNvSpPr/>
            <p:nvPr/>
          </p:nvSpPr>
          <p:spPr>
            <a:xfrm>
              <a:off x="3484800" y="286253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 name="Google Shape;101;p5"/>
            <p:cNvCxnSpPr/>
            <p:nvPr/>
          </p:nvCxnSpPr>
          <p:spPr>
            <a:xfrm>
              <a:off x="35462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102" name="Google Shape;102;p5"/>
          <p:cNvSpPr txBox="1"/>
          <p:nvPr>
            <p:ph idx="4294967295" type="body"/>
          </p:nvPr>
        </p:nvSpPr>
        <p:spPr>
          <a:xfrm>
            <a:off x="3561000" y="3238050"/>
            <a:ext cx="23646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Response API Data </a:t>
            </a:r>
            <a:endParaRPr b="1"/>
          </a:p>
          <a:p>
            <a:pPr indent="0" lvl="0" marL="0" rtl="0" algn="l">
              <a:lnSpc>
                <a:spcPct val="115000"/>
              </a:lnSpc>
              <a:spcBef>
                <a:spcPts val="0"/>
              </a:spcBef>
              <a:spcAft>
                <a:spcPts val="0"/>
              </a:spcAft>
              <a:buSzPts val="1800"/>
              <a:buNone/>
            </a:pPr>
            <a:r>
              <a:t/>
            </a:r>
            <a:endParaRPr sz="1100"/>
          </a:p>
        </p:txBody>
      </p:sp>
      <p:grpSp>
        <p:nvGrpSpPr>
          <p:cNvPr id="103" name="Google Shape;103;p5"/>
          <p:cNvGrpSpPr/>
          <p:nvPr/>
        </p:nvGrpSpPr>
        <p:grpSpPr>
          <a:xfrm>
            <a:off x="5144075" y="1736575"/>
            <a:ext cx="129000" cy="1257296"/>
            <a:chOff x="5144075" y="1736575"/>
            <a:chExt cx="129000" cy="1257296"/>
          </a:xfrm>
        </p:grpSpPr>
        <p:sp>
          <p:nvSpPr>
            <p:cNvPr id="104" name="Google Shape;104;p5"/>
            <p:cNvSpPr/>
            <p:nvPr/>
          </p:nvSpPr>
          <p:spPr>
            <a:xfrm>
              <a:off x="5144075"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5"/>
            <p:cNvCxnSpPr/>
            <p:nvPr/>
          </p:nvCxnSpPr>
          <p:spPr>
            <a:xfrm rot="10800000">
              <a:off x="520857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06" name="Google Shape;106;p5"/>
          <p:cNvSpPr txBox="1"/>
          <p:nvPr>
            <p:ph idx="4294967295" type="body"/>
          </p:nvPr>
        </p:nvSpPr>
        <p:spPr>
          <a:xfrm>
            <a:off x="5220275" y="1492700"/>
            <a:ext cx="3363000" cy="10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Fitting JSON data to Model</a:t>
            </a:r>
            <a:endParaRPr b="1"/>
          </a:p>
          <a:p>
            <a:pPr indent="0" lvl="0" marL="0" rtl="0" algn="l">
              <a:lnSpc>
                <a:spcPct val="115000"/>
              </a:lnSpc>
              <a:spcBef>
                <a:spcPts val="0"/>
              </a:spcBef>
              <a:spcAft>
                <a:spcPts val="0"/>
              </a:spcAft>
              <a:buSzPts val="1800"/>
              <a:buNone/>
            </a:pPr>
            <a:r>
              <a:t/>
            </a:r>
            <a:endParaRPr sz="1100"/>
          </a:p>
        </p:txBody>
      </p:sp>
      <p:grpSp>
        <p:nvGrpSpPr>
          <p:cNvPr id="107" name="Google Shape;107;p5"/>
          <p:cNvGrpSpPr/>
          <p:nvPr/>
        </p:nvGrpSpPr>
        <p:grpSpPr>
          <a:xfrm>
            <a:off x="6657900" y="2864871"/>
            <a:ext cx="129000" cy="770742"/>
            <a:chOff x="6657900" y="2864871"/>
            <a:chExt cx="129000" cy="770742"/>
          </a:xfrm>
        </p:grpSpPr>
        <p:sp>
          <p:nvSpPr>
            <p:cNvPr id="108" name="Google Shape;108;p5"/>
            <p:cNvSpPr/>
            <p:nvPr/>
          </p:nvSpPr>
          <p:spPr>
            <a:xfrm>
              <a:off x="6657900" y="2864871"/>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5"/>
            <p:cNvCxnSpPr/>
            <p:nvPr/>
          </p:nvCxnSpPr>
          <p:spPr>
            <a:xfrm>
              <a:off x="6722400" y="2991513"/>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110" name="Google Shape;110;p5"/>
          <p:cNvSpPr txBox="1"/>
          <p:nvPr>
            <p:ph idx="4294967295" type="body"/>
          </p:nvPr>
        </p:nvSpPr>
        <p:spPr>
          <a:xfrm>
            <a:off x="6734100" y="3238050"/>
            <a:ext cx="2174400" cy="12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Visualize data with Graphs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Hardware requirements   	Software requirements</a:t>
            </a:r>
            <a:endParaRPr/>
          </a:p>
        </p:txBody>
      </p:sp>
      <p:sp>
        <p:nvSpPr>
          <p:cNvPr id="116" name="Google Shape;116;p6"/>
          <p:cNvSpPr txBox="1"/>
          <p:nvPr>
            <p:ph idx="1" type="body"/>
          </p:nvPr>
        </p:nvSpPr>
        <p:spPr>
          <a:xfrm>
            <a:off x="311700" y="1225225"/>
            <a:ext cx="40602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sz="1500"/>
              <a:t>Memory ( RAM ) : 4GB</a:t>
            </a:r>
            <a:endParaRPr sz="1500"/>
          </a:p>
          <a:p>
            <a:pPr indent="0" lvl="0" marL="0" rtl="0" algn="l">
              <a:lnSpc>
                <a:spcPct val="115000"/>
              </a:lnSpc>
              <a:spcBef>
                <a:spcPts val="1600"/>
              </a:spcBef>
              <a:spcAft>
                <a:spcPts val="0"/>
              </a:spcAft>
              <a:buSzPts val="1800"/>
              <a:buNone/>
            </a:pPr>
            <a:r>
              <a:rPr lang="en" sz="1500"/>
              <a:t>Display : At least 1440x900 or 1600x900 (16:9) required</a:t>
            </a:r>
            <a:endParaRPr sz="1500"/>
          </a:p>
          <a:p>
            <a:pPr indent="0" lvl="0" marL="0" rtl="0" algn="l">
              <a:lnSpc>
                <a:spcPct val="115000"/>
              </a:lnSpc>
              <a:spcBef>
                <a:spcPts val="1600"/>
              </a:spcBef>
              <a:spcAft>
                <a:spcPts val="1600"/>
              </a:spcAft>
              <a:buSzPts val="1800"/>
              <a:buNone/>
            </a:pPr>
            <a:r>
              <a:rPr lang="en" sz="1500"/>
              <a:t>CPU : 1 Gigahertz (GHz) 64-bit (x64) processor or better recommended</a:t>
            </a:r>
            <a:endParaRPr sz="1500"/>
          </a:p>
        </p:txBody>
      </p:sp>
      <p:sp>
        <p:nvSpPr>
          <p:cNvPr id="117" name="Google Shape;117;p6"/>
          <p:cNvSpPr txBox="1"/>
          <p:nvPr>
            <p:ph idx="4294967295"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sz="1500"/>
              <a:t>Operating System : Windows 8.1 / Windows Server 2012 R2, or later</a:t>
            </a:r>
            <a:endParaRPr sz="1500"/>
          </a:p>
          <a:p>
            <a:pPr indent="0" lvl="0" marL="0" rtl="0" algn="l">
              <a:lnSpc>
                <a:spcPct val="115000"/>
              </a:lnSpc>
              <a:spcBef>
                <a:spcPts val="1600"/>
              </a:spcBef>
              <a:spcAft>
                <a:spcPts val="0"/>
              </a:spcAft>
              <a:buSzPts val="1800"/>
              <a:buNone/>
            </a:pPr>
            <a:r>
              <a:rPr lang="en" sz="1500"/>
              <a:t>.NET framework : .NET 4.6.2 or later</a:t>
            </a:r>
            <a:endParaRPr sz="15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Software Used</a:t>
            </a:r>
            <a:endParaRPr/>
          </a:p>
        </p:txBody>
      </p:sp>
      <p:cxnSp>
        <p:nvCxnSpPr>
          <p:cNvPr id="123" name="Google Shape;123;p7"/>
          <p:cNvCxnSpPr/>
          <p:nvPr/>
        </p:nvCxnSpPr>
        <p:spPr>
          <a:xfrm>
            <a:off x="4364550" y="1242375"/>
            <a:ext cx="414900" cy="0"/>
          </a:xfrm>
          <a:prstGeom prst="straightConnector1">
            <a:avLst/>
          </a:prstGeom>
          <a:noFill/>
          <a:ln cap="flat" cmpd="sng" w="28575">
            <a:solidFill>
              <a:schemeClr val="lt2"/>
            </a:solidFill>
            <a:prstDash val="solid"/>
            <a:round/>
            <a:headEnd len="sm" w="sm" type="none"/>
            <a:tailEnd len="sm" w="sm" type="none"/>
          </a:ln>
        </p:spPr>
      </p:cxnSp>
      <p:grpSp>
        <p:nvGrpSpPr>
          <p:cNvPr id="124" name="Google Shape;124;p7"/>
          <p:cNvGrpSpPr/>
          <p:nvPr/>
        </p:nvGrpSpPr>
        <p:grpSpPr>
          <a:xfrm>
            <a:off x="437825" y="1568589"/>
            <a:ext cx="2685450" cy="3086700"/>
            <a:chOff x="437825" y="1568589"/>
            <a:chExt cx="2685450" cy="3086700"/>
          </a:xfrm>
        </p:grpSpPr>
        <p:sp>
          <p:nvSpPr>
            <p:cNvPr id="125" name="Google Shape;125;p7"/>
            <p:cNvSpPr/>
            <p:nvPr/>
          </p:nvSpPr>
          <p:spPr>
            <a:xfrm>
              <a:off x="4400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txBox="1"/>
            <p:nvPr/>
          </p:nvSpPr>
          <p:spPr>
            <a:xfrm>
              <a:off x="437825" y="1568589"/>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7"/>
          <p:cNvSpPr txBox="1"/>
          <p:nvPr>
            <p:ph idx="4294967295" type="body"/>
          </p:nvPr>
        </p:nvSpPr>
        <p:spPr>
          <a:xfrm>
            <a:off x="516625" y="1562875"/>
            <a:ext cx="2484300" cy="4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Data API</a:t>
            </a:r>
            <a:endParaRPr>
              <a:solidFill>
                <a:schemeClr val="lt1"/>
              </a:solidFill>
            </a:endParaRPr>
          </a:p>
        </p:txBody>
      </p:sp>
      <p:sp>
        <p:nvSpPr>
          <p:cNvPr id="128" name="Google Shape;128;p7"/>
          <p:cNvSpPr txBox="1"/>
          <p:nvPr>
            <p:ph idx="4294967295" type="body"/>
          </p:nvPr>
        </p:nvSpPr>
        <p:spPr>
          <a:xfrm>
            <a:off x="518000" y="2091275"/>
            <a:ext cx="2494500" cy="25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400"/>
          </a:p>
          <a:p>
            <a:pPr indent="0" lvl="0" marL="0" rtl="0" algn="l">
              <a:lnSpc>
                <a:spcPct val="115000"/>
              </a:lnSpc>
              <a:spcBef>
                <a:spcPts val="800"/>
              </a:spcBef>
              <a:spcAft>
                <a:spcPts val="0"/>
              </a:spcAft>
              <a:buSzPts val="1800"/>
              <a:buNone/>
            </a:pPr>
            <a:r>
              <a:t/>
            </a:r>
            <a:endParaRPr sz="1400"/>
          </a:p>
          <a:p>
            <a:pPr indent="0" lvl="0" marL="0" rtl="0" algn="l">
              <a:lnSpc>
                <a:spcPct val="115000"/>
              </a:lnSpc>
              <a:spcBef>
                <a:spcPts val="800"/>
              </a:spcBef>
              <a:spcAft>
                <a:spcPts val="800"/>
              </a:spcAft>
              <a:buSzPts val="1800"/>
              <a:buNone/>
            </a:pPr>
            <a:r>
              <a:rPr lang="en" sz="1400"/>
              <a:t>nftport.xyz provides free API data with API key about NFT . nftport docs provides each api for all api datas. But it provides 50 datas per request . </a:t>
            </a:r>
            <a:endParaRPr sz="1400"/>
          </a:p>
        </p:txBody>
      </p:sp>
      <p:grpSp>
        <p:nvGrpSpPr>
          <p:cNvPr id="129" name="Google Shape;129;p7"/>
          <p:cNvGrpSpPr/>
          <p:nvPr/>
        </p:nvGrpSpPr>
        <p:grpSpPr>
          <a:xfrm>
            <a:off x="3230400" y="1568589"/>
            <a:ext cx="2683200" cy="3086700"/>
            <a:chOff x="3230400" y="1568589"/>
            <a:chExt cx="2683200" cy="3086700"/>
          </a:xfrm>
        </p:grpSpPr>
        <p:sp>
          <p:nvSpPr>
            <p:cNvPr id="130" name="Google Shape;130;p7"/>
            <p:cNvSpPr/>
            <p:nvPr/>
          </p:nvSpPr>
          <p:spPr>
            <a:xfrm>
              <a:off x="3230400"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txBox="1"/>
            <p:nvPr/>
          </p:nvSpPr>
          <p:spPr>
            <a:xfrm>
              <a:off x="3230400"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7"/>
          <p:cNvSpPr txBox="1"/>
          <p:nvPr>
            <p:ph idx="4294967295" type="body"/>
          </p:nvPr>
        </p:nvSpPr>
        <p:spPr>
          <a:xfrm>
            <a:off x="3316800" y="1562875"/>
            <a:ext cx="2484300" cy="4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Back-end</a:t>
            </a:r>
            <a:endParaRPr>
              <a:solidFill>
                <a:schemeClr val="lt1"/>
              </a:solidFill>
            </a:endParaRPr>
          </a:p>
        </p:txBody>
      </p:sp>
      <p:sp>
        <p:nvSpPr>
          <p:cNvPr id="133" name="Google Shape;133;p7"/>
          <p:cNvSpPr txBox="1"/>
          <p:nvPr>
            <p:ph idx="4294967295" type="body"/>
          </p:nvPr>
        </p:nvSpPr>
        <p:spPr>
          <a:xfrm>
            <a:off x="3316825" y="2091277"/>
            <a:ext cx="2484300" cy="256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400"/>
          </a:p>
          <a:p>
            <a:pPr indent="0" lvl="0" marL="0" rtl="0" algn="l">
              <a:lnSpc>
                <a:spcPct val="115000"/>
              </a:lnSpc>
              <a:spcBef>
                <a:spcPts val="800"/>
              </a:spcBef>
              <a:spcAft>
                <a:spcPts val="0"/>
              </a:spcAft>
              <a:buSzPts val="1800"/>
              <a:buNone/>
            </a:pPr>
            <a:r>
              <a:t/>
            </a:r>
            <a:endParaRPr b="1" sz="1400"/>
          </a:p>
          <a:p>
            <a:pPr indent="0" lvl="0" marL="0" rtl="0" algn="l">
              <a:lnSpc>
                <a:spcPct val="115000"/>
              </a:lnSpc>
              <a:spcBef>
                <a:spcPts val="800"/>
              </a:spcBef>
              <a:spcAft>
                <a:spcPts val="0"/>
              </a:spcAft>
              <a:buSzPts val="1800"/>
              <a:buNone/>
            </a:pPr>
            <a:r>
              <a:t/>
            </a:r>
            <a:endParaRPr b="1" sz="1400"/>
          </a:p>
          <a:p>
            <a:pPr indent="0" lvl="0" marL="0" rtl="0" algn="l">
              <a:lnSpc>
                <a:spcPct val="115000"/>
              </a:lnSpc>
              <a:spcBef>
                <a:spcPts val="800"/>
              </a:spcBef>
              <a:spcAft>
                <a:spcPts val="0"/>
              </a:spcAft>
              <a:buSzPts val="1800"/>
              <a:buNone/>
            </a:pPr>
            <a:r>
              <a:t/>
            </a:r>
            <a:endParaRPr b="1" sz="1400"/>
          </a:p>
          <a:p>
            <a:pPr indent="0" lvl="0" marL="0" rtl="0" algn="l">
              <a:lnSpc>
                <a:spcPct val="115000"/>
              </a:lnSpc>
              <a:spcBef>
                <a:spcPts val="800"/>
              </a:spcBef>
              <a:spcAft>
                <a:spcPts val="800"/>
              </a:spcAft>
              <a:buSzPts val="1800"/>
              <a:buNone/>
            </a:pPr>
            <a:r>
              <a:rPr lang="en" sz="1400"/>
              <a:t>Node js used to iterate the request to get 1000s of data at single time</a:t>
            </a:r>
            <a:endParaRPr sz="1400"/>
          </a:p>
        </p:txBody>
      </p:sp>
      <p:grpSp>
        <p:nvGrpSpPr>
          <p:cNvPr id="134" name="Google Shape;134;p7"/>
          <p:cNvGrpSpPr/>
          <p:nvPr/>
        </p:nvGrpSpPr>
        <p:grpSpPr>
          <a:xfrm>
            <a:off x="6022975" y="1568589"/>
            <a:ext cx="2685450" cy="3086700"/>
            <a:chOff x="6022975" y="1568589"/>
            <a:chExt cx="2685450" cy="3086700"/>
          </a:xfrm>
        </p:grpSpPr>
        <p:sp>
          <p:nvSpPr>
            <p:cNvPr id="135" name="Google Shape;135;p7"/>
            <p:cNvSpPr/>
            <p:nvPr/>
          </p:nvSpPr>
          <p:spPr>
            <a:xfrm>
              <a:off x="60229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txBox="1"/>
            <p:nvPr/>
          </p:nvSpPr>
          <p:spPr>
            <a:xfrm>
              <a:off x="6025225"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7"/>
          <p:cNvSpPr txBox="1"/>
          <p:nvPr>
            <p:ph idx="4294967295" type="body"/>
          </p:nvPr>
        </p:nvSpPr>
        <p:spPr>
          <a:xfrm>
            <a:off x="6107075" y="1562875"/>
            <a:ext cx="2484300" cy="41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Analytics tool</a:t>
            </a:r>
            <a:endParaRPr>
              <a:solidFill>
                <a:schemeClr val="lt1"/>
              </a:solidFill>
            </a:endParaRPr>
          </a:p>
        </p:txBody>
      </p:sp>
      <p:sp>
        <p:nvSpPr>
          <p:cNvPr id="138" name="Google Shape;138;p7"/>
          <p:cNvSpPr txBox="1"/>
          <p:nvPr>
            <p:ph idx="4294967295" type="body"/>
          </p:nvPr>
        </p:nvSpPr>
        <p:spPr>
          <a:xfrm>
            <a:off x="6105400" y="2159850"/>
            <a:ext cx="2494500" cy="2495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b="1" lang="en" sz="1400"/>
              <a:t>     </a:t>
            </a:r>
            <a:r>
              <a:rPr b="1" lang="en" sz="3000">
                <a:latin typeface="Roboto"/>
                <a:ea typeface="Roboto"/>
                <a:cs typeface="Roboto"/>
                <a:sym typeface="Roboto"/>
              </a:rPr>
              <a:t>Power BI</a:t>
            </a:r>
            <a:endParaRPr b="1" sz="3000">
              <a:latin typeface="Roboto"/>
              <a:ea typeface="Roboto"/>
              <a:cs typeface="Roboto"/>
              <a:sym typeface="Roboto"/>
            </a:endParaRPr>
          </a:p>
          <a:p>
            <a:pPr indent="0" lvl="0" marL="0" rtl="0" algn="l">
              <a:lnSpc>
                <a:spcPct val="115000"/>
              </a:lnSpc>
              <a:spcBef>
                <a:spcPts val="800"/>
              </a:spcBef>
              <a:spcAft>
                <a:spcPts val="0"/>
              </a:spcAft>
              <a:buSzPts val="1800"/>
              <a:buNone/>
            </a:pPr>
            <a:r>
              <a:t/>
            </a:r>
            <a:endParaRPr sz="1400"/>
          </a:p>
          <a:p>
            <a:pPr indent="0" lvl="0" marL="0" rtl="0" algn="l">
              <a:lnSpc>
                <a:spcPct val="115000"/>
              </a:lnSpc>
              <a:spcBef>
                <a:spcPts val="800"/>
              </a:spcBef>
              <a:spcAft>
                <a:spcPts val="800"/>
              </a:spcAft>
              <a:buSzPts val="1800"/>
              <a:buNone/>
            </a:pPr>
            <a:r>
              <a:rPr lang="en" sz="1400"/>
              <a:t>Power BI used to create dashboards to visualize our NFT data in a structured manner</a:t>
            </a:r>
            <a:endParaRPr sz="1400"/>
          </a:p>
        </p:txBody>
      </p:sp>
      <p:pic>
        <p:nvPicPr>
          <p:cNvPr id="139" name="Google Shape;139;p7"/>
          <p:cNvPicPr preferRelativeResize="0"/>
          <p:nvPr/>
        </p:nvPicPr>
        <p:blipFill rotWithShape="1">
          <a:blip r:embed="rId3">
            <a:alphaModFix/>
          </a:blip>
          <a:srcRect b="0" l="0" r="0" t="0"/>
          <a:stretch/>
        </p:blipFill>
        <p:spPr>
          <a:xfrm>
            <a:off x="597225" y="2159850"/>
            <a:ext cx="2047498" cy="411900"/>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3471223" y="2048398"/>
            <a:ext cx="2203812" cy="1347989"/>
          </a:xfrm>
          <a:prstGeom prst="rect">
            <a:avLst/>
          </a:prstGeom>
          <a:noFill/>
          <a:ln>
            <a:noFill/>
          </a:ln>
        </p:spPr>
      </p:pic>
      <p:pic>
        <p:nvPicPr>
          <p:cNvPr id="141" name="Google Shape;141;p7"/>
          <p:cNvPicPr preferRelativeResize="0"/>
          <p:nvPr/>
        </p:nvPicPr>
        <p:blipFill rotWithShape="1">
          <a:blip r:embed="rId5">
            <a:alphaModFix/>
          </a:blip>
          <a:srcRect b="0" l="16703" r="15008" t="0"/>
          <a:stretch/>
        </p:blipFill>
        <p:spPr>
          <a:xfrm>
            <a:off x="6131500" y="2159838"/>
            <a:ext cx="750426" cy="57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Experimental Investigations</a:t>
            </a:r>
            <a:endParaRPr/>
          </a:p>
        </p:txBody>
      </p:sp>
      <p:sp>
        <p:nvSpPr>
          <p:cNvPr id="147" name="Google Shape;147;p8"/>
          <p:cNvSpPr txBox="1"/>
          <p:nvPr>
            <p:ph idx="1" type="body"/>
          </p:nvPr>
        </p:nvSpPr>
        <p:spPr>
          <a:xfrm>
            <a:off x="311700" y="1225225"/>
            <a:ext cx="36102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t>While doing this project,we gathered the insights of nft analysis and gained some knowledge of visualization graphs,statistics and more about nft sales.</a:t>
            </a:r>
            <a:endParaRPr sz="2000"/>
          </a:p>
        </p:txBody>
      </p:sp>
      <p:pic>
        <p:nvPicPr>
          <p:cNvPr id="148" name="Google Shape;148;p8"/>
          <p:cNvPicPr preferRelativeResize="0"/>
          <p:nvPr/>
        </p:nvPicPr>
        <p:blipFill rotWithShape="1">
          <a:blip r:embed="rId3">
            <a:alphaModFix/>
          </a:blip>
          <a:srcRect b="3339" l="1694" r="1461" t="3124"/>
          <a:stretch/>
        </p:blipFill>
        <p:spPr>
          <a:xfrm>
            <a:off x="4018350" y="1225225"/>
            <a:ext cx="4667149" cy="305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Advantages 					Disadvantages</a:t>
            </a:r>
            <a:endParaRPr/>
          </a:p>
        </p:txBody>
      </p:sp>
      <p:sp>
        <p:nvSpPr>
          <p:cNvPr id="154" name="Google Shape;154;p9"/>
          <p:cNvSpPr txBox="1"/>
          <p:nvPr>
            <p:ph idx="1" type="body"/>
          </p:nvPr>
        </p:nvSpPr>
        <p:spPr>
          <a:xfrm>
            <a:off x="311700" y="1225225"/>
            <a:ext cx="37602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800"/>
              <a:t>The merit of this project is users who want to sell and buy the items in a proper collection of items,they easily found out the collection by analysing our dashboard.</a:t>
            </a:r>
            <a:endParaRPr sz="1800"/>
          </a:p>
        </p:txBody>
      </p:sp>
      <p:sp>
        <p:nvSpPr>
          <p:cNvPr id="155" name="Google Shape;155;p9"/>
          <p:cNvSpPr txBox="1"/>
          <p:nvPr>
            <p:ph idx="4294967295" type="body"/>
          </p:nvPr>
        </p:nvSpPr>
        <p:spPr>
          <a:xfrm>
            <a:off x="446485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800"/>
              <a:t>The demerit of this project is each collection will update in every seconds.so the user have to look carefully and start to invest accordingly , it's all at your own risk and we are not responsible for price drops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