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27-Oct-24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27-Oct-24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27-Oct-24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27-Oct-24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27-Oct-24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27-Oct-24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27-Oct-24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27-Oct-24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27-Oct-24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27-Oct-24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27-Oct-24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27-Oct-24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Analysis of Facebook Marketplace Dataset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Vaishnavi 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33E5-29B7-B855-582D-B8242B1B88BF}"/>
              </a:ext>
            </a:extLst>
          </p:cNvPr>
          <p:cNvSpPr>
            <a:spLocks noGrp="1"/>
          </p:cNvSpPr>
          <p:nvPr>
            <p:ph type="title"/>
          </p:nvPr>
        </p:nvSpPr>
        <p:spPr/>
        <p:txBody>
          <a:bodyPr>
            <a:normAutofit fontScale="90000"/>
          </a:bodyPr>
          <a:lstStyle/>
          <a:p>
            <a:r>
              <a:rPr lang="en-US" dirty="0"/>
              <a:t>Q5. </a:t>
            </a:r>
            <a:r>
              <a:rPr lang="en-US" sz="4800" dirty="0"/>
              <a:t>Count of different types of posts</a:t>
            </a:r>
            <a:br>
              <a:rPr lang="en-US" sz="4800" dirty="0"/>
            </a:br>
            <a:r>
              <a:rPr lang="en-US" dirty="0"/>
              <a:t> </a:t>
            </a:r>
          </a:p>
        </p:txBody>
      </p:sp>
      <p:pic>
        <p:nvPicPr>
          <p:cNvPr id="5" name="Content Placeholder 4">
            <a:extLst>
              <a:ext uri="{FF2B5EF4-FFF2-40B4-BE49-F238E27FC236}">
                <a16:creationId xmlns:a16="http://schemas.microsoft.com/office/drawing/2014/main" id="{864C463B-4509-1214-5E9E-216593AB2B98}"/>
              </a:ext>
            </a:extLst>
          </p:cNvPr>
          <p:cNvPicPr>
            <a:picLocks noGrp="1" noChangeAspect="1"/>
          </p:cNvPicPr>
          <p:nvPr>
            <p:ph idx="1"/>
          </p:nvPr>
        </p:nvPicPr>
        <p:blipFill>
          <a:blip r:embed="rId2"/>
          <a:stretch>
            <a:fillRect/>
          </a:stretch>
        </p:blipFill>
        <p:spPr>
          <a:xfrm>
            <a:off x="913795" y="2166644"/>
            <a:ext cx="3503973" cy="3144591"/>
          </a:xfrm>
        </p:spPr>
      </p:pic>
      <p:sp>
        <p:nvSpPr>
          <p:cNvPr id="7" name="TextBox 6">
            <a:extLst>
              <a:ext uri="{FF2B5EF4-FFF2-40B4-BE49-F238E27FC236}">
                <a16:creationId xmlns:a16="http://schemas.microsoft.com/office/drawing/2014/main" id="{57FFD9B5-2463-2CE4-DF3D-4909BAC41759}"/>
              </a:ext>
            </a:extLst>
          </p:cNvPr>
          <p:cNvSpPr txBox="1"/>
          <p:nvPr/>
        </p:nvSpPr>
        <p:spPr>
          <a:xfrm>
            <a:off x="4970205" y="2271252"/>
            <a:ext cx="5751871" cy="1862048"/>
          </a:xfrm>
          <a:prstGeom prst="rect">
            <a:avLst/>
          </a:prstGeom>
          <a:noFill/>
        </p:spPr>
        <p:txBody>
          <a:bodyPr wrap="square" rtlCol="0">
            <a:spAutoFit/>
          </a:bodyPr>
          <a:lstStyle/>
          <a:p>
            <a:pPr algn="just"/>
            <a:r>
              <a:rPr lang="en-US" sz="2300" b="0" i="0" dirty="0">
                <a:solidFill>
                  <a:srgbClr val="D5D5D5"/>
                </a:solidFill>
                <a:effectLst/>
              </a:rPr>
              <a:t>Most posts are of the type "Photo", closely followed by "Video". While "Status" is posted a considerable number of times, "Links" are barely used. This highlights the content preferences of the audience.</a:t>
            </a:r>
            <a:endParaRPr lang="en-US" sz="2300" dirty="0"/>
          </a:p>
        </p:txBody>
      </p:sp>
    </p:spTree>
    <p:extLst>
      <p:ext uri="{BB962C8B-B14F-4D97-AF65-F5344CB8AC3E}">
        <p14:creationId xmlns:p14="http://schemas.microsoft.com/office/powerpoint/2010/main" val="397447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E531-A75F-6C1E-A1AE-3DE6E504A982}"/>
              </a:ext>
            </a:extLst>
          </p:cNvPr>
          <p:cNvSpPr>
            <a:spLocks noGrp="1"/>
          </p:cNvSpPr>
          <p:nvPr>
            <p:ph type="title"/>
          </p:nvPr>
        </p:nvSpPr>
        <p:spPr/>
        <p:txBody>
          <a:bodyPr>
            <a:normAutofit fontScale="90000"/>
          </a:bodyPr>
          <a:lstStyle/>
          <a:p>
            <a:r>
              <a:rPr lang="en-US" dirty="0"/>
              <a:t>Q6. </a:t>
            </a:r>
            <a:r>
              <a:rPr lang="en-US" sz="4800" dirty="0"/>
              <a:t>Average value of different features</a:t>
            </a:r>
            <a:br>
              <a:rPr lang="en-US" sz="4800" dirty="0"/>
            </a:br>
            <a:r>
              <a:rPr lang="en-US" dirty="0"/>
              <a:t> </a:t>
            </a:r>
          </a:p>
        </p:txBody>
      </p:sp>
      <p:pic>
        <p:nvPicPr>
          <p:cNvPr id="5" name="Content Placeholder 4">
            <a:extLst>
              <a:ext uri="{FF2B5EF4-FFF2-40B4-BE49-F238E27FC236}">
                <a16:creationId xmlns:a16="http://schemas.microsoft.com/office/drawing/2014/main" id="{75D393CD-0AA1-17E6-62DB-685D70BE73AF}"/>
              </a:ext>
            </a:extLst>
          </p:cNvPr>
          <p:cNvPicPr>
            <a:picLocks noGrp="1" noChangeAspect="1"/>
          </p:cNvPicPr>
          <p:nvPr>
            <p:ph idx="1"/>
          </p:nvPr>
        </p:nvPicPr>
        <p:blipFill>
          <a:blip r:embed="rId2"/>
          <a:stretch>
            <a:fillRect/>
          </a:stretch>
        </p:blipFill>
        <p:spPr>
          <a:xfrm>
            <a:off x="654855" y="1604501"/>
            <a:ext cx="5111764" cy="4727252"/>
          </a:xfrm>
        </p:spPr>
      </p:pic>
      <p:sp>
        <p:nvSpPr>
          <p:cNvPr id="6" name="TextBox 5">
            <a:extLst>
              <a:ext uri="{FF2B5EF4-FFF2-40B4-BE49-F238E27FC236}">
                <a16:creationId xmlns:a16="http://schemas.microsoft.com/office/drawing/2014/main" id="{321B7CD3-DAB9-30A0-D8A7-CE0E5E8CB96C}"/>
              </a:ext>
            </a:extLst>
          </p:cNvPr>
          <p:cNvSpPr txBox="1"/>
          <p:nvPr/>
        </p:nvSpPr>
        <p:spPr>
          <a:xfrm>
            <a:off x="6425384" y="2079522"/>
            <a:ext cx="4842174" cy="2569934"/>
          </a:xfrm>
          <a:prstGeom prst="rect">
            <a:avLst/>
          </a:prstGeom>
          <a:noFill/>
        </p:spPr>
        <p:txBody>
          <a:bodyPr wrap="square" rtlCol="0">
            <a:spAutoFit/>
          </a:bodyPr>
          <a:lstStyle/>
          <a:p>
            <a:pPr algn="just"/>
            <a:r>
              <a:rPr lang="en-US" sz="2300" b="0" i="0" dirty="0">
                <a:solidFill>
                  <a:srgbClr val="D5D5D5"/>
                </a:solidFill>
                <a:effectLst/>
              </a:rPr>
              <a:t>Videos are shared the most and also receive the highest number of comments, while links gain the highest number of reactions on an average. The other post types have a consistent number of shares and comments on an average.</a:t>
            </a:r>
            <a:endParaRPr lang="en-US" sz="2300" dirty="0"/>
          </a:p>
        </p:txBody>
      </p:sp>
    </p:spTree>
    <p:extLst>
      <p:ext uri="{BB962C8B-B14F-4D97-AF65-F5344CB8AC3E}">
        <p14:creationId xmlns:p14="http://schemas.microsoft.com/office/powerpoint/2010/main" val="394795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362D-5A1F-8622-1733-7BFB6CC12EA3}"/>
              </a:ext>
            </a:extLst>
          </p:cNvPr>
          <p:cNvSpPr>
            <a:spLocks noGrp="1"/>
          </p:cNvSpPr>
          <p:nvPr>
            <p:ph type="title"/>
          </p:nvPr>
        </p:nvSpPr>
        <p:spPr>
          <a:xfrm>
            <a:off x="919119" y="2800350"/>
            <a:ext cx="10353762" cy="1257300"/>
          </a:xfrm>
        </p:spPr>
        <p:txBody>
          <a:bodyPr/>
          <a:lstStyle/>
          <a:p>
            <a:r>
              <a:rPr lang="en-US" dirty="0"/>
              <a:t>Thank You</a:t>
            </a:r>
          </a:p>
        </p:txBody>
      </p:sp>
    </p:spTree>
    <p:extLst>
      <p:ext uri="{BB962C8B-B14F-4D97-AF65-F5344CB8AC3E}">
        <p14:creationId xmlns:p14="http://schemas.microsoft.com/office/powerpoint/2010/main" val="35290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Relation b/w num_reactions and time of posting</a:t>
            </a:r>
          </a:p>
          <a:p>
            <a:pPr marL="36900" lvl="0" indent="0">
              <a:buNone/>
            </a:pPr>
            <a:r>
              <a:rPr lang="en-US" sz="2400" dirty="0"/>
              <a:t>Correlation b/w engagement metrics and num_reactions</a:t>
            </a:r>
          </a:p>
          <a:p>
            <a:pPr marL="36900" indent="0">
              <a:buNone/>
            </a:pPr>
            <a:r>
              <a:rPr lang="en-US" sz="2400" dirty="0"/>
              <a:t>Elbow method for optimal clusters</a:t>
            </a:r>
          </a:p>
          <a:p>
            <a:pPr marL="36900" lvl="0" indent="0">
              <a:buNone/>
            </a:pPr>
            <a:r>
              <a:rPr lang="en-US" sz="2400" dirty="0"/>
              <a:t>Training a k-means model</a:t>
            </a:r>
          </a:p>
          <a:p>
            <a:pPr marL="36900" lvl="0" indent="0">
              <a:buNone/>
            </a:pPr>
            <a:r>
              <a:rPr lang="en-US" sz="2400" dirty="0"/>
              <a:t>Count of different types of posts</a:t>
            </a:r>
          </a:p>
          <a:p>
            <a:pPr marL="36900" lvl="0" indent="0">
              <a:buNone/>
            </a:pPr>
            <a:r>
              <a:rPr lang="en-US" sz="2400" dirty="0"/>
              <a:t>Average value of different features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3A77-E86F-23E4-E500-8DEDFAEF74B2}"/>
              </a:ext>
            </a:extLst>
          </p:cNvPr>
          <p:cNvSpPr>
            <a:spLocks noGrp="1"/>
          </p:cNvSpPr>
          <p:nvPr>
            <p:ph type="title"/>
          </p:nvPr>
        </p:nvSpPr>
        <p:spPr/>
        <p:txBody>
          <a:bodyPr>
            <a:normAutofit fontScale="90000"/>
          </a:bodyPr>
          <a:lstStyle/>
          <a:p>
            <a:r>
              <a:rPr lang="en-US" dirty="0"/>
              <a:t>Q1. Relation b/w num_reactions and time of posting</a:t>
            </a:r>
          </a:p>
        </p:txBody>
      </p:sp>
      <p:sp>
        <p:nvSpPr>
          <p:cNvPr id="3" name="Content Placeholder 2">
            <a:extLst>
              <a:ext uri="{FF2B5EF4-FFF2-40B4-BE49-F238E27FC236}">
                <a16:creationId xmlns:a16="http://schemas.microsoft.com/office/drawing/2014/main" id="{C3D14935-6D35-92F5-33C3-3F147F953A42}"/>
              </a:ext>
            </a:extLst>
          </p:cNvPr>
          <p:cNvSpPr>
            <a:spLocks noGrp="1"/>
          </p:cNvSpPr>
          <p:nvPr>
            <p:ph idx="1"/>
          </p:nvPr>
        </p:nvSpPr>
        <p:spPr/>
        <p:txBody>
          <a:bodyPr>
            <a:normAutofit lnSpcReduction="10000"/>
          </a:bodyPr>
          <a:lstStyle/>
          <a:p>
            <a:pPr algn="l"/>
            <a:r>
              <a:rPr lang="en-US" b="0" i="0" dirty="0">
                <a:solidFill>
                  <a:srgbClr val="D5D5D5"/>
                </a:solidFill>
                <a:effectLst/>
                <a:latin typeface="Goudy Old Style" panose="02020502050305020303" pitchFamily="18" charset="0"/>
              </a:rPr>
              <a:t>The number of reactions has an erratic trend throughout the day and depends on the time of posting. It severely drops in the early hours of the day and late hours of the night, considering natural sleep times of a majority of the population.</a:t>
            </a:r>
          </a:p>
          <a:p>
            <a:pPr algn="l"/>
            <a:r>
              <a:rPr lang="en-US" b="0" i="0" dirty="0">
                <a:solidFill>
                  <a:srgbClr val="D5D5D5"/>
                </a:solidFill>
                <a:effectLst/>
                <a:latin typeface="Goudy Old Style" panose="02020502050305020303" pitchFamily="18" charset="0"/>
              </a:rPr>
              <a:t>It sees a steady hike in the morning, with a sudden spike at around 6 a.m., since a lot of people check their phones immediately after they wake up.</a:t>
            </a:r>
          </a:p>
          <a:p>
            <a:pPr algn="l"/>
            <a:r>
              <a:rPr lang="en-US" b="0" i="0" dirty="0">
                <a:solidFill>
                  <a:srgbClr val="D5D5D5"/>
                </a:solidFill>
                <a:effectLst/>
                <a:latin typeface="Goudy Old Style" panose="02020502050305020303" pitchFamily="18" charset="0"/>
              </a:rPr>
              <a:t>Later, there is a drop and the trend is maintained at an almost steady state during the usual work hours. The number again sees a rise in the evening, when most people get off work and spend time on social media, with the highest number being achieved around 7 p.m.</a:t>
            </a:r>
          </a:p>
          <a:p>
            <a:pPr marL="36900" indent="0">
              <a:buNone/>
            </a:pPr>
            <a:endParaRPr lang="en-US" dirty="0"/>
          </a:p>
        </p:txBody>
      </p:sp>
    </p:spTree>
    <p:extLst>
      <p:ext uri="{BB962C8B-B14F-4D97-AF65-F5344CB8AC3E}">
        <p14:creationId xmlns:p14="http://schemas.microsoft.com/office/powerpoint/2010/main" val="121582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4BA4-FD6C-904C-0394-8C6E5B7436CE}"/>
              </a:ext>
            </a:extLst>
          </p:cNvPr>
          <p:cNvSpPr>
            <a:spLocks noGrp="1"/>
          </p:cNvSpPr>
          <p:nvPr>
            <p:ph type="title"/>
          </p:nvPr>
        </p:nvSpPr>
        <p:spPr>
          <a:xfrm>
            <a:off x="913794" y="432619"/>
            <a:ext cx="10353762" cy="1257300"/>
          </a:xfrm>
        </p:spPr>
        <p:txBody>
          <a:bodyPr/>
          <a:lstStyle/>
          <a:p>
            <a:r>
              <a:rPr lang="en-US" dirty="0"/>
              <a:t>Graph</a:t>
            </a:r>
          </a:p>
        </p:txBody>
      </p:sp>
      <p:pic>
        <p:nvPicPr>
          <p:cNvPr id="1026" name="Picture 2">
            <a:extLst>
              <a:ext uri="{FF2B5EF4-FFF2-40B4-BE49-F238E27FC236}">
                <a16:creationId xmlns:a16="http://schemas.microsoft.com/office/drawing/2014/main" id="{CD1BA74E-ED4C-9856-9B58-07E252BC53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6100" y="1689919"/>
            <a:ext cx="6809149" cy="438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6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FD44-F41E-AED4-B067-F92A269FE6C6}"/>
              </a:ext>
            </a:extLst>
          </p:cNvPr>
          <p:cNvSpPr>
            <a:spLocks noGrp="1"/>
          </p:cNvSpPr>
          <p:nvPr>
            <p:ph type="title"/>
          </p:nvPr>
        </p:nvSpPr>
        <p:spPr>
          <a:xfrm>
            <a:off x="913795" y="550606"/>
            <a:ext cx="10353762" cy="1257300"/>
          </a:xfrm>
        </p:spPr>
        <p:txBody>
          <a:bodyPr>
            <a:normAutofit fontScale="90000"/>
          </a:bodyPr>
          <a:lstStyle/>
          <a:p>
            <a:r>
              <a:rPr lang="en-US" dirty="0"/>
              <a:t>Q2. </a:t>
            </a:r>
            <a:r>
              <a:rPr lang="en-US" sz="4800" dirty="0"/>
              <a:t>Correlation b/w engagement metrics and num_reactions</a:t>
            </a:r>
            <a:br>
              <a:rPr lang="en-US" sz="4800" dirty="0"/>
            </a:br>
            <a:endParaRPr lang="en-US" dirty="0"/>
          </a:p>
        </p:txBody>
      </p:sp>
      <p:pic>
        <p:nvPicPr>
          <p:cNvPr id="2050" name="Picture 2">
            <a:extLst>
              <a:ext uri="{FF2B5EF4-FFF2-40B4-BE49-F238E27FC236}">
                <a16:creationId xmlns:a16="http://schemas.microsoft.com/office/drawing/2014/main" id="{6CB16AB5-55D4-6161-1549-13F17CA80F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92" y="2296139"/>
            <a:ext cx="5724155" cy="28895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33D3D6-8AF5-2AA6-15E1-014159DC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677" y="2296139"/>
            <a:ext cx="5926532" cy="288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47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4F72-7B87-CF98-E1E3-B4086B22450A}"/>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E9B0601A-8037-6D31-FF9D-EEFA35B50F6C}"/>
              </a:ext>
            </a:extLst>
          </p:cNvPr>
          <p:cNvSpPr>
            <a:spLocks noGrp="1"/>
          </p:cNvSpPr>
          <p:nvPr>
            <p:ph idx="1"/>
          </p:nvPr>
        </p:nvSpPr>
        <p:spPr/>
        <p:txBody>
          <a:bodyPr>
            <a:normAutofit lnSpcReduction="10000"/>
          </a:bodyPr>
          <a:lstStyle/>
          <a:p>
            <a:pPr algn="l"/>
            <a:r>
              <a:rPr lang="en-US" b="1" i="0" dirty="0">
                <a:solidFill>
                  <a:srgbClr val="D5D5D5"/>
                </a:solidFill>
                <a:effectLst/>
              </a:rPr>
              <a:t>Correlation method used – </a:t>
            </a:r>
            <a:r>
              <a:rPr lang="en-US" i="0" dirty="0">
                <a:solidFill>
                  <a:srgbClr val="D5D5D5"/>
                </a:solidFill>
                <a:effectLst/>
              </a:rPr>
              <a:t>Spearman’s Correlation (due to non-linear relationships)</a:t>
            </a:r>
            <a:endParaRPr lang="en-US" b="1" i="0" dirty="0">
              <a:solidFill>
                <a:srgbClr val="D5D5D5"/>
              </a:solidFill>
              <a:effectLst/>
            </a:endParaRPr>
          </a:p>
          <a:p>
            <a:pPr algn="l"/>
            <a:r>
              <a:rPr lang="en-US" b="1" i="0" dirty="0">
                <a:solidFill>
                  <a:srgbClr val="D5D5D5"/>
                </a:solidFill>
                <a:effectLst/>
              </a:rPr>
              <a:t>Correlation between num_reactions and num_shares: 0.557</a:t>
            </a:r>
            <a:endParaRPr lang="en-US" b="0" i="0" dirty="0">
              <a:solidFill>
                <a:srgbClr val="D5D5D5"/>
              </a:solidFill>
              <a:effectLst/>
            </a:endParaRPr>
          </a:p>
          <a:p>
            <a:pPr algn="l"/>
            <a:r>
              <a:rPr lang="en-US" b="0" i="0" dirty="0">
                <a:solidFill>
                  <a:srgbClr val="D5D5D5"/>
                </a:solidFill>
                <a:effectLst/>
              </a:rPr>
              <a:t>These features have a positive monotonic relationship, indicating that the increase in one feature generally causes an increase in the other, but it need not be a strictly linear relationship.</a:t>
            </a:r>
          </a:p>
          <a:p>
            <a:pPr algn="l"/>
            <a:r>
              <a:rPr lang="en-US" b="1" i="0" dirty="0">
                <a:solidFill>
                  <a:srgbClr val="D5D5D5"/>
                </a:solidFill>
                <a:effectLst/>
              </a:rPr>
              <a:t>Correlation between num_reactions and num_comments: 0.731</a:t>
            </a:r>
            <a:endParaRPr lang="en-US" b="0" i="0" dirty="0">
              <a:solidFill>
                <a:srgbClr val="D5D5D5"/>
              </a:solidFill>
              <a:effectLst/>
            </a:endParaRPr>
          </a:p>
          <a:p>
            <a:pPr algn="l"/>
            <a:r>
              <a:rPr lang="en-US" b="0" i="0" dirty="0">
                <a:solidFill>
                  <a:srgbClr val="D5D5D5"/>
                </a:solidFill>
                <a:effectLst/>
              </a:rPr>
              <a:t>Indicates a very strong positive monotonic relationship. Increase or decrease in one feature most likely causes a change in the same direction for the other feature as well.</a:t>
            </a:r>
          </a:p>
          <a:p>
            <a:pPr marL="36900" indent="0">
              <a:buNone/>
            </a:pPr>
            <a:endParaRPr lang="en-US" dirty="0"/>
          </a:p>
        </p:txBody>
      </p:sp>
    </p:spTree>
    <p:extLst>
      <p:ext uri="{BB962C8B-B14F-4D97-AF65-F5344CB8AC3E}">
        <p14:creationId xmlns:p14="http://schemas.microsoft.com/office/powerpoint/2010/main" val="8670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071C-3F5E-0195-5967-AEF3E9069D72}"/>
              </a:ext>
            </a:extLst>
          </p:cNvPr>
          <p:cNvSpPr>
            <a:spLocks noGrp="1"/>
          </p:cNvSpPr>
          <p:nvPr>
            <p:ph type="title"/>
          </p:nvPr>
        </p:nvSpPr>
        <p:spPr/>
        <p:txBody>
          <a:bodyPr/>
          <a:lstStyle/>
          <a:p>
            <a:r>
              <a:rPr lang="en-US" dirty="0"/>
              <a:t>Q3. Elbow Method for Optimal Clusters</a:t>
            </a:r>
          </a:p>
        </p:txBody>
      </p:sp>
      <p:pic>
        <p:nvPicPr>
          <p:cNvPr id="3074" name="Picture 2">
            <a:extLst>
              <a:ext uri="{FF2B5EF4-FFF2-40B4-BE49-F238E27FC236}">
                <a16:creationId xmlns:a16="http://schemas.microsoft.com/office/drawing/2014/main" id="{C47026BC-490F-DCB4-7968-9D5B34C307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1096" y="1932040"/>
            <a:ext cx="4423641" cy="4313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F69B5B-11BF-2AAA-CECD-25EDFF5EF88F}"/>
              </a:ext>
            </a:extLst>
          </p:cNvPr>
          <p:cNvSpPr txBox="1"/>
          <p:nvPr/>
        </p:nvSpPr>
        <p:spPr>
          <a:xfrm>
            <a:off x="7064477" y="3429000"/>
            <a:ext cx="3962401" cy="446276"/>
          </a:xfrm>
          <a:prstGeom prst="rect">
            <a:avLst/>
          </a:prstGeom>
          <a:noFill/>
        </p:spPr>
        <p:txBody>
          <a:bodyPr wrap="square" rtlCol="0">
            <a:spAutoFit/>
          </a:bodyPr>
          <a:lstStyle/>
          <a:p>
            <a:r>
              <a:rPr lang="en-US" sz="2300" b="0" i="0" dirty="0">
                <a:solidFill>
                  <a:srgbClr val="D5D5D5"/>
                </a:solidFill>
                <a:effectLst/>
              </a:rPr>
              <a:t>Optimal number of clusters = 5</a:t>
            </a:r>
            <a:endParaRPr lang="en-US" sz="2300" dirty="0"/>
          </a:p>
        </p:txBody>
      </p:sp>
    </p:spTree>
    <p:extLst>
      <p:ext uri="{BB962C8B-B14F-4D97-AF65-F5344CB8AC3E}">
        <p14:creationId xmlns:p14="http://schemas.microsoft.com/office/powerpoint/2010/main" val="198900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926B-6CCA-5BB8-D14B-907DAD847481}"/>
              </a:ext>
            </a:extLst>
          </p:cNvPr>
          <p:cNvSpPr>
            <a:spLocks noGrp="1"/>
          </p:cNvSpPr>
          <p:nvPr>
            <p:ph type="title"/>
          </p:nvPr>
        </p:nvSpPr>
        <p:spPr/>
        <p:txBody>
          <a:bodyPr/>
          <a:lstStyle/>
          <a:p>
            <a:r>
              <a:rPr lang="en-US" dirty="0"/>
              <a:t>Q4. Training a k-means model</a:t>
            </a:r>
          </a:p>
        </p:txBody>
      </p:sp>
      <p:pic>
        <p:nvPicPr>
          <p:cNvPr id="4098" name="Picture 2">
            <a:extLst>
              <a:ext uri="{FF2B5EF4-FFF2-40B4-BE49-F238E27FC236}">
                <a16:creationId xmlns:a16="http://schemas.microsoft.com/office/drawing/2014/main" id="{451BB295-8B52-7DAE-3ED6-1532F069CC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961" y="1866900"/>
            <a:ext cx="5937416" cy="42658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A278A0-B21F-C05F-D3F4-C1EF97BA0BFE}"/>
              </a:ext>
            </a:extLst>
          </p:cNvPr>
          <p:cNvPicPr>
            <a:picLocks noChangeAspect="1"/>
          </p:cNvPicPr>
          <p:nvPr/>
        </p:nvPicPr>
        <p:blipFill>
          <a:blip r:embed="rId3"/>
          <a:stretch>
            <a:fillRect/>
          </a:stretch>
        </p:blipFill>
        <p:spPr>
          <a:xfrm>
            <a:off x="6550862" y="2437710"/>
            <a:ext cx="5390416" cy="3124201"/>
          </a:xfrm>
          <a:prstGeom prst="rect">
            <a:avLst/>
          </a:prstGeom>
        </p:spPr>
      </p:pic>
    </p:spTree>
    <p:extLst>
      <p:ext uri="{BB962C8B-B14F-4D97-AF65-F5344CB8AC3E}">
        <p14:creationId xmlns:p14="http://schemas.microsoft.com/office/powerpoint/2010/main" val="184890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BF33-FC32-A94C-8722-D53EB9613E97}"/>
              </a:ext>
            </a:extLst>
          </p:cNvPr>
          <p:cNvSpPr>
            <a:spLocks noGrp="1"/>
          </p:cNvSpPr>
          <p:nvPr>
            <p:ph type="title"/>
          </p:nvPr>
        </p:nvSpPr>
        <p:spPr>
          <a:xfrm>
            <a:off x="884706" y="-18434"/>
            <a:ext cx="10353762" cy="1257300"/>
          </a:xfrm>
        </p:spPr>
        <p:txBody>
          <a:bodyPr/>
          <a:lstStyle/>
          <a:p>
            <a:r>
              <a:rPr lang="en-US" dirty="0"/>
              <a:t>Analysis</a:t>
            </a:r>
          </a:p>
        </p:txBody>
      </p:sp>
      <p:sp>
        <p:nvSpPr>
          <p:cNvPr id="3" name="Content Placeholder 2">
            <a:extLst>
              <a:ext uri="{FF2B5EF4-FFF2-40B4-BE49-F238E27FC236}">
                <a16:creationId xmlns:a16="http://schemas.microsoft.com/office/drawing/2014/main" id="{1D3241CA-2E10-839D-F213-A253252B317F}"/>
              </a:ext>
            </a:extLst>
          </p:cNvPr>
          <p:cNvSpPr>
            <a:spLocks noGrp="1"/>
          </p:cNvSpPr>
          <p:nvPr>
            <p:ph idx="1"/>
          </p:nvPr>
        </p:nvSpPr>
        <p:spPr>
          <a:xfrm>
            <a:off x="314632" y="958646"/>
            <a:ext cx="11562736" cy="5279922"/>
          </a:xfrm>
        </p:spPr>
        <p:txBody>
          <a:bodyPr>
            <a:noAutofit/>
          </a:bodyPr>
          <a:lstStyle/>
          <a:p>
            <a:pPr algn="l"/>
            <a:r>
              <a:rPr lang="en-US" sz="1800" b="0" i="0" dirty="0">
                <a:solidFill>
                  <a:srgbClr val="D5D5D5"/>
                </a:solidFill>
                <a:effectLst/>
              </a:rPr>
              <a:t>The required columns were selected from the original dataframe and were scaled and transformed.</a:t>
            </a:r>
          </a:p>
          <a:p>
            <a:pPr algn="l"/>
            <a:r>
              <a:rPr lang="en-US" sz="1800" b="0" i="0" dirty="0">
                <a:solidFill>
                  <a:srgbClr val="D5D5D5"/>
                </a:solidFill>
                <a:effectLst/>
              </a:rPr>
              <a:t>The elbow method clearly suggests that the optimal number of clusters is 5.</a:t>
            </a:r>
          </a:p>
          <a:p>
            <a:pPr algn="l"/>
            <a:r>
              <a:rPr lang="en-US" sz="1800" b="0" i="0" dirty="0">
                <a:solidFill>
                  <a:srgbClr val="D5D5D5"/>
                </a:solidFill>
                <a:effectLst/>
              </a:rPr>
              <a:t>PCA was used for dimensionality reduction since a huge number of features were used while training the k-means model. Hence the visualization would be very challenging. PCA helps to curb this problem.</a:t>
            </a:r>
          </a:p>
          <a:p>
            <a:pPr algn="l"/>
            <a:r>
              <a:rPr lang="en-US" sz="1800" b="0" i="0" dirty="0">
                <a:solidFill>
                  <a:srgbClr val="D5D5D5"/>
                </a:solidFill>
                <a:effectLst/>
              </a:rPr>
              <a:t>The major contributors for PCA Component 1 are the engagement metrics like shares, comments, likes, and reactions like wows, happys, sads, etc. On the other hand, the contributors for PCA Component 2 are the types of posts, like video, photo, link, and status.</a:t>
            </a:r>
          </a:p>
          <a:p>
            <a:pPr algn="l"/>
            <a:r>
              <a:rPr lang="en-US" sz="1800" b="0" i="0" dirty="0">
                <a:solidFill>
                  <a:srgbClr val="D5D5D5"/>
                </a:solidFill>
                <a:effectLst/>
              </a:rPr>
              <a:t>The clusters are highly overlapping and hence might imply a lot of shared characteristics between the them.</a:t>
            </a:r>
          </a:p>
          <a:p>
            <a:pPr algn="l"/>
            <a:r>
              <a:rPr lang="en-US" sz="1800" b="0" i="0" dirty="0">
                <a:solidFill>
                  <a:srgbClr val="D5D5D5"/>
                </a:solidFill>
                <a:effectLst/>
              </a:rPr>
              <a:t>Cluster 1 - Has high variability, and indicates varied responses for each post of a similar type</a:t>
            </a:r>
          </a:p>
          <a:p>
            <a:pPr algn="l"/>
            <a:r>
              <a:rPr lang="en-US" sz="1800" b="0" i="0" dirty="0">
                <a:solidFill>
                  <a:srgbClr val="D5D5D5"/>
                </a:solidFill>
                <a:effectLst/>
              </a:rPr>
              <a:t>Cluster 0 and 2 - Achieves consistent results with the engagement metrics across different types of posts and hence displays stability</a:t>
            </a:r>
          </a:p>
          <a:p>
            <a:pPr algn="l"/>
            <a:r>
              <a:rPr lang="en-US" sz="1800" b="0" i="0" dirty="0">
                <a:solidFill>
                  <a:srgbClr val="D5D5D5"/>
                </a:solidFill>
                <a:effectLst/>
              </a:rPr>
              <a:t>Cluster 3 and 4 - Show diversity in engagement metrics, but are probably meant for a niche audience with a preference for specific content type.</a:t>
            </a:r>
          </a:p>
          <a:p>
            <a:pPr algn="l"/>
            <a:r>
              <a:rPr lang="en-US" sz="1800" b="0" i="0" dirty="0">
                <a:solidFill>
                  <a:srgbClr val="D5D5D5"/>
                </a:solidFill>
                <a:effectLst/>
              </a:rPr>
              <a:t>Hence, the creators of the posts must analyze why posts in cluster 1 are getting varied reactions and also draw insights from clusters 0 and 2, since they show consistency with respect to the metrics.</a:t>
            </a:r>
          </a:p>
          <a:p>
            <a:pPr marL="36900" indent="0">
              <a:buNone/>
            </a:pPr>
            <a:endParaRPr lang="en-US" sz="1800" dirty="0"/>
          </a:p>
        </p:txBody>
      </p:sp>
    </p:spTree>
    <p:extLst>
      <p:ext uri="{BB962C8B-B14F-4D97-AF65-F5344CB8AC3E}">
        <p14:creationId xmlns:p14="http://schemas.microsoft.com/office/powerpoint/2010/main" val="503366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{0245BA7A-B418-4430-BEE2-4F2F045783F7}tf55705232_win32</Template>
  <TotalTime>176</TotalTime>
  <Words>682</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Analysis of Facebook Marketplace Dataset</vt:lpstr>
      <vt:lpstr>Contents </vt:lpstr>
      <vt:lpstr>Q1. Relation b/w num_reactions and time of posting</vt:lpstr>
      <vt:lpstr>Graph</vt:lpstr>
      <vt:lpstr>Q2. Correlation b/w engagement metrics and num_reactions </vt:lpstr>
      <vt:lpstr>Analysis</vt:lpstr>
      <vt:lpstr>Q3. Elbow Method for Optimal Clusters</vt:lpstr>
      <vt:lpstr>Q4. Training a k-means model</vt:lpstr>
      <vt:lpstr>Analysis</vt:lpstr>
      <vt:lpstr>Q5. Count of different types of posts  </vt:lpstr>
      <vt:lpstr>Q6. Average value of different features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S</dc:creator>
  <cp:lastModifiedBy>Vaishnavi S</cp:lastModifiedBy>
  <cp:revision>2</cp:revision>
  <dcterms:created xsi:type="dcterms:W3CDTF">2024-10-27T10:50:00Z</dcterms:created>
  <dcterms:modified xsi:type="dcterms:W3CDTF">2024-10-27T13:49:19Z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