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28-Oct-24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28-Oct-24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28-Oct-24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28-Oct-24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28-Oct-24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28-Oct-24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28-Oct-24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28-Oct-24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28-Oct-24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28-Oct-24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Analysis of Sales Prediction Dataset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Vaishnavi S</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0528-9FCB-BC22-6E6B-D2124E8D34FE}"/>
              </a:ext>
            </a:extLst>
          </p:cNvPr>
          <p:cNvSpPr>
            <a:spLocks noGrp="1"/>
          </p:cNvSpPr>
          <p:nvPr>
            <p:ph type="title"/>
          </p:nvPr>
        </p:nvSpPr>
        <p:spPr/>
        <p:txBody>
          <a:bodyPr>
            <a:normAutofit fontScale="90000"/>
          </a:bodyPr>
          <a:lstStyle/>
          <a:p>
            <a:r>
              <a:rPr lang="en-US" dirty="0"/>
              <a:t>Q6. </a:t>
            </a:r>
            <a:r>
              <a:rPr lang="en-US" sz="4800" dirty="0"/>
              <a:t>Performance of the model post normalization</a:t>
            </a:r>
            <a:br>
              <a:rPr lang="en-US" sz="4800" dirty="0"/>
            </a:br>
            <a:r>
              <a:rPr lang="en-US" dirty="0"/>
              <a:t> </a:t>
            </a:r>
          </a:p>
        </p:txBody>
      </p:sp>
      <p:pic>
        <p:nvPicPr>
          <p:cNvPr id="5" name="Content Placeholder 4">
            <a:extLst>
              <a:ext uri="{FF2B5EF4-FFF2-40B4-BE49-F238E27FC236}">
                <a16:creationId xmlns:a16="http://schemas.microsoft.com/office/drawing/2014/main" id="{24A915BA-4D62-539F-D338-965C90397CB7}"/>
              </a:ext>
            </a:extLst>
          </p:cNvPr>
          <p:cNvPicPr>
            <a:picLocks noGrp="1" noChangeAspect="1"/>
          </p:cNvPicPr>
          <p:nvPr>
            <p:ph idx="1"/>
          </p:nvPr>
        </p:nvPicPr>
        <p:blipFill>
          <a:blip r:embed="rId2"/>
          <a:stretch>
            <a:fillRect/>
          </a:stretch>
        </p:blipFill>
        <p:spPr>
          <a:xfrm>
            <a:off x="2027840" y="2781282"/>
            <a:ext cx="7883075" cy="1295435"/>
          </a:xfrm>
        </p:spPr>
      </p:pic>
    </p:spTree>
    <p:extLst>
      <p:ext uri="{BB962C8B-B14F-4D97-AF65-F5344CB8AC3E}">
        <p14:creationId xmlns:p14="http://schemas.microsoft.com/office/powerpoint/2010/main" val="213896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BA58-E505-F315-EB82-69AA63A7758F}"/>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56C3C9BB-3C62-C7EA-9C16-D1E1CF12E139}"/>
              </a:ext>
            </a:extLst>
          </p:cNvPr>
          <p:cNvSpPr>
            <a:spLocks noGrp="1"/>
          </p:cNvSpPr>
          <p:nvPr>
            <p:ph idx="1"/>
          </p:nvPr>
        </p:nvSpPr>
        <p:spPr/>
        <p:txBody>
          <a:bodyPr/>
          <a:lstStyle/>
          <a:p>
            <a:pPr algn="just"/>
            <a:r>
              <a:rPr lang="en-US" b="0" i="0" dirty="0">
                <a:solidFill>
                  <a:srgbClr val="D5D5D5"/>
                </a:solidFill>
                <a:effectLst/>
              </a:rPr>
              <a:t>The value of Mean Squared Error and R-squared error of the model increases from 2.409 and 0.874 respectively, without normalization, to 2.907 and 0.905 respectively, with normalization.</a:t>
            </a:r>
          </a:p>
          <a:p>
            <a:pPr algn="just"/>
            <a:r>
              <a:rPr lang="en-US" b="0" i="0" dirty="0">
                <a:solidFill>
                  <a:srgbClr val="D5D5D5"/>
                </a:solidFill>
                <a:effectLst/>
              </a:rPr>
              <a:t>Normalization results in the scaling of all features in the dataset. This might lead to skewed results post normalization, since scaling some features might have an adverse effect on the overall performance.</a:t>
            </a:r>
          </a:p>
          <a:p>
            <a:pPr algn="just"/>
            <a:r>
              <a:rPr lang="en-US" b="0" i="0" dirty="0">
                <a:solidFill>
                  <a:srgbClr val="D5D5D5"/>
                </a:solidFill>
                <a:effectLst/>
              </a:rPr>
              <a:t>Another reason for the slight increase can be the linear relationships among the features, which get distorted after normalization.</a:t>
            </a:r>
          </a:p>
          <a:p>
            <a:endParaRPr lang="en-US" dirty="0"/>
          </a:p>
        </p:txBody>
      </p:sp>
    </p:spTree>
    <p:extLst>
      <p:ext uri="{BB962C8B-B14F-4D97-AF65-F5344CB8AC3E}">
        <p14:creationId xmlns:p14="http://schemas.microsoft.com/office/powerpoint/2010/main" val="139182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14D1-E1F6-FBCD-CFBB-DA2BB3BE2A2C}"/>
              </a:ext>
            </a:extLst>
          </p:cNvPr>
          <p:cNvSpPr>
            <a:spLocks noGrp="1"/>
          </p:cNvSpPr>
          <p:nvPr>
            <p:ph type="title"/>
          </p:nvPr>
        </p:nvSpPr>
        <p:spPr/>
        <p:txBody>
          <a:bodyPr>
            <a:normAutofit fontScale="90000"/>
          </a:bodyPr>
          <a:lstStyle/>
          <a:p>
            <a:r>
              <a:rPr lang="en-US" dirty="0"/>
              <a:t>Q7. </a:t>
            </a:r>
            <a:r>
              <a:rPr lang="en-US" sz="4800" dirty="0"/>
              <a:t>Impact on the model when TV is excluded</a:t>
            </a:r>
            <a:br>
              <a:rPr lang="en-US" sz="4800" dirty="0"/>
            </a:br>
            <a:r>
              <a:rPr lang="en-US" dirty="0"/>
              <a:t> </a:t>
            </a:r>
          </a:p>
        </p:txBody>
      </p:sp>
      <p:pic>
        <p:nvPicPr>
          <p:cNvPr id="5" name="Content Placeholder 4">
            <a:extLst>
              <a:ext uri="{FF2B5EF4-FFF2-40B4-BE49-F238E27FC236}">
                <a16:creationId xmlns:a16="http://schemas.microsoft.com/office/drawing/2014/main" id="{F5931101-83D0-A7FA-2972-FBEF9B73C9E6}"/>
              </a:ext>
            </a:extLst>
          </p:cNvPr>
          <p:cNvPicPr>
            <a:picLocks noGrp="1" noChangeAspect="1"/>
          </p:cNvPicPr>
          <p:nvPr>
            <p:ph idx="1"/>
          </p:nvPr>
        </p:nvPicPr>
        <p:blipFill>
          <a:blip r:embed="rId2"/>
          <a:stretch>
            <a:fillRect/>
          </a:stretch>
        </p:blipFill>
        <p:spPr>
          <a:xfrm>
            <a:off x="2060101" y="2946588"/>
            <a:ext cx="7506330" cy="964823"/>
          </a:xfrm>
        </p:spPr>
      </p:pic>
    </p:spTree>
    <p:extLst>
      <p:ext uri="{BB962C8B-B14F-4D97-AF65-F5344CB8AC3E}">
        <p14:creationId xmlns:p14="http://schemas.microsoft.com/office/powerpoint/2010/main" val="50965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8E05-8A0F-6478-5B52-0DD4FE8CB85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DD54C7B4-1833-6D4B-61CE-DFA13882DF84}"/>
              </a:ext>
            </a:extLst>
          </p:cNvPr>
          <p:cNvSpPr>
            <a:spLocks noGrp="1"/>
          </p:cNvSpPr>
          <p:nvPr>
            <p:ph idx="1"/>
          </p:nvPr>
        </p:nvSpPr>
        <p:spPr/>
        <p:txBody>
          <a:bodyPr>
            <a:normAutofit/>
          </a:bodyPr>
          <a:lstStyle/>
          <a:p>
            <a:pPr algn="just"/>
            <a:r>
              <a:rPr lang="en-US" b="0" dirty="0">
                <a:solidFill>
                  <a:srgbClr val="D4D4D4"/>
                </a:solidFill>
                <a:effectLst/>
              </a:rPr>
              <a:t>TV has the highest correlation with Sales, compared to the other advertising mediums. This shows that TV is the medium that is used to reach a broad range of audience and has the most impact on sales.</a:t>
            </a:r>
          </a:p>
          <a:p>
            <a:pPr algn="just"/>
            <a:r>
              <a:rPr lang="en-US" b="0" dirty="0">
                <a:solidFill>
                  <a:srgbClr val="D4D4D4"/>
                </a:solidFill>
                <a:effectLst/>
              </a:rPr>
              <a:t>Thus, excluding TV from the linear regression model impairs the predictive power of the model. It also increases the error values of the model. As expected, the MSE and R-Squared Error values see a massive spike when TV is excluded.</a:t>
            </a:r>
          </a:p>
          <a:p>
            <a:endParaRPr lang="en-US" dirty="0"/>
          </a:p>
        </p:txBody>
      </p:sp>
    </p:spTree>
    <p:extLst>
      <p:ext uri="{BB962C8B-B14F-4D97-AF65-F5344CB8AC3E}">
        <p14:creationId xmlns:p14="http://schemas.microsoft.com/office/powerpoint/2010/main" val="108562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0D5D-39AD-7754-F90D-4CA257F281FE}"/>
              </a:ext>
            </a:extLst>
          </p:cNvPr>
          <p:cNvSpPr>
            <a:spLocks noGrp="1"/>
          </p:cNvSpPr>
          <p:nvPr>
            <p:ph type="title"/>
          </p:nvPr>
        </p:nvSpPr>
        <p:spPr>
          <a:xfrm>
            <a:off x="919119" y="2482645"/>
            <a:ext cx="10353762" cy="1257300"/>
          </a:xfrm>
        </p:spPr>
        <p:txBody>
          <a:bodyPr/>
          <a:lstStyle/>
          <a:p>
            <a:r>
              <a:rPr lang="en-US" dirty="0"/>
              <a:t>Thank You</a:t>
            </a:r>
          </a:p>
        </p:txBody>
      </p:sp>
    </p:spTree>
    <p:extLst>
      <p:ext uri="{BB962C8B-B14F-4D97-AF65-F5344CB8AC3E}">
        <p14:creationId xmlns:p14="http://schemas.microsoft.com/office/powerpoint/2010/main" val="88445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765965" y="123764"/>
            <a:ext cx="4538124" cy="970450"/>
          </a:xfrm>
        </p:spPr>
        <p:txBody>
          <a:bodyPr anchor="b">
            <a:normAutofit/>
          </a:bodyPr>
          <a:lstStyle/>
          <a:p>
            <a:pPr algn="l"/>
            <a:r>
              <a:rPr lang="en-US" sz="4000" dirty="0"/>
              <a:t>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765965" y="1217977"/>
            <a:ext cx="4403596" cy="5216987"/>
          </a:xfrm>
        </p:spPr>
        <p:txBody>
          <a:bodyPr anchor="t">
            <a:normAutofit fontScale="92500" lnSpcReduction="20000"/>
          </a:bodyPr>
          <a:lstStyle/>
          <a:p>
            <a:pPr marL="36900" lvl="0" indent="0">
              <a:buNone/>
            </a:pPr>
            <a:r>
              <a:rPr lang="en-US" sz="2400" dirty="0"/>
              <a:t>Average amount spent on TV advertising</a:t>
            </a:r>
          </a:p>
          <a:p>
            <a:pPr marL="36900" lvl="0" indent="0">
              <a:buNone/>
            </a:pPr>
            <a:r>
              <a:rPr lang="en-US" sz="2400" dirty="0"/>
              <a:t>Correlation b/w radio advertising expenditure and sales</a:t>
            </a:r>
          </a:p>
          <a:p>
            <a:pPr marL="36900" lvl="0" indent="0">
              <a:buNone/>
            </a:pPr>
            <a:r>
              <a:rPr lang="en-US" sz="2400" dirty="0"/>
              <a:t>Advertising medium with the highest impact</a:t>
            </a:r>
          </a:p>
          <a:p>
            <a:pPr marL="36900" lvl="0" indent="0">
              <a:buNone/>
            </a:pPr>
            <a:r>
              <a:rPr lang="en-US" sz="2400" dirty="0"/>
              <a:t>Training a Linear Regression Model</a:t>
            </a:r>
          </a:p>
          <a:p>
            <a:pPr marL="36900" lvl="0" indent="0">
              <a:buNone/>
            </a:pPr>
            <a:r>
              <a:rPr lang="en-US" sz="2400" dirty="0"/>
              <a:t>Prediction for a new set of advertising expenditure</a:t>
            </a:r>
          </a:p>
          <a:p>
            <a:pPr marL="36900" lvl="0" indent="0">
              <a:buNone/>
            </a:pPr>
            <a:r>
              <a:rPr lang="en-US" sz="2400" dirty="0"/>
              <a:t>Performance of the model post normalization</a:t>
            </a:r>
          </a:p>
          <a:p>
            <a:pPr marL="36900" lvl="0" indent="0">
              <a:buNone/>
            </a:pPr>
            <a:r>
              <a:rPr lang="en-US" sz="2400" dirty="0"/>
              <a:t>Impact on the model when TV is excluded</a:t>
            </a:r>
          </a:p>
          <a:p>
            <a:pPr marL="36900" lvl="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5ECE-BB4F-5215-76A3-5FD69EE46293}"/>
              </a:ext>
            </a:extLst>
          </p:cNvPr>
          <p:cNvSpPr>
            <a:spLocks noGrp="1"/>
          </p:cNvSpPr>
          <p:nvPr>
            <p:ph type="title"/>
          </p:nvPr>
        </p:nvSpPr>
        <p:spPr/>
        <p:txBody>
          <a:bodyPr>
            <a:normAutofit fontScale="90000"/>
          </a:bodyPr>
          <a:lstStyle/>
          <a:p>
            <a:r>
              <a:rPr lang="en-US" dirty="0"/>
              <a:t>Q1. </a:t>
            </a:r>
            <a:r>
              <a:rPr lang="en-US" sz="4800" dirty="0"/>
              <a:t>Average amount spent on TV advertising</a:t>
            </a:r>
            <a:br>
              <a:rPr lang="en-US" sz="4800" dirty="0"/>
            </a:br>
            <a:endParaRPr lang="en-US" dirty="0"/>
          </a:p>
        </p:txBody>
      </p:sp>
      <p:pic>
        <p:nvPicPr>
          <p:cNvPr id="5" name="Content Placeholder 4">
            <a:extLst>
              <a:ext uri="{FF2B5EF4-FFF2-40B4-BE49-F238E27FC236}">
                <a16:creationId xmlns:a16="http://schemas.microsoft.com/office/drawing/2014/main" id="{35120EED-4426-F2AA-5FF7-512E29EBA163}"/>
              </a:ext>
            </a:extLst>
          </p:cNvPr>
          <p:cNvPicPr>
            <a:picLocks noGrp="1" noChangeAspect="1"/>
          </p:cNvPicPr>
          <p:nvPr>
            <p:ph idx="1"/>
          </p:nvPr>
        </p:nvPicPr>
        <p:blipFill>
          <a:blip r:embed="rId2"/>
          <a:stretch>
            <a:fillRect/>
          </a:stretch>
        </p:blipFill>
        <p:spPr>
          <a:xfrm>
            <a:off x="598048" y="2647950"/>
            <a:ext cx="4120966" cy="1562100"/>
          </a:xfrm>
        </p:spPr>
      </p:pic>
      <p:sp>
        <p:nvSpPr>
          <p:cNvPr id="6" name="TextBox 5">
            <a:extLst>
              <a:ext uri="{FF2B5EF4-FFF2-40B4-BE49-F238E27FC236}">
                <a16:creationId xmlns:a16="http://schemas.microsoft.com/office/drawing/2014/main" id="{60FBFB10-4E6E-4361-74B0-856935B5FBC4}"/>
              </a:ext>
            </a:extLst>
          </p:cNvPr>
          <p:cNvSpPr txBox="1"/>
          <p:nvPr/>
        </p:nvSpPr>
        <p:spPr>
          <a:xfrm>
            <a:off x="6208663" y="3028890"/>
            <a:ext cx="4867376" cy="800219"/>
          </a:xfrm>
          <a:prstGeom prst="rect">
            <a:avLst/>
          </a:prstGeom>
          <a:noFill/>
        </p:spPr>
        <p:txBody>
          <a:bodyPr wrap="square" rtlCol="0">
            <a:spAutoFit/>
          </a:bodyPr>
          <a:lstStyle/>
          <a:p>
            <a:r>
              <a:rPr lang="en-US" sz="2300" b="0" i="0" dirty="0">
                <a:solidFill>
                  <a:srgbClr val="D5D5D5"/>
                </a:solidFill>
                <a:effectLst/>
              </a:rPr>
              <a:t>$147.0425 was spent on TV Advertising on an average.</a:t>
            </a:r>
            <a:endParaRPr lang="en-US" sz="2300" dirty="0"/>
          </a:p>
        </p:txBody>
      </p:sp>
    </p:spTree>
    <p:extLst>
      <p:ext uri="{BB962C8B-B14F-4D97-AF65-F5344CB8AC3E}">
        <p14:creationId xmlns:p14="http://schemas.microsoft.com/office/powerpoint/2010/main" val="190286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AF7C-57F7-C53E-D832-3653B2DC7535}"/>
              </a:ext>
            </a:extLst>
          </p:cNvPr>
          <p:cNvSpPr>
            <a:spLocks noGrp="1"/>
          </p:cNvSpPr>
          <p:nvPr>
            <p:ph type="title"/>
          </p:nvPr>
        </p:nvSpPr>
        <p:spPr/>
        <p:txBody>
          <a:bodyPr>
            <a:normAutofit fontScale="90000"/>
          </a:bodyPr>
          <a:lstStyle/>
          <a:p>
            <a:r>
              <a:rPr lang="en-US" dirty="0"/>
              <a:t>Q2. </a:t>
            </a:r>
            <a:r>
              <a:rPr lang="en-US" sz="4800" dirty="0"/>
              <a:t>Correlation b/w radio advertising expenditure and sales</a:t>
            </a:r>
            <a:br>
              <a:rPr lang="en-US" sz="4800" dirty="0"/>
            </a:br>
            <a:r>
              <a:rPr lang="en-US" dirty="0"/>
              <a:t> </a:t>
            </a:r>
          </a:p>
        </p:txBody>
      </p:sp>
      <p:pic>
        <p:nvPicPr>
          <p:cNvPr id="1026" name="Picture 2">
            <a:extLst>
              <a:ext uri="{FF2B5EF4-FFF2-40B4-BE49-F238E27FC236}">
                <a16:creationId xmlns:a16="http://schemas.microsoft.com/office/drawing/2014/main" id="{16FE5E7A-77F5-418B-4DE1-598FE9DB62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5" y="2164604"/>
            <a:ext cx="6913431" cy="35872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6C619C-649C-1947-B866-58E968B1A485}"/>
              </a:ext>
            </a:extLst>
          </p:cNvPr>
          <p:cNvSpPr txBox="1"/>
          <p:nvPr/>
        </p:nvSpPr>
        <p:spPr>
          <a:xfrm>
            <a:off x="8480323" y="2775110"/>
            <a:ext cx="3229897" cy="2215991"/>
          </a:xfrm>
          <a:prstGeom prst="rect">
            <a:avLst/>
          </a:prstGeom>
          <a:noFill/>
        </p:spPr>
        <p:txBody>
          <a:bodyPr wrap="square" rtlCol="0">
            <a:spAutoFit/>
          </a:bodyPr>
          <a:lstStyle/>
          <a:p>
            <a:pPr algn="just"/>
            <a:r>
              <a:rPr lang="en-US" sz="2300" b="0" i="0" dirty="0">
                <a:solidFill>
                  <a:srgbClr val="D5D5D5"/>
                </a:solidFill>
                <a:effectLst/>
              </a:rPr>
              <a:t>The scatter plots suggests a relationship that is not exactly linear, but somewhat monotonic. Hence, using Spearman's Correlation is the best.</a:t>
            </a:r>
            <a:endParaRPr lang="en-US" sz="2300" dirty="0"/>
          </a:p>
        </p:txBody>
      </p:sp>
    </p:spTree>
    <p:extLst>
      <p:ext uri="{BB962C8B-B14F-4D97-AF65-F5344CB8AC3E}">
        <p14:creationId xmlns:p14="http://schemas.microsoft.com/office/powerpoint/2010/main" val="224308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3693-92A5-E4FB-0C27-EF8D2EA9F84E}"/>
              </a:ext>
            </a:extLst>
          </p:cNvPr>
          <p:cNvSpPr>
            <a:spLocks noGrp="1"/>
          </p:cNvSpPr>
          <p:nvPr>
            <p:ph type="title"/>
          </p:nvPr>
        </p:nvSpPr>
        <p:spPr/>
        <p:txBody>
          <a:bodyPr/>
          <a:lstStyle/>
          <a:p>
            <a:r>
              <a:rPr lang="en-US" dirty="0"/>
              <a:t>Analysis</a:t>
            </a:r>
          </a:p>
        </p:txBody>
      </p:sp>
      <p:sp>
        <p:nvSpPr>
          <p:cNvPr id="5" name="Rectangle 2">
            <a:extLst>
              <a:ext uri="{FF2B5EF4-FFF2-40B4-BE49-F238E27FC236}">
                <a16:creationId xmlns:a16="http://schemas.microsoft.com/office/drawing/2014/main" id="{6CDF284E-DC9C-8567-8C70-8326FB6B0DC1}"/>
              </a:ext>
            </a:extLst>
          </p:cNvPr>
          <p:cNvSpPr>
            <a:spLocks noGrp="1" noChangeArrowheads="1"/>
          </p:cNvSpPr>
          <p:nvPr>
            <p:ph idx="1"/>
          </p:nvPr>
        </p:nvSpPr>
        <p:spPr bwMode="auto">
          <a:xfrm>
            <a:off x="569077" y="2144033"/>
            <a:ext cx="10698480" cy="256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5D5D5"/>
                </a:solidFill>
                <a:effectLst/>
                <a:latin typeface="+mn-lt"/>
              </a:rPr>
              <a:t>The correlation between Radio Advertising Expenditure and Sales is 0.34001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D5D5D5"/>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5D5D5"/>
                </a:solidFill>
                <a:effectLst/>
                <a:latin typeface="+mn-lt"/>
              </a:rPr>
              <a:t>This indicates that there is a positive relationship between the two features, but it is weak or not very consistent, i.e., an increase in Radio Advertising Expenditure might lead to a slight increase in sales, but it might not increase by a huge margin in a consistent manner.</a:t>
            </a:r>
            <a:endParaRPr kumimoji="0" lang="en-US" altLang="en-US"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mn-lt"/>
              </a:rPr>
            </a:b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0304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DD20-1905-DDE3-1430-1299760AE2A3}"/>
              </a:ext>
            </a:extLst>
          </p:cNvPr>
          <p:cNvSpPr>
            <a:spLocks noGrp="1"/>
          </p:cNvSpPr>
          <p:nvPr>
            <p:ph type="title"/>
          </p:nvPr>
        </p:nvSpPr>
        <p:spPr/>
        <p:txBody>
          <a:bodyPr>
            <a:normAutofit fontScale="90000"/>
          </a:bodyPr>
          <a:lstStyle/>
          <a:p>
            <a:r>
              <a:rPr lang="en-US" dirty="0"/>
              <a:t>Q3. </a:t>
            </a:r>
            <a:r>
              <a:rPr lang="en-US" sz="4800" dirty="0"/>
              <a:t>Advertising medium with the highest impact</a:t>
            </a:r>
            <a:br>
              <a:rPr lang="en-US" sz="4800" dirty="0"/>
            </a:br>
            <a:endParaRPr lang="en-US" dirty="0"/>
          </a:p>
        </p:txBody>
      </p:sp>
      <p:pic>
        <p:nvPicPr>
          <p:cNvPr id="5" name="Content Placeholder 4">
            <a:extLst>
              <a:ext uri="{FF2B5EF4-FFF2-40B4-BE49-F238E27FC236}">
                <a16:creationId xmlns:a16="http://schemas.microsoft.com/office/drawing/2014/main" id="{B6B82D33-36F7-8939-3EA7-3E2470DFDD6C}"/>
              </a:ext>
            </a:extLst>
          </p:cNvPr>
          <p:cNvPicPr>
            <a:picLocks noGrp="1" noChangeAspect="1"/>
          </p:cNvPicPr>
          <p:nvPr>
            <p:ph idx="1"/>
          </p:nvPr>
        </p:nvPicPr>
        <p:blipFill>
          <a:blip r:embed="rId2"/>
          <a:stretch>
            <a:fillRect/>
          </a:stretch>
        </p:blipFill>
        <p:spPr>
          <a:xfrm>
            <a:off x="485635" y="2750821"/>
            <a:ext cx="5290175" cy="2672641"/>
          </a:xfrm>
        </p:spPr>
      </p:pic>
      <p:sp>
        <p:nvSpPr>
          <p:cNvPr id="6" name="TextBox 5">
            <a:extLst>
              <a:ext uri="{FF2B5EF4-FFF2-40B4-BE49-F238E27FC236}">
                <a16:creationId xmlns:a16="http://schemas.microsoft.com/office/drawing/2014/main" id="{39A65538-F1FF-801D-367D-8094E0DF2835}"/>
              </a:ext>
            </a:extLst>
          </p:cNvPr>
          <p:cNvSpPr txBox="1"/>
          <p:nvPr/>
        </p:nvSpPr>
        <p:spPr>
          <a:xfrm>
            <a:off x="6416192" y="2448231"/>
            <a:ext cx="4645742" cy="3277820"/>
          </a:xfrm>
          <a:prstGeom prst="rect">
            <a:avLst/>
          </a:prstGeom>
          <a:noFill/>
        </p:spPr>
        <p:txBody>
          <a:bodyPr wrap="square" rtlCol="0">
            <a:spAutoFit/>
          </a:bodyPr>
          <a:lstStyle/>
          <a:p>
            <a:pPr algn="just"/>
            <a:r>
              <a:rPr lang="en-US" sz="2300" b="0" i="0" dirty="0">
                <a:solidFill>
                  <a:srgbClr val="D5D5D5"/>
                </a:solidFill>
                <a:effectLst/>
              </a:rPr>
              <a:t>TV has the highest correlation with Sales</a:t>
            </a:r>
          </a:p>
          <a:p>
            <a:pPr algn="just"/>
            <a:endParaRPr lang="en-US" sz="2300" dirty="0">
              <a:solidFill>
                <a:srgbClr val="D5D5D5"/>
              </a:solidFill>
            </a:endParaRPr>
          </a:p>
          <a:p>
            <a:pPr algn="just"/>
            <a:r>
              <a:rPr lang="en-US" sz="2300" b="0" i="0" dirty="0">
                <a:solidFill>
                  <a:srgbClr val="D5D5D5"/>
                </a:solidFill>
                <a:effectLst/>
              </a:rPr>
              <a:t>It can be seen that advertising via TV has the highest impact on sales. Thus, it can be understood that people are most influenced by TV advertisements and hence sellers can strategize accordingly to boost their sales.</a:t>
            </a:r>
            <a:endParaRPr lang="en-US" sz="2300" dirty="0"/>
          </a:p>
        </p:txBody>
      </p:sp>
    </p:spTree>
    <p:extLst>
      <p:ext uri="{BB962C8B-B14F-4D97-AF65-F5344CB8AC3E}">
        <p14:creationId xmlns:p14="http://schemas.microsoft.com/office/powerpoint/2010/main" val="410240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D059-A3BE-0E4A-B761-121BC8211645}"/>
              </a:ext>
            </a:extLst>
          </p:cNvPr>
          <p:cNvSpPr>
            <a:spLocks noGrp="1"/>
          </p:cNvSpPr>
          <p:nvPr>
            <p:ph type="title"/>
          </p:nvPr>
        </p:nvSpPr>
        <p:spPr/>
        <p:txBody>
          <a:bodyPr>
            <a:normAutofit fontScale="90000"/>
          </a:bodyPr>
          <a:lstStyle/>
          <a:p>
            <a:r>
              <a:rPr lang="en-US" dirty="0"/>
              <a:t>Q4. </a:t>
            </a:r>
            <a:r>
              <a:rPr lang="en-US" sz="4800" dirty="0"/>
              <a:t>Training a Linear Regression Model</a:t>
            </a:r>
            <a:br>
              <a:rPr lang="en-US" sz="4800" dirty="0"/>
            </a:br>
            <a:endParaRPr lang="en-US" dirty="0"/>
          </a:p>
        </p:txBody>
      </p:sp>
      <p:pic>
        <p:nvPicPr>
          <p:cNvPr id="5" name="Content Placeholder 4">
            <a:extLst>
              <a:ext uri="{FF2B5EF4-FFF2-40B4-BE49-F238E27FC236}">
                <a16:creationId xmlns:a16="http://schemas.microsoft.com/office/drawing/2014/main" id="{B97C7DB9-6EB0-AE18-F885-C5E257393DEC}"/>
              </a:ext>
            </a:extLst>
          </p:cNvPr>
          <p:cNvPicPr>
            <a:picLocks noGrp="1" noChangeAspect="1"/>
          </p:cNvPicPr>
          <p:nvPr>
            <p:ph idx="1"/>
          </p:nvPr>
        </p:nvPicPr>
        <p:blipFill>
          <a:blip r:embed="rId2"/>
          <a:stretch>
            <a:fillRect/>
          </a:stretch>
        </p:blipFill>
        <p:spPr>
          <a:xfrm>
            <a:off x="2923938" y="1589752"/>
            <a:ext cx="6344123" cy="4977527"/>
          </a:xfrm>
        </p:spPr>
      </p:pic>
    </p:spTree>
    <p:extLst>
      <p:ext uri="{BB962C8B-B14F-4D97-AF65-F5344CB8AC3E}">
        <p14:creationId xmlns:p14="http://schemas.microsoft.com/office/powerpoint/2010/main" val="86950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9187-3C7A-38D7-F189-EE28E31E8FC1}"/>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C7ABED65-20CF-C475-8E80-A8E1035AE475}"/>
              </a:ext>
            </a:extLst>
          </p:cNvPr>
          <p:cNvSpPr>
            <a:spLocks noGrp="1"/>
          </p:cNvSpPr>
          <p:nvPr>
            <p:ph idx="1"/>
          </p:nvPr>
        </p:nvSpPr>
        <p:spPr/>
        <p:txBody>
          <a:bodyPr/>
          <a:lstStyle/>
          <a:p>
            <a:pPr algn="just"/>
            <a:r>
              <a:rPr lang="en-US" b="0" i="0" dirty="0">
                <a:solidFill>
                  <a:srgbClr val="D5D5D5"/>
                </a:solidFill>
                <a:effectLst/>
              </a:rPr>
              <a:t>Most of the data points in the Actual vs Predicted plot are scattered around the regression line, showing that the model is fairly accurate.</a:t>
            </a:r>
          </a:p>
          <a:p>
            <a:pPr algn="just"/>
            <a:r>
              <a:rPr lang="en-US" b="0" i="0" dirty="0">
                <a:solidFill>
                  <a:srgbClr val="D5D5D5"/>
                </a:solidFill>
                <a:effectLst/>
              </a:rPr>
              <a:t>However, deviations increase as the Actual Sales value increases. This might imply that the model's accuracy decreases with an increase in the Actual Sales value.</a:t>
            </a:r>
          </a:p>
          <a:p>
            <a:pPr algn="just"/>
            <a:r>
              <a:rPr lang="en-US" b="0" i="0" dirty="0">
                <a:solidFill>
                  <a:srgbClr val="D5D5D5"/>
                </a:solidFill>
                <a:effectLst/>
              </a:rPr>
              <a:t>Therefore, the model displays decent performance at lower and intermediate values of Actual Sales but needs improvement at higher levels.</a:t>
            </a:r>
          </a:p>
          <a:p>
            <a:pPr marL="36900" indent="0">
              <a:buNone/>
            </a:pPr>
            <a:endParaRPr lang="en-US" dirty="0"/>
          </a:p>
        </p:txBody>
      </p:sp>
    </p:spTree>
    <p:extLst>
      <p:ext uri="{BB962C8B-B14F-4D97-AF65-F5344CB8AC3E}">
        <p14:creationId xmlns:p14="http://schemas.microsoft.com/office/powerpoint/2010/main" val="126228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5718-4B11-08D8-C19F-523628FBE492}"/>
              </a:ext>
            </a:extLst>
          </p:cNvPr>
          <p:cNvSpPr>
            <a:spLocks noGrp="1"/>
          </p:cNvSpPr>
          <p:nvPr>
            <p:ph type="title"/>
          </p:nvPr>
        </p:nvSpPr>
        <p:spPr/>
        <p:txBody>
          <a:bodyPr>
            <a:normAutofit fontScale="90000"/>
          </a:bodyPr>
          <a:lstStyle/>
          <a:p>
            <a:r>
              <a:rPr lang="en-US" dirty="0"/>
              <a:t>Q5. </a:t>
            </a:r>
            <a:r>
              <a:rPr lang="en-US" sz="4800" dirty="0"/>
              <a:t>Prediction for a new set of advertising expenditure</a:t>
            </a:r>
            <a:br>
              <a:rPr lang="en-US" sz="4800" dirty="0"/>
            </a:br>
            <a:r>
              <a:rPr lang="en-US" dirty="0"/>
              <a:t> </a:t>
            </a:r>
          </a:p>
        </p:txBody>
      </p:sp>
      <p:pic>
        <p:nvPicPr>
          <p:cNvPr id="5" name="Content Placeholder 4">
            <a:extLst>
              <a:ext uri="{FF2B5EF4-FFF2-40B4-BE49-F238E27FC236}">
                <a16:creationId xmlns:a16="http://schemas.microsoft.com/office/drawing/2014/main" id="{2FBA8233-4CEB-00B7-20C3-14818EAA066B}"/>
              </a:ext>
            </a:extLst>
          </p:cNvPr>
          <p:cNvPicPr>
            <a:picLocks noGrp="1" noChangeAspect="1"/>
          </p:cNvPicPr>
          <p:nvPr>
            <p:ph idx="1"/>
          </p:nvPr>
        </p:nvPicPr>
        <p:blipFill>
          <a:blip r:embed="rId2"/>
          <a:stretch>
            <a:fillRect/>
          </a:stretch>
        </p:blipFill>
        <p:spPr>
          <a:xfrm>
            <a:off x="482008" y="2800350"/>
            <a:ext cx="5613992" cy="1257300"/>
          </a:xfrm>
        </p:spPr>
      </p:pic>
      <p:sp>
        <p:nvSpPr>
          <p:cNvPr id="6" name="TextBox 5">
            <a:extLst>
              <a:ext uri="{FF2B5EF4-FFF2-40B4-BE49-F238E27FC236}">
                <a16:creationId xmlns:a16="http://schemas.microsoft.com/office/drawing/2014/main" id="{B39DCAAF-7121-3BB7-E776-585D19E8AD86}"/>
              </a:ext>
            </a:extLst>
          </p:cNvPr>
          <p:cNvSpPr txBox="1"/>
          <p:nvPr/>
        </p:nvSpPr>
        <p:spPr>
          <a:xfrm>
            <a:off x="7020232" y="2851919"/>
            <a:ext cx="4247325" cy="1154162"/>
          </a:xfrm>
          <a:prstGeom prst="rect">
            <a:avLst/>
          </a:prstGeom>
          <a:noFill/>
        </p:spPr>
        <p:txBody>
          <a:bodyPr wrap="square" rtlCol="0">
            <a:spAutoFit/>
          </a:bodyPr>
          <a:lstStyle/>
          <a:p>
            <a:pPr algn="just"/>
            <a:r>
              <a:rPr lang="en-US" sz="2300" b="0" i="0" dirty="0">
                <a:solidFill>
                  <a:srgbClr val="D5D5D5"/>
                </a:solidFill>
                <a:effectLst/>
              </a:rPr>
              <a:t>The predicted value of sales for the given expenditure across different advertising mediums is $19.73.</a:t>
            </a:r>
            <a:endParaRPr lang="en-US" sz="2300" dirty="0"/>
          </a:p>
        </p:txBody>
      </p:sp>
    </p:spTree>
    <p:extLst>
      <p:ext uri="{BB962C8B-B14F-4D97-AF65-F5344CB8AC3E}">
        <p14:creationId xmlns:p14="http://schemas.microsoft.com/office/powerpoint/2010/main" val="2092881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{C84E52B3-FCE6-49D5-B14A-45BFCDF97647}tf55705232_win32</Template>
  <TotalTime>99</TotalTime>
  <Words>551</Words>
  <Application>Microsoft Office PowerPoint</Application>
  <PresentationFormat>Widescreen</PresentationFormat>
  <Paragraphs>41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Goudy Old Style</vt:lpstr>
      <vt:lpstr>Wingdings 2</vt:lpstr>
      <vt:lpstr>SlateVTI</vt:lpstr>
      <vt:lpstr>Analysis of Sales Prediction Dataset</vt:lpstr>
      <vt:lpstr>Contents </vt:lpstr>
      <vt:lpstr>Q1. Average amount spent on TV advertising </vt:lpstr>
      <vt:lpstr>Q2. Correlation b/w radio advertising expenditure and sales  </vt:lpstr>
      <vt:lpstr>Analysis</vt:lpstr>
      <vt:lpstr>Q3. Advertising medium with the highest impact </vt:lpstr>
      <vt:lpstr>Q4. Training a Linear Regression Model </vt:lpstr>
      <vt:lpstr>Analysis</vt:lpstr>
      <vt:lpstr>Q5. Prediction for a new set of advertising expenditure  </vt:lpstr>
      <vt:lpstr>Q6. Performance of the model post normalization  </vt:lpstr>
      <vt:lpstr>Analysis</vt:lpstr>
      <vt:lpstr>Q7. Impact on the model when TV is excluded  </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S</dc:creator>
  <cp:lastModifiedBy>Vaishnavi S</cp:lastModifiedBy>
  <cp:revision>1</cp:revision>
  <dcterms:created xsi:type="dcterms:W3CDTF">2024-10-28T14:19:58Z</dcterms:created>
  <dcterms:modified xsi:type="dcterms:W3CDTF">2024-10-28T15:59:55Z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