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8" r:id="rId5"/>
  </p:sldIdLst>
  <p:sldSz cx="36576000" cy="24688800"/>
  <p:notesSz cx="5800725" cy="9094788"/>
  <p:embeddedFontLst>
    <p:embeddedFont>
      <p:font typeface="Amaranth" panose="020B0604020202020204" charset="0"/>
      <p:regular r:id="rId6"/>
    </p:embeddedFon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Titillium Web" panose="00000500000000000000" pitchFamily="2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93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6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  <a:srgbClr val="C8102E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8D90B-1619-34E6-76E9-4D6535E17FE5}" v="282" dt="2024-11-28T08:06:31.406"/>
    <p1510:client id="{64210B0D-8A83-4368-87C9-BFA0357F53EF}" v="11" dt="2024-11-28T07:25:16.657"/>
    <p1510:client id="{A7F9576C-3375-7AD9-5DF7-C70F3F26FE31}" v="213" dt="2024-11-29T19:03:40.635"/>
    <p1510:client id="{B2A68ED5-C6A5-451A-B0F5-306AB0ACFEC5}" v="1160" dt="2024-11-28T06:59:10.002"/>
    <p1510:client id="{D63E9A29-F6C0-9308-EC94-449360B32BC0}" v="9" dt="2024-11-27T22:37:13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776"/>
        <p:guide pos="1152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18D24-F2FF-4779-85F3-3D4507A939F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45D110-C1E3-4654-90C1-64E0086CD683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>
            <a:latin typeface="Amaranth"/>
            <a:ea typeface="Open Sans"/>
            <a:cs typeface="Open Sans"/>
          </a:endParaRPr>
        </a:p>
      </dgm:t>
    </dgm:pt>
    <dgm:pt modelId="{E82E75ED-3CD7-40F7-B0B7-FA58FAD76BD8}" type="parTrans" cxnId="{08DE65CC-CAB6-4018-8725-A36AA57DDD93}">
      <dgm:prSet/>
      <dgm:spPr/>
      <dgm:t>
        <a:bodyPr/>
        <a:lstStyle/>
        <a:p>
          <a:endParaRPr lang="en-US"/>
        </a:p>
      </dgm:t>
    </dgm:pt>
    <dgm:pt modelId="{2A5334B7-3A4F-45AC-8F4D-29EBF1AEF12E}" type="sibTrans" cxnId="{08DE65CC-CAB6-4018-8725-A36AA57DDD93}">
      <dgm:prSet/>
      <dgm:spPr/>
      <dgm:t>
        <a:bodyPr/>
        <a:lstStyle/>
        <a:p>
          <a:endParaRPr lang="en-US"/>
        </a:p>
      </dgm:t>
    </dgm:pt>
    <dgm:pt modelId="{DAECB21F-9864-4A09-8D5B-FC76D2FFF8A9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="1" dirty="0">
              <a:latin typeface="Amaranth"/>
              <a:ea typeface="Open Sans"/>
              <a:cs typeface="Open Sans"/>
            </a:rPr>
            <a:t> </a:t>
          </a:r>
          <a:endParaRPr lang="en-US" b="0" dirty="0">
            <a:latin typeface="Arial"/>
            <a:ea typeface="Open Sans"/>
            <a:cs typeface="Arial"/>
          </a:endParaRPr>
        </a:p>
      </dgm:t>
    </dgm:pt>
    <dgm:pt modelId="{E2C53784-014C-4BEC-8A69-3D5637871C18}" type="parTrans" cxnId="{B84E138C-2E69-4C75-B222-3BBE49DA97B7}">
      <dgm:prSet/>
      <dgm:spPr/>
      <dgm:t>
        <a:bodyPr/>
        <a:lstStyle/>
        <a:p>
          <a:endParaRPr lang="en-US"/>
        </a:p>
      </dgm:t>
    </dgm:pt>
    <dgm:pt modelId="{AE2CB41A-7F33-470A-ACA3-E6B8052D6BD6}" type="sibTrans" cxnId="{B84E138C-2E69-4C75-B222-3BBE49DA97B7}">
      <dgm:prSet/>
      <dgm:spPr/>
      <dgm:t>
        <a:bodyPr/>
        <a:lstStyle/>
        <a:p>
          <a:endParaRPr lang="en-US"/>
        </a:p>
      </dgm:t>
    </dgm:pt>
    <dgm:pt modelId="{630446B8-F84B-42AC-8060-A3A59BB08815}">
      <dgm:prSet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="1" dirty="0">
              <a:latin typeface="Amaranth"/>
              <a:ea typeface="Open Sans"/>
              <a:cs typeface="Open Sans"/>
            </a:rPr>
            <a:t>Proactive Approach: </a:t>
          </a:r>
          <a:r>
            <a:rPr lang="en-US" dirty="0">
              <a:latin typeface="Amaranth"/>
              <a:ea typeface="Open Sans"/>
              <a:cs typeface="Open Sans"/>
            </a:rPr>
            <a:t>Helps organizations shift from reacting to risks to preventing them.  </a:t>
          </a:r>
          <a:endParaRPr lang="en-US" dirty="0"/>
        </a:p>
      </dgm:t>
    </dgm:pt>
    <dgm:pt modelId="{22BAC337-96E8-44D1-BB9E-41E6C00954DA}" type="parTrans" cxnId="{E36CFB64-401B-4B5A-B5B1-99652D70B26B}">
      <dgm:prSet/>
      <dgm:spPr/>
      <dgm:t>
        <a:bodyPr/>
        <a:lstStyle/>
        <a:p>
          <a:endParaRPr lang="en-US"/>
        </a:p>
      </dgm:t>
    </dgm:pt>
    <dgm:pt modelId="{EE21142F-9F32-4760-817C-DF48A2BCB3AC}" type="sibTrans" cxnId="{E36CFB64-401B-4B5A-B5B1-99652D70B26B}">
      <dgm:prSet/>
      <dgm:spPr/>
      <dgm:t>
        <a:bodyPr/>
        <a:lstStyle/>
        <a:p>
          <a:endParaRPr lang="en-US"/>
        </a:p>
      </dgm:t>
    </dgm:pt>
    <dgm:pt modelId="{130B8C28-2C07-4944-A4EE-974B8B290E07}">
      <dgm:prSet phldr="0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="1" dirty="0">
              <a:latin typeface="Amaranth"/>
              <a:ea typeface="Open Sans"/>
              <a:cs typeface="Open Sans"/>
            </a:rPr>
            <a:t> Simplifying Cybersecurity: </a:t>
          </a:r>
          <a:r>
            <a:rPr lang="en-US" dirty="0">
              <a:latin typeface="Amaranth"/>
              <a:ea typeface="Open Sans"/>
              <a:cs typeface="Open Sans"/>
            </a:rPr>
            <a:t>Our project turns complex data into clear, actionable insights.</a:t>
          </a:r>
          <a:endParaRPr lang="en-US" dirty="0"/>
        </a:p>
      </dgm:t>
    </dgm:pt>
    <dgm:pt modelId="{140C9FD5-348B-4A78-966B-3E9AEA702E98}" type="parTrans" cxnId="{718890AF-C335-4703-9292-C0F755ABFDC7}">
      <dgm:prSet/>
      <dgm:spPr/>
      <dgm:t>
        <a:bodyPr/>
        <a:lstStyle/>
        <a:p>
          <a:endParaRPr lang="en-US"/>
        </a:p>
      </dgm:t>
    </dgm:pt>
    <dgm:pt modelId="{3E376C24-C17F-487E-96D2-550B45A62C20}" type="sibTrans" cxnId="{718890AF-C335-4703-9292-C0F755ABFDC7}">
      <dgm:prSet/>
      <dgm:spPr/>
      <dgm:t>
        <a:bodyPr/>
        <a:lstStyle/>
        <a:p>
          <a:endParaRPr lang="en-US"/>
        </a:p>
      </dgm:t>
    </dgm:pt>
    <dgm:pt modelId="{67A60FE0-F89B-4B41-A3CD-5A124E9BA35B}">
      <dgm:prSet phldr="0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pPr rtl="0"/>
          <a:endParaRPr lang="en-US" b="1">
            <a:latin typeface="Amaranth"/>
            <a:ea typeface="Open Sans"/>
            <a:cs typeface="Open Sans"/>
          </a:endParaRPr>
        </a:p>
      </dgm:t>
    </dgm:pt>
    <dgm:pt modelId="{A31B19BF-F96E-4B56-B691-96154076899F}" type="parTrans" cxnId="{132B88FF-1B3F-4BC4-9B78-C1002C9D9252}">
      <dgm:prSet/>
      <dgm:spPr/>
      <dgm:t>
        <a:bodyPr/>
        <a:lstStyle/>
        <a:p>
          <a:endParaRPr lang="en-US"/>
        </a:p>
      </dgm:t>
    </dgm:pt>
    <dgm:pt modelId="{366683DA-546B-49D0-BB3C-4E278C2A39EF}" type="sibTrans" cxnId="{132B88FF-1B3F-4BC4-9B78-C1002C9D9252}">
      <dgm:prSet/>
      <dgm:spPr/>
      <dgm:t>
        <a:bodyPr/>
        <a:lstStyle/>
        <a:p>
          <a:endParaRPr lang="en-US"/>
        </a:p>
      </dgm:t>
    </dgm:pt>
    <dgm:pt modelId="{498576A8-9122-43FB-9FD7-CBAE6F92AF4C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3200" b="1" dirty="0">
              <a:latin typeface="Amaranth"/>
              <a:ea typeface="Open Sans"/>
              <a:cs typeface="Open Sans"/>
            </a:rPr>
            <a:t>What’s Next?: </a:t>
          </a:r>
          <a:r>
            <a:rPr lang="en-US" sz="3200" dirty="0">
              <a:latin typeface="Amaranth"/>
              <a:ea typeface="Open Sans"/>
              <a:cs typeface="Open Sans"/>
            </a:rPr>
            <a:t>Future updates like explainable AI and predictive analytics </a:t>
          </a:r>
        </a:p>
      </dgm:t>
    </dgm:pt>
    <dgm:pt modelId="{A6FB2B28-DDB6-4D80-9FFC-B9DF0C4DDD0C}" type="parTrans" cxnId="{A29A3A22-3E56-48D4-A963-7BB7A405FAED}">
      <dgm:prSet/>
      <dgm:spPr/>
      <dgm:t>
        <a:bodyPr/>
        <a:lstStyle/>
        <a:p>
          <a:endParaRPr lang="en-US"/>
        </a:p>
      </dgm:t>
    </dgm:pt>
    <dgm:pt modelId="{F37D02BC-DE99-4589-A480-C61748BFB2ED}" type="sibTrans" cxnId="{A29A3A22-3E56-48D4-A963-7BB7A405FAED}">
      <dgm:prSet/>
      <dgm:spPr/>
      <dgm:t>
        <a:bodyPr/>
        <a:lstStyle/>
        <a:p>
          <a:endParaRPr lang="en-US"/>
        </a:p>
      </dgm:t>
    </dgm:pt>
    <dgm:pt modelId="{0B3566F2-17D7-4DEB-9C68-5626BF936B92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3200" b="1" dirty="0">
              <a:latin typeface="Amaranth"/>
              <a:ea typeface="Open Sans"/>
              <a:cs typeface="Open Sans"/>
            </a:rPr>
            <a:t> The Impact: </a:t>
          </a:r>
          <a:r>
            <a:rPr lang="en-US" sz="3200" dirty="0">
              <a:latin typeface="Amaranth"/>
              <a:ea typeface="Open Sans"/>
              <a:cs typeface="Open Sans"/>
            </a:rPr>
            <a:t>A step forward in cybersecurity landscape with confidence. </a:t>
          </a:r>
          <a:endParaRPr lang="en-US" sz="3200" dirty="0"/>
        </a:p>
      </dgm:t>
    </dgm:pt>
    <dgm:pt modelId="{59708728-C3C1-47AB-8517-CD4AA6F5552B}" type="parTrans" cxnId="{1DAEB38A-57B8-48D6-8477-5A5374313FAA}">
      <dgm:prSet/>
      <dgm:spPr/>
      <dgm:t>
        <a:bodyPr/>
        <a:lstStyle/>
        <a:p>
          <a:endParaRPr lang="en-US"/>
        </a:p>
      </dgm:t>
    </dgm:pt>
    <dgm:pt modelId="{98E579A9-94CA-4213-86ED-2CBA85F49C16}" type="sibTrans" cxnId="{1DAEB38A-57B8-48D6-8477-5A5374313FAA}">
      <dgm:prSet/>
      <dgm:spPr/>
      <dgm:t>
        <a:bodyPr/>
        <a:lstStyle/>
        <a:p>
          <a:endParaRPr lang="en-US"/>
        </a:p>
      </dgm:t>
    </dgm:pt>
    <dgm:pt modelId="{17E0B37D-BD66-4EFD-989D-D95F455E0858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>
            <a:latin typeface="Amaranth" panose="020B060402020202020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9CDEF4D-CA28-49AF-A654-58DFCC45F2D6}" type="parTrans" cxnId="{06A6C245-05F9-49C2-B0A6-08C09EBFA487}">
      <dgm:prSet/>
      <dgm:spPr/>
      <dgm:t>
        <a:bodyPr/>
        <a:lstStyle/>
        <a:p>
          <a:endParaRPr lang="en-US"/>
        </a:p>
      </dgm:t>
    </dgm:pt>
    <dgm:pt modelId="{192ABB25-DD7A-493D-A0E2-C45EEBD6187D}" type="sibTrans" cxnId="{06A6C245-05F9-49C2-B0A6-08C09EBFA487}">
      <dgm:prSet/>
      <dgm:spPr/>
      <dgm:t>
        <a:bodyPr/>
        <a:lstStyle/>
        <a:p>
          <a:endParaRPr lang="en-US"/>
        </a:p>
      </dgm:t>
    </dgm:pt>
    <dgm:pt modelId="{14D734DC-A066-4032-81F2-FD5F39EADF64}" type="pres">
      <dgm:prSet presAssocID="{93D18D24-F2FF-4779-85F3-3D4507A939FF}" presName="linearFlow" presStyleCnt="0">
        <dgm:presLayoutVars>
          <dgm:dir/>
          <dgm:animLvl val="lvl"/>
          <dgm:resizeHandles val="exact"/>
        </dgm:presLayoutVars>
      </dgm:prSet>
      <dgm:spPr/>
    </dgm:pt>
    <dgm:pt modelId="{84795A43-9B52-47ED-AC9D-2AF18C7AA5AC}" type="pres">
      <dgm:prSet presAssocID="{DAECB21F-9864-4A09-8D5B-FC76D2FFF8A9}" presName="composite" presStyleCnt="0"/>
      <dgm:spPr/>
    </dgm:pt>
    <dgm:pt modelId="{E03403B9-1BFB-420D-8CD8-E0EEDC88AC64}" type="pres">
      <dgm:prSet presAssocID="{DAECB21F-9864-4A09-8D5B-FC76D2FFF8A9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C4C57FF-95CA-41B9-9CF0-D96568DA7302}" type="pres">
      <dgm:prSet presAssocID="{DAECB21F-9864-4A09-8D5B-FC76D2FFF8A9}" presName="descendantText" presStyleLbl="alignAcc1" presStyleIdx="0" presStyleCnt="4" custScaleY="100000">
        <dgm:presLayoutVars>
          <dgm:bulletEnabled val="1"/>
        </dgm:presLayoutVars>
      </dgm:prSet>
      <dgm:spPr/>
    </dgm:pt>
    <dgm:pt modelId="{2B4E07BB-36F5-4980-9DD8-318CFAFCC92C}" type="pres">
      <dgm:prSet presAssocID="{AE2CB41A-7F33-470A-ACA3-E6B8052D6BD6}" presName="sp" presStyleCnt="0"/>
      <dgm:spPr/>
    </dgm:pt>
    <dgm:pt modelId="{C2B2C6A7-9533-461E-8F03-96A78151D619}" type="pres">
      <dgm:prSet presAssocID="{67A60FE0-F89B-4B41-A3CD-5A124E9BA35B}" presName="composite" presStyleCnt="0"/>
      <dgm:spPr/>
    </dgm:pt>
    <dgm:pt modelId="{5B16237B-F2F6-4887-A1D8-BCDD698ED5EC}" type="pres">
      <dgm:prSet presAssocID="{67A60FE0-F89B-4B41-A3CD-5A124E9BA35B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ABC0363-D4E2-457B-A557-CC1812DE7B4B}" type="pres">
      <dgm:prSet presAssocID="{67A60FE0-F89B-4B41-A3CD-5A124E9BA35B}" presName="descendantText" presStyleLbl="alignAcc1" presStyleIdx="1" presStyleCnt="4" custScaleY="130061">
        <dgm:presLayoutVars>
          <dgm:bulletEnabled val="1"/>
        </dgm:presLayoutVars>
      </dgm:prSet>
      <dgm:spPr/>
    </dgm:pt>
    <dgm:pt modelId="{6C145F53-4D7E-4E6A-83F4-EDB407F2922B}" type="pres">
      <dgm:prSet presAssocID="{366683DA-546B-49D0-BB3C-4E278C2A39EF}" presName="sp" presStyleCnt="0"/>
      <dgm:spPr/>
    </dgm:pt>
    <dgm:pt modelId="{DA41516B-9B0A-45E8-A0B7-598E77C5B6CB}" type="pres">
      <dgm:prSet presAssocID="{17E0B37D-BD66-4EFD-989D-D95F455E0858}" presName="composite" presStyleCnt="0"/>
      <dgm:spPr/>
    </dgm:pt>
    <dgm:pt modelId="{DD9E4C1F-DCF9-427B-A7A3-73E04CE8E293}" type="pres">
      <dgm:prSet presAssocID="{17E0B37D-BD66-4EFD-989D-D95F455E0858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1BFC6AC-2225-44E4-9BF2-6CEB50CA7DF7}" type="pres">
      <dgm:prSet presAssocID="{17E0B37D-BD66-4EFD-989D-D95F455E0858}" presName="descendantText" presStyleLbl="alignAcc1" presStyleIdx="2" presStyleCnt="4" custScaleY="133306" custLinFactNeighborX="233" custLinFactNeighborY="10314">
        <dgm:presLayoutVars>
          <dgm:bulletEnabled val="1"/>
        </dgm:presLayoutVars>
      </dgm:prSet>
      <dgm:spPr/>
    </dgm:pt>
    <dgm:pt modelId="{477BD164-69EB-4759-A3E8-A56488ED625A}" type="pres">
      <dgm:prSet presAssocID="{192ABB25-DD7A-493D-A0E2-C45EEBD6187D}" presName="sp" presStyleCnt="0"/>
      <dgm:spPr/>
    </dgm:pt>
    <dgm:pt modelId="{ED21C66D-D545-445F-AA3F-8428CA63C23A}" type="pres">
      <dgm:prSet presAssocID="{6745D110-C1E3-4654-90C1-64E0086CD683}" presName="composite" presStyleCnt="0"/>
      <dgm:spPr/>
    </dgm:pt>
    <dgm:pt modelId="{4FCF8D24-5237-4585-83A7-662EBDBDD3FD}" type="pres">
      <dgm:prSet presAssocID="{6745D110-C1E3-4654-90C1-64E0086CD68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A90A579-EEC0-4399-B39D-76E2AEBF83E3}" type="pres">
      <dgm:prSet presAssocID="{6745D110-C1E3-4654-90C1-64E0086CD683}" presName="descendantText" presStyleLbl="alignAcc1" presStyleIdx="3" presStyleCnt="4" custScaleY="122397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</dgm:ptLst>
  <dgm:cxnLst>
    <dgm:cxn modelId="{A29A3A22-3E56-48D4-A963-7BB7A405FAED}" srcId="{17E0B37D-BD66-4EFD-989D-D95F455E0858}" destId="{498576A8-9122-43FB-9FD7-CBAE6F92AF4C}" srcOrd="0" destOrd="0" parTransId="{A6FB2B28-DDB6-4D80-9FFC-B9DF0C4DDD0C}" sibTransId="{F37D02BC-DE99-4589-A480-C61748BFB2ED}"/>
    <dgm:cxn modelId="{3862EB27-3660-4141-849D-11D10B0B0A2C}" type="presOf" srcId="{498576A8-9122-43FB-9FD7-CBAE6F92AF4C}" destId="{11BFC6AC-2225-44E4-9BF2-6CEB50CA7DF7}" srcOrd="0" destOrd="0" presId="urn:microsoft.com/office/officeart/2005/8/layout/chevron2"/>
    <dgm:cxn modelId="{59C6522F-57C3-4283-8D2B-E3E5A76BD312}" type="presOf" srcId="{630446B8-F84B-42AC-8060-A3A59BB08815}" destId="{0ABC0363-D4E2-457B-A557-CC1812DE7B4B}" srcOrd="0" destOrd="0" presId="urn:microsoft.com/office/officeart/2005/8/layout/chevron2"/>
    <dgm:cxn modelId="{E36CFB64-401B-4B5A-B5B1-99652D70B26B}" srcId="{67A60FE0-F89B-4B41-A3CD-5A124E9BA35B}" destId="{630446B8-F84B-42AC-8060-A3A59BB08815}" srcOrd="0" destOrd="0" parTransId="{22BAC337-96E8-44D1-BB9E-41E6C00954DA}" sibTransId="{EE21142F-9F32-4760-817C-DF48A2BCB3AC}"/>
    <dgm:cxn modelId="{06A6C245-05F9-49C2-B0A6-08C09EBFA487}" srcId="{93D18D24-F2FF-4779-85F3-3D4507A939FF}" destId="{17E0B37D-BD66-4EFD-989D-D95F455E0858}" srcOrd="2" destOrd="0" parTransId="{A9CDEF4D-CA28-49AF-A654-58DFCC45F2D6}" sibTransId="{192ABB25-DD7A-493D-A0E2-C45EEBD6187D}"/>
    <dgm:cxn modelId="{28196E53-04E8-4CCE-B59A-916D851E0C79}" type="presOf" srcId="{130B8C28-2C07-4944-A4EE-974B8B290E07}" destId="{8C4C57FF-95CA-41B9-9CF0-D96568DA7302}" srcOrd="0" destOrd="0" presId="urn:microsoft.com/office/officeart/2005/8/layout/chevron2"/>
    <dgm:cxn modelId="{78B2697B-A0FD-47E7-AA5D-6DC2B4219A45}" type="presOf" srcId="{0B3566F2-17D7-4DEB-9C68-5626BF936B92}" destId="{2A90A579-EEC0-4399-B39D-76E2AEBF83E3}" srcOrd="0" destOrd="0" presId="urn:microsoft.com/office/officeart/2005/8/layout/chevron2"/>
    <dgm:cxn modelId="{A6C76187-8436-4DC1-9BDB-4454E9402C2C}" type="presOf" srcId="{6745D110-C1E3-4654-90C1-64E0086CD683}" destId="{4FCF8D24-5237-4585-83A7-662EBDBDD3FD}" srcOrd="0" destOrd="0" presId="urn:microsoft.com/office/officeart/2005/8/layout/chevron2"/>
    <dgm:cxn modelId="{2DEA1C88-8392-4CE3-9C73-D2281BD68981}" type="presOf" srcId="{DAECB21F-9864-4A09-8D5B-FC76D2FFF8A9}" destId="{E03403B9-1BFB-420D-8CD8-E0EEDC88AC64}" srcOrd="0" destOrd="0" presId="urn:microsoft.com/office/officeart/2005/8/layout/chevron2"/>
    <dgm:cxn modelId="{1DAEB38A-57B8-48D6-8477-5A5374313FAA}" srcId="{6745D110-C1E3-4654-90C1-64E0086CD683}" destId="{0B3566F2-17D7-4DEB-9C68-5626BF936B92}" srcOrd="0" destOrd="0" parTransId="{59708728-C3C1-47AB-8517-CD4AA6F5552B}" sibTransId="{98E579A9-94CA-4213-86ED-2CBA85F49C16}"/>
    <dgm:cxn modelId="{B84E138C-2E69-4C75-B222-3BBE49DA97B7}" srcId="{93D18D24-F2FF-4779-85F3-3D4507A939FF}" destId="{DAECB21F-9864-4A09-8D5B-FC76D2FFF8A9}" srcOrd="0" destOrd="0" parTransId="{E2C53784-014C-4BEC-8A69-3D5637871C18}" sibTransId="{AE2CB41A-7F33-470A-ACA3-E6B8052D6BD6}"/>
    <dgm:cxn modelId="{7F4051A4-3A4B-4E82-A999-415750DFF038}" type="presOf" srcId="{17E0B37D-BD66-4EFD-989D-D95F455E0858}" destId="{DD9E4C1F-DCF9-427B-A7A3-73E04CE8E293}" srcOrd="0" destOrd="0" presId="urn:microsoft.com/office/officeart/2005/8/layout/chevron2"/>
    <dgm:cxn modelId="{718890AF-C335-4703-9292-C0F755ABFDC7}" srcId="{DAECB21F-9864-4A09-8D5B-FC76D2FFF8A9}" destId="{130B8C28-2C07-4944-A4EE-974B8B290E07}" srcOrd="0" destOrd="0" parTransId="{140C9FD5-348B-4A78-966B-3E9AEA702E98}" sibTransId="{3E376C24-C17F-487E-96D2-550B45A62C20}"/>
    <dgm:cxn modelId="{08DE65CC-CAB6-4018-8725-A36AA57DDD93}" srcId="{93D18D24-F2FF-4779-85F3-3D4507A939FF}" destId="{6745D110-C1E3-4654-90C1-64E0086CD683}" srcOrd="3" destOrd="0" parTransId="{E82E75ED-3CD7-40F7-B0B7-FA58FAD76BD8}" sibTransId="{2A5334B7-3A4F-45AC-8F4D-29EBF1AEF12E}"/>
    <dgm:cxn modelId="{8DEFCCE6-D2B4-4190-BAFE-E2D76ED2950B}" type="presOf" srcId="{67A60FE0-F89B-4B41-A3CD-5A124E9BA35B}" destId="{5B16237B-F2F6-4887-A1D8-BCDD698ED5EC}" srcOrd="0" destOrd="0" presId="urn:microsoft.com/office/officeart/2005/8/layout/chevron2"/>
    <dgm:cxn modelId="{EE262FF0-7162-414D-A68B-3562A027B425}" type="presOf" srcId="{93D18D24-F2FF-4779-85F3-3D4507A939FF}" destId="{14D734DC-A066-4032-81F2-FD5F39EADF64}" srcOrd="0" destOrd="0" presId="urn:microsoft.com/office/officeart/2005/8/layout/chevron2"/>
    <dgm:cxn modelId="{132B88FF-1B3F-4BC4-9B78-C1002C9D9252}" srcId="{93D18D24-F2FF-4779-85F3-3D4507A939FF}" destId="{67A60FE0-F89B-4B41-A3CD-5A124E9BA35B}" srcOrd="1" destOrd="0" parTransId="{A31B19BF-F96E-4B56-B691-96154076899F}" sibTransId="{366683DA-546B-49D0-BB3C-4E278C2A39EF}"/>
    <dgm:cxn modelId="{0F994172-6143-4E89-8B19-A5DD4EB64757}" type="presParOf" srcId="{14D734DC-A066-4032-81F2-FD5F39EADF64}" destId="{84795A43-9B52-47ED-AC9D-2AF18C7AA5AC}" srcOrd="0" destOrd="0" presId="urn:microsoft.com/office/officeart/2005/8/layout/chevron2"/>
    <dgm:cxn modelId="{01E727E9-59AB-4A15-B741-9DF4169AB943}" type="presParOf" srcId="{84795A43-9B52-47ED-AC9D-2AF18C7AA5AC}" destId="{E03403B9-1BFB-420D-8CD8-E0EEDC88AC64}" srcOrd="0" destOrd="0" presId="urn:microsoft.com/office/officeart/2005/8/layout/chevron2"/>
    <dgm:cxn modelId="{D73D1C3E-EEB3-405D-A6DB-6BB859C5E9C0}" type="presParOf" srcId="{84795A43-9B52-47ED-AC9D-2AF18C7AA5AC}" destId="{8C4C57FF-95CA-41B9-9CF0-D96568DA7302}" srcOrd="1" destOrd="0" presId="urn:microsoft.com/office/officeart/2005/8/layout/chevron2"/>
    <dgm:cxn modelId="{9CABED83-4156-47F4-88E3-C699ECD5EBF2}" type="presParOf" srcId="{14D734DC-A066-4032-81F2-FD5F39EADF64}" destId="{2B4E07BB-36F5-4980-9DD8-318CFAFCC92C}" srcOrd="1" destOrd="0" presId="urn:microsoft.com/office/officeart/2005/8/layout/chevron2"/>
    <dgm:cxn modelId="{08FEF34C-9771-453E-99B1-1D8B5A1F678B}" type="presParOf" srcId="{14D734DC-A066-4032-81F2-FD5F39EADF64}" destId="{C2B2C6A7-9533-461E-8F03-96A78151D619}" srcOrd="2" destOrd="0" presId="urn:microsoft.com/office/officeart/2005/8/layout/chevron2"/>
    <dgm:cxn modelId="{4A59B210-790C-4779-A9D5-FA3B2B4399AD}" type="presParOf" srcId="{C2B2C6A7-9533-461E-8F03-96A78151D619}" destId="{5B16237B-F2F6-4887-A1D8-BCDD698ED5EC}" srcOrd="0" destOrd="0" presId="urn:microsoft.com/office/officeart/2005/8/layout/chevron2"/>
    <dgm:cxn modelId="{DDE11E36-75B8-45BB-8CBB-9534C7829998}" type="presParOf" srcId="{C2B2C6A7-9533-461E-8F03-96A78151D619}" destId="{0ABC0363-D4E2-457B-A557-CC1812DE7B4B}" srcOrd="1" destOrd="0" presId="urn:microsoft.com/office/officeart/2005/8/layout/chevron2"/>
    <dgm:cxn modelId="{9A6D3491-125D-4E09-9A59-200CA5FFB8F7}" type="presParOf" srcId="{14D734DC-A066-4032-81F2-FD5F39EADF64}" destId="{6C145F53-4D7E-4E6A-83F4-EDB407F2922B}" srcOrd="3" destOrd="0" presId="urn:microsoft.com/office/officeart/2005/8/layout/chevron2"/>
    <dgm:cxn modelId="{0A6FD813-FA9F-45DE-B6E2-20D397CD10CB}" type="presParOf" srcId="{14D734DC-A066-4032-81F2-FD5F39EADF64}" destId="{DA41516B-9B0A-45E8-A0B7-598E77C5B6CB}" srcOrd="4" destOrd="0" presId="urn:microsoft.com/office/officeart/2005/8/layout/chevron2"/>
    <dgm:cxn modelId="{91B5C348-E7B5-4905-8F8D-7D6F53ACEF36}" type="presParOf" srcId="{DA41516B-9B0A-45E8-A0B7-598E77C5B6CB}" destId="{DD9E4C1F-DCF9-427B-A7A3-73E04CE8E293}" srcOrd="0" destOrd="0" presId="urn:microsoft.com/office/officeart/2005/8/layout/chevron2"/>
    <dgm:cxn modelId="{307043CD-5501-42C7-9CA4-4C024633E513}" type="presParOf" srcId="{DA41516B-9B0A-45E8-A0B7-598E77C5B6CB}" destId="{11BFC6AC-2225-44E4-9BF2-6CEB50CA7DF7}" srcOrd="1" destOrd="0" presId="urn:microsoft.com/office/officeart/2005/8/layout/chevron2"/>
    <dgm:cxn modelId="{F52C92EA-9125-4C2B-9484-1D3FB3A5BF96}" type="presParOf" srcId="{14D734DC-A066-4032-81F2-FD5F39EADF64}" destId="{477BD164-69EB-4759-A3E8-A56488ED625A}" srcOrd="5" destOrd="0" presId="urn:microsoft.com/office/officeart/2005/8/layout/chevron2"/>
    <dgm:cxn modelId="{F5ADAD27-2807-4D25-986A-1C200A77CE44}" type="presParOf" srcId="{14D734DC-A066-4032-81F2-FD5F39EADF64}" destId="{ED21C66D-D545-445F-AA3F-8428CA63C23A}" srcOrd="6" destOrd="0" presId="urn:microsoft.com/office/officeart/2005/8/layout/chevron2"/>
    <dgm:cxn modelId="{706525F4-C497-4287-9DEF-9660F7A73769}" type="presParOf" srcId="{ED21C66D-D545-445F-AA3F-8428CA63C23A}" destId="{4FCF8D24-5237-4585-83A7-662EBDBDD3FD}" srcOrd="0" destOrd="0" presId="urn:microsoft.com/office/officeart/2005/8/layout/chevron2"/>
    <dgm:cxn modelId="{FAB429FE-F943-40CB-AFC6-C2E3890D575E}" type="presParOf" srcId="{ED21C66D-D545-445F-AA3F-8428CA63C23A}" destId="{2A90A579-EEC0-4399-B39D-76E2AEBF83E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1B68BE-B88A-48B0-97FA-3BB40D681DE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714D5E-D63D-4194-9EDB-42FC5467B5F0}">
      <dgm:prSet custT="1"/>
      <dgm:spPr>
        <a:solidFill>
          <a:schemeClr val="tx1"/>
        </a:solidFill>
      </dgm:spPr>
      <dgm:t>
        <a:bodyPr/>
        <a:lstStyle/>
        <a:p>
          <a:r>
            <a:rPr lang="en-US" sz="3600" b="0" i="0" baseline="0" dirty="0">
              <a:latin typeface="Amaranth"/>
            </a:rPr>
            <a:t>Reveals hidden patterns and connections for deeper insights.</a:t>
          </a:r>
        </a:p>
      </dgm:t>
    </dgm:pt>
    <dgm:pt modelId="{BA0B9789-EDE7-4CD0-AEB6-475430EFD8D9}" type="parTrans" cxnId="{697BEB78-2C9C-48CF-83B2-CD60F748A5C0}">
      <dgm:prSet/>
      <dgm:spPr/>
      <dgm:t>
        <a:bodyPr/>
        <a:lstStyle/>
        <a:p>
          <a:endParaRPr lang="en-US"/>
        </a:p>
      </dgm:t>
    </dgm:pt>
    <dgm:pt modelId="{1E089C10-A6C2-476A-B4B0-6FA36C6B7F7D}" type="sibTrans" cxnId="{697BEB78-2C9C-48CF-83B2-CD60F748A5C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F62AE0B-5556-4F56-A76C-76CAA9970E55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kumimoji="0" 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maranth"/>
              <a:cs typeface="Arial"/>
            </a:rPr>
            <a:t> </a:t>
          </a:r>
          <a:r>
            <a:rPr kumimoji="0" 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maranth"/>
            </a:rPr>
            <a:t>Saves valuable time by replacing hours of manual work with instant analysis.</a:t>
          </a:r>
          <a:endParaRPr lang="en-US" sz="3600" dirty="0">
            <a:latin typeface="Amaranth"/>
          </a:endParaRPr>
        </a:p>
      </dgm:t>
    </dgm:pt>
    <dgm:pt modelId="{9E0665A9-8B18-4888-89C2-3658CB0CEB21}" type="parTrans" cxnId="{A00746EA-89EA-48D0-90D9-33D02676EF6C}">
      <dgm:prSet/>
      <dgm:spPr/>
      <dgm:t>
        <a:bodyPr/>
        <a:lstStyle/>
        <a:p>
          <a:endParaRPr lang="en-US"/>
        </a:p>
      </dgm:t>
    </dgm:pt>
    <dgm:pt modelId="{EBB6EE7D-495D-4F78-B449-DB13DDF79F4A}" type="sibTrans" cxnId="{A00746EA-89EA-48D0-90D9-33D02676EF6C}">
      <dgm:prSet/>
      <dgm:spPr/>
      <dgm:t>
        <a:bodyPr/>
        <a:lstStyle/>
        <a:p>
          <a:endParaRPr lang="en-US"/>
        </a:p>
      </dgm:t>
    </dgm:pt>
    <dgm:pt modelId="{C80A47F2-B394-4A91-929E-3B1DEB691F07}">
      <dgm:prSet custT="1"/>
      <dgm:spPr>
        <a:solidFill>
          <a:schemeClr val="tx1"/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maranth"/>
            </a:rPr>
            <a:t>Helps organizations shift from reactive responses to proactive risk management.</a:t>
          </a:r>
          <a:endParaRPr lang="en-US" sz="3600" dirty="0">
            <a:latin typeface="Amaranth"/>
          </a:endParaRPr>
        </a:p>
      </dgm:t>
    </dgm:pt>
    <dgm:pt modelId="{B511C258-EFA7-48EE-A082-9C01DADEB14A}" type="parTrans" cxnId="{A7753180-DFD6-404F-B718-5DADB9F55179}">
      <dgm:prSet/>
      <dgm:spPr/>
      <dgm:t>
        <a:bodyPr/>
        <a:lstStyle/>
        <a:p>
          <a:endParaRPr lang="en-US"/>
        </a:p>
      </dgm:t>
    </dgm:pt>
    <dgm:pt modelId="{F0E6138A-01C0-4456-A51C-7BD4F201DC96}" type="sibTrans" cxnId="{A7753180-DFD6-404F-B718-5DADB9F55179}">
      <dgm:prSet/>
      <dgm:spPr/>
      <dgm:t>
        <a:bodyPr/>
        <a:lstStyle/>
        <a:p>
          <a:endParaRPr lang="en-US"/>
        </a:p>
      </dgm:t>
    </dgm:pt>
    <dgm:pt modelId="{82763C1D-ECDC-4225-9E43-D44DC7E906F2}" type="pres">
      <dgm:prSet presAssocID="{881B68BE-B88A-48B0-97FA-3BB40D681DE2}" presName="Name0" presStyleCnt="0">
        <dgm:presLayoutVars>
          <dgm:chMax val="7"/>
          <dgm:chPref val="7"/>
          <dgm:dir/>
        </dgm:presLayoutVars>
      </dgm:prSet>
      <dgm:spPr/>
    </dgm:pt>
    <dgm:pt modelId="{B40800B7-9FBC-4FE0-A087-915C360926C7}" type="pres">
      <dgm:prSet presAssocID="{881B68BE-B88A-48B0-97FA-3BB40D681DE2}" presName="Name1" presStyleCnt="0"/>
      <dgm:spPr/>
    </dgm:pt>
    <dgm:pt modelId="{85C47BB7-617B-4E2F-BDE2-B37DE0C82370}" type="pres">
      <dgm:prSet presAssocID="{881B68BE-B88A-48B0-97FA-3BB40D681DE2}" presName="cycle" presStyleCnt="0"/>
      <dgm:spPr/>
    </dgm:pt>
    <dgm:pt modelId="{2DBFA8EA-28A4-495C-827C-12452DC7F497}" type="pres">
      <dgm:prSet presAssocID="{881B68BE-B88A-48B0-97FA-3BB40D681DE2}" presName="srcNode" presStyleLbl="node1" presStyleIdx="0" presStyleCnt="3"/>
      <dgm:spPr/>
    </dgm:pt>
    <dgm:pt modelId="{7668ED5E-BC85-40A7-B2BE-FA33CB9E5976}" type="pres">
      <dgm:prSet presAssocID="{881B68BE-B88A-48B0-97FA-3BB40D681DE2}" presName="conn" presStyleLbl="parChTrans1D2" presStyleIdx="0" presStyleCnt="1"/>
      <dgm:spPr/>
    </dgm:pt>
    <dgm:pt modelId="{D57BF484-DB29-46C8-AEF6-2DDEACFD1F8A}" type="pres">
      <dgm:prSet presAssocID="{881B68BE-B88A-48B0-97FA-3BB40D681DE2}" presName="extraNode" presStyleLbl="node1" presStyleIdx="0" presStyleCnt="3"/>
      <dgm:spPr/>
    </dgm:pt>
    <dgm:pt modelId="{550EDD6D-842C-447A-9BBE-463CD0B58D24}" type="pres">
      <dgm:prSet presAssocID="{881B68BE-B88A-48B0-97FA-3BB40D681DE2}" presName="dstNode" presStyleLbl="node1" presStyleIdx="0" presStyleCnt="3"/>
      <dgm:spPr/>
    </dgm:pt>
    <dgm:pt modelId="{D4CE03C8-2B23-4154-9AAD-B89A82058AFC}" type="pres">
      <dgm:prSet presAssocID="{F3714D5E-D63D-4194-9EDB-42FC5467B5F0}" presName="text_1" presStyleLbl="node1" presStyleIdx="0" presStyleCnt="3">
        <dgm:presLayoutVars>
          <dgm:bulletEnabled val="1"/>
        </dgm:presLayoutVars>
      </dgm:prSet>
      <dgm:spPr/>
    </dgm:pt>
    <dgm:pt modelId="{2BF2D36F-653A-4C65-A8A6-66BF77768165}" type="pres">
      <dgm:prSet presAssocID="{F3714D5E-D63D-4194-9EDB-42FC5467B5F0}" presName="accent_1" presStyleCnt="0"/>
      <dgm:spPr/>
    </dgm:pt>
    <dgm:pt modelId="{97806210-A4C0-444A-A47C-7881B47B5D9A}" type="pres">
      <dgm:prSet presAssocID="{F3714D5E-D63D-4194-9EDB-42FC5467B5F0}" presName="accentRepeatNode" presStyleLbl="solidFgAcc1" presStyleIdx="0" presStyleCnt="3"/>
      <dgm:spPr>
        <a:solidFill>
          <a:schemeClr val="bg1"/>
        </a:solidFill>
        <a:ln>
          <a:solidFill>
            <a:schemeClr val="tx1"/>
          </a:solidFill>
        </a:ln>
      </dgm:spPr>
    </dgm:pt>
    <dgm:pt modelId="{348F600A-2950-4705-9428-F5DC225E92AC}" type="pres">
      <dgm:prSet presAssocID="{EF62AE0B-5556-4F56-A76C-76CAA9970E55}" presName="text_2" presStyleLbl="node1" presStyleIdx="1" presStyleCnt="3">
        <dgm:presLayoutVars>
          <dgm:bulletEnabled val="1"/>
        </dgm:presLayoutVars>
      </dgm:prSet>
      <dgm:spPr/>
    </dgm:pt>
    <dgm:pt modelId="{5B9AB490-CDDC-488E-A846-B0BB42624D4E}" type="pres">
      <dgm:prSet presAssocID="{EF62AE0B-5556-4F56-A76C-76CAA9970E55}" presName="accent_2" presStyleCnt="0"/>
      <dgm:spPr/>
    </dgm:pt>
    <dgm:pt modelId="{2541FB4F-AD3F-4D5D-999D-3AC8C969E81E}" type="pres">
      <dgm:prSet presAssocID="{EF62AE0B-5556-4F56-A76C-76CAA9970E55}" presName="accentRepeatNode" presStyleLbl="solidFgAcc1" presStyleIdx="1" presStyleCnt="3"/>
      <dgm:spPr>
        <a:ln>
          <a:solidFill>
            <a:schemeClr val="tx1"/>
          </a:solidFill>
        </a:ln>
      </dgm:spPr>
    </dgm:pt>
    <dgm:pt modelId="{A1889968-40D4-4343-BD7B-555E410BF778}" type="pres">
      <dgm:prSet presAssocID="{C80A47F2-B394-4A91-929E-3B1DEB691F07}" presName="text_3" presStyleLbl="node1" presStyleIdx="2" presStyleCnt="3">
        <dgm:presLayoutVars>
          <dgm:bulletEnabled val="1"/>
        </dgm:presLayoutVars>
      </dgm:prSet>
      <dgm:spPr/>
    </dgm:pt>
    <dgm:pt modelId="{51C9723D-CBB2-46A0-863F-C0162AE321CB}" type="pres">
      <dgm:prSet presAssocID="{C80A47F2-B394-4A91-929E-3B1DEB691F07}" presName="accent_3" presStyleCnt="0"/>
      <dgm:spPr/>
    </dgm:pt>
    <dgm:pt modelId="{7C1D7C3D-2656-4F09-B1A4-CB6EEEF52E5E}" type="pres">
      <dgm:prSet presAssocID="{C80A47F2-B394-4A91-929E-3B1DEB691F07}" presName="accentRepeatNode" presStyleLbl="solidFgAcc1" presStyleIdx="2" presStyleCnt="3"/>
      <dgm:spPr>
        <a:ln>
          <a:solidFill>
            <a:schemeClr val="tx1"/>
          </a:solidFill>
        </a:ln>
      </dgm:spPr>
    </dgm:pt>
  </dgm:ptLst>
  <dgm:cxnLst>
    <dgm:cxn modelId="{BFCEFB2F-A261-474F-ABA7-FA75B9376329}" type="presOf" srcId="{C80A47F2-B394-4A91-929E-3B1DEB691F07}" destId="{A1889968-40D4-4343-BD7B-555E410BF778}" srcOrd="0" destOrd="0" presId="urn:microsoft.com/office/officeart/2008/layout/VerticalCurvedList"/>
    <dgm:cxn modelId="{011FAD71-3C79-439B-8617-D1C85C3CEF4B}" type="presOf" srcId="{881B68BE-B88A-48B0-97FA-3BB40D681DE2}" destId="{82763C1D-ECDC-4225-9E43-D44DC7E906F2}" srcOrd="0" destOrd="0" presId="urn:microsoft.com/office/officeart/2008/layout/VerticalCurvedList"/>
    <dgm:cxn modelId="{8A196777-2E30-4D09-B63E-F59739651E17}" type="presOf" srcId="{1E089C10-A6C2-476A-B4B0-6FA36C6B7F7D}" destId="{7668ED5E-BC85-40A7-B2BE-FA33CB9E5976}" srcOrd="0" destOrd="0" presId="urn:microsoft.com/office/officeart/2008/layout/VerticalCurvedList"/>
    <dgm:cxn modelId="{697BEB78-2C9C-48CF-83B2-CD60F748A5C0}" srcId="{881B68BE-B88A-48B0-97FA-3BB40D681DE2}" destId="{F3714D5E-D63D-4194-9EDB-42FC5467B5F0}" srcOrd="0" destOrd="0" parTransId="{BA0B9789-EDE7-4CD0-AEB6-475430EFD8D9}" sibTransId="{1E089C10-A6C2-476A-B4B0-6FA36C6B7F7D}"/>
    <dgm:cxn modelId="{A7753180-DFD6-404F-B718-5DADB9F55179}" srcId="{881B68BE-B88A-48B0-97FA-3BB40D681DE2}" destId="{C80A47F2-B394-4A91-929E-3B1DEB691F07}" srcOrd="2" destOrd="0" parTransId="{B511C258-EFA7-48EE-A082-9C01DADEB14A}" sibTransId="{F0E6138A-01C0-4456-A51C-7BD4F201DC96}"/>
    <dgm:cxn modelId="{CB938D9F-1474-4B4E-BA1B-A4E4379E19B2}" type="presOf" srcId="{F3714D5E-D63D-4194-9EDB-42FC5467B5F0}" destId="{D4CE03C8-2B23-4154-9AAD-B89A82058AFC}" srcOrd="0" destOrd="0" presId="urn:microsoft.com/office/officeart/2008/layout/VerticalCurvedList"/>
    <dgm:cxn modelId="{A00746EA-89EA-48D0-90D9-33D02676EF6C}" srcId="{881B68BE-B88A-48B0-97FA-3BB40D681DE2}" destId="{EF62AE0B-5556-4F56-A76C-76CAA9970E55}" srcOrd="1" destOrd="0" parTransId="{9E0665A9-8B18-4888-89C2-3658CB0CEB21}" sibTransId="{EBB6EE7D-495D-4F78-B449-DB13DDF79F4A}"/>
    <dgm:cxn modelId="{983380EB-42FC-4BF2-83AB-23EEF1A4EF65}" type="presOf" srcId="{EF62AE0B-5556-4F56-A76C-76CAA9970E55}" destId="{348F600A-2950-4705-9428-F5DC225E92AC}" srcOrd="0" destOrd="0" presId="urn:microsoft.com/office/officeart/2008/layout/VerticalCurvedList"/>
    <dgm:cxn modelId="{4A6F71E4-865A-4690-B7F0-73B800F3B42D}" type="presParOf" srcId="{82763C1D-ECDC-4225-9E43-D44DC7E906F2}" destId="{B40800B7-9FBC-4FE0-A087-915C360926C7}" srcOrd="0" destOrd="0" presId="urn:microsoft.com/office/officeart/2008/layout/VerticalCurvedList"/>
    <dgm:cxn modelId="{39DBD1B3-CC07-43E2-97D0-62EC66E99371}" type="presParOf" srcId="{B40800B7-9FBC-4FE0-A087-915C360926C7}" destId="{85C47BB7-617B-4E2F-BDE2-B37DE0C82370}" srcOrd="0" destOrd="0" presId="urn:microsoft.com/office/officeart/2008/layout/VerticalCurvedList"/>
    <dgm:cxn modelId="{A8B024DB-93B6-407E-AB65-87784D2C31B2}" type="presParOf" srcId="{85C47BB7-617B-4E2F-BDE2-B37DE0C82370}" destId="{2DBFA8EA-28A4-495C-827C-12452DC7F497}" srcOrd="0" destOrd="0" presId="urn:microsoft.com/office/officeart/2008/layout/VerticalCurvedList"/>
    <dgm:cxn modelId="{C5359A7D-D7D0-47F2-94C9-3FEEA1D7B60F}" type="presParOf" srcId="{85C47BB7-617B-4E2F-BDE2-B37DE0C82370}" destId="{7668ED5E-BC85-40A7-B2BE-FA33CB9E5976}" srcOrd="1" destOrd="0" presId="urn:microsoft.com/office/officeart/2008/layout/VerticalCurvedList"/>
    <dgm:cxn modelId="{0458B833-EA66-4920-B2F0-20940E7930C3}" type="presParOf" srcId="{85C47BB7-617B-4E2F-BDE2-B37DE0C82370}" destId="{D57BF484-DB29-46C8-AEF6-2DDEACFD1F8A}" srcOrd="2" destOrd="0" presId="urn:microsoft.com/office/officeart/2008/layout/VerticalCurvedList"/>
    <dgm:cxn modelId="{CFA01CB0-70E7-4BB2-84B1-D72D9DFA3522}" type="presParOf" srcId="{85C47BB7-617B-4E2F-BDE2-B37DE0C82370}" destId="{550EDD6D-842C-447A-9BBE-463CD0B58D24}" srcOrd="3" destOrd="0" presId="urn:microsoft.com/office/officeart/2008/layout/VerticalCurvedList"/>
    <dgm:cxn modelId="{FF4C2C67-70D2-42CE-A74B-06DFCB4933E8}" type="presParOf" srcId="{B40800B7-9FBC-4FE0-A087-915C360926C7}" destId="{D4CE03C8-2B23-4154-9AAD-B89A82058AFC}" srcOrd="1" destOrd="0" presId="urn:microsoft.com/office/officeart/2008/layout/VerticalCurvedList"/>
    <dgm:cxn modelId="{67809416-9190-4329-8962-49535EBFC571}" type="presParOf" srcId="{B40800B7-9FBC-4FE0-A087-915C360926C7}" destId="{2BF2D36F-653A-4C65-A8A6-66BF77768165}" srcOrd="2" destOrd="0" presId="urn:microsoft.com/office/officeart/2008/layout/VerticalCurvedList"/>
    <dgm:cxn modelId="{8240A9B1-29AE-4182-B0C0-FCD0EAB7D8F9}" type="presParOf" srcId="{2BF2D36F-653A-4C65-A8A6-66BF77768165}" destId="{97806210-A4C0-444A-A47C-7881B47B5D9A}" srcOrd="0" destOrd="0" presId="urn:microsoft.com/office/officeart/2008/layout/VerticalCurvedList"/>
    <dgm:cxn modelId="{BBBD27F6-DF52-4731-B3F8-5D18C06D3950}" type="presParOf" srcId="{B40800B7-9FBC-4FE0-A087-915C360926C7}" destId="{348F600A-2950-4705-9428-F5DC225E92AC}" srcOrd="3" destOrd="0" presId="urn:microsoft.com/office/officeart/2008/layout/VerticalCurvedList"/>
    <dgm:cxn modelId="{C68F170B-FED0-4081-ADB9-E1DA2B5979E9}" type="presParOf" srcId="{B40800B7-9FBC-4FE0-A087-915C360926C7}" destId="{5B9AB490-CDDC-488E-A846-B0BB42624D4E}" srcOrd="4" destOrd="0" presId="urn:microsoft.com/office/officeart/2008/layout/VerticalCurvedList"/>
    <dgm:cxn modelId="{DA0A8588-206A-4429-88C0-FB2F7DB78718}" type="presParOf" srcId="{5B9AB490-CDDC-488E-A846-B0BB42624D4E}" destId="{2541FB4F-AD3F-4D5D-999D-3AC8C969E81E}" srcOrd="0" destOrd="0" presId="urn:microsoft.com/office/officeart/2008/layout/VerticalCurvedList"/>
    <dgm:cxn modelId="{DD16BBF1-5D93-4BFF-8501-D303AA931D4A}" type="presParOf" srcId="{B40800B7-9FBC-4FE0-A087-915C360926C7}" destId="{A1889968-40D4-4343-BD7B-555E410BF778}" srcOrd="5" destOrd="0" presId="urn:microsoft.com/office/officeart/2008/layout/VerticalCurvedList"/>
    <dgm:cxn modelId="{118348A9-FE40-429F-85A5-FF41CCDFB9DE}" type="presParOf" srcId="{B40800B7-9FBC-4FE0-A087-915C360926C7}" destId="{51C9723D-CBB2-46A0-863F-C0162AE321CB}" srcOrd="6" destOrd="0" presId="urn:microsoft.com/office/officeart/2008/layout/VerticalCurvedList"/>
    <dgm:cxn modelId="{E636DF3D-BBA5-4B85-AE0D-220BB45EF0A4}" type="presParOf" srcId="{51C9723D-CBB2-46A0-863F-C0162AE321CB}" destId="{7C1D7C3D-2656-4F09-B1A4-CB6EEEF52E5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403B9-1BFB-420D-8CD8-E0EEDC88AC64}">
      <dsp:nvSpPr>
        <dsp:cNvPr id="0" name=""/>
        <dsp:cNvSpPr/>
      </dsp:nvSpPr>
      <dsp:spPr>
        <a:xfrm rot="5400000">
          <a:off x="-223651" y="244156"/>
          <a:ext cx="1491006" cy="1043704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Amaranth"/>
              <a:ea typeface="Open Sans"/>
              <a:cs typeface="Open Sans"/>
            </a:rPr>
            <a:t> </a:t>
          </a:r>
          <a:endParaRPr lang="en-US" sz="2900" b="0" kern="1200" dirty="0">
            <a:latin typeface="Arial"/>
            <a:ea typeface="Open Sans"/>
            <a:cs typeface="Arial"/>
          </a:endParaRPr>
        </a:p>
      </dsp:txBody>
      <dsp:txXfrm rot="-5400000">
        <a:off x="0" y="542357"/>
        <a:ext cx="1043704" cy="447302"/>
      </dsp:txXfrm>
    </dsp:sp>
    <dsp:sp modelId="{8C4C57FF-95CA-41B9-9CF0-D96568DA7302}">
      <dsp:nvSpPr>
        <dsp:cNvPr id="0" name=""/>
        <dsp:cNvSpPr/>
      </dsp:nvSpPr>
      <dsp:spPr>
        <a:xfrm rot="5400000">
          <a:off x="4511599" y="-3447388"/>
          <a:ext cx="969154" cy="79049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1" kern="1200" dirty="0">
              <a:latin typeface="Amaranth"/>
              <a:ea typeface="Open Sans"/>
              <a:cs typeface="Open Sans"/>
            </a:rPr>
            <a:t> Simplifying Cybersecurity: </a:t>
          </a:r>
          <a:r>
            <a:rPr lang="en-US" sz="2900" kern="1200" dirty="0">
              <a:latin typeface="Amaranth"/>
              <a:ea typeface="Open Sans"/>
              <a:cs typeface="Open Sans"/>
            </a:rPr>
            <a:t>Our project turns complex data into clear, actionable insights.</a:t>
          </a:r>
          <a:endParaRPr lang="en-US" sz="2900" kern="1200" dirty="0"/>
        </a:p>
      </dsp:txBody>
      <dsp:txXfrm rot="-5400000">
        <a:off x="1043705" y="67816"/>
        <a:ext cx="7857633" cy="874534"/>
      </dsp:txXfrm>
    </dsp:sp>
    <dsp:sp modelId="{5B16237B-F2F6-4887-A1D8-BCDD698ED5EC}">
      <dsp:nvSpPr>
        <dsp:cNvPr id="0" name=""/>
        <dsp:cNvSpPr/>
      </dsp:nvSpPr>
      <dsp:spPr>
        <a:xfrm rot="5400000">
          <a:off x="-223651" y="1748219"/>
          <a:ext cx="1491006" cy="1043704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b="1" kern="1200">
            <a:latin typeface="Amaranth"/>
            <a:ea typeface="Open Sans"/>
            <a:cs typeface="Open Sans"/>
          </a:endParaRPr>
        </a:p>
      </dsp:txBody>
      <dsp:txXfrm rot="-5400000">
        <a:off x="0" y="2046420"/>
        <a:ext cx="1043704" cy="447302"/>
      </dsp:txXfrm>
    </dsp:sp>
    <dsp:sp modelId="{0ABC0363-D4E2-457B-A557-CC1812DE7B4B}">
      <dsp:nvSpPr>
        <dsp:cNvPr id="0" name=""/>
        <dsp:cNvSpPr/>
      </dsp:nvSpPr>
      <dsp:spPr>
        <a:xfrm rot="5400000">
          <a:off x="4365930" y="-1943326"/>
          <a:ext cx="1260491" cy="79049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1" kern="1200" dirty="0">
              <a:latin typeface="Amaranth"/>
              <a:ea typeface="Open Sans"/>
              <a:cs typeface="Open Sans"/>
            </a:rPr>
            <a:t>Proactive Approach: </a:t>
          </a:r>
          <a:r>
            <a:rPr lang="en-US" sz="2900" kern="1200" dirty="0">
              <a:latin typeface="Amaranth"/>
              <a:ea typeface="Open Sans"/>
              <a:cs typeface="Open Sans"/>
            </a:rPr>
            <a:t>Helps organizations shift from reacting to risks to preventing them.  </a:t>
          </a:r>
          <a:endParaRPr lang="en-US" sz="2900" kern="1200" dirty="0"/>
        </a:p>
      </dsp:txBody>
      <dsp:txXfrm rot="-5400000">
        <a:off x="1043704" y="1440432"/>
        <a:ext cx="7843411" cy="1137427"/>
      </dsp:txXfrm>
    </dsp:sp>
    <dsp:sp modelId="{DD9E4C1F-DCF9-427B-A7A3-73E04CE8E293}">
      <dsp:nvSpPr>
        <dsp:cNvPr id="0" name=""/>
        <dsp:cNvSpPr/>
      </dsp:nvSpPr>
      <dsp:spPr>
        <a:xfrm rot="5400000">
          <a:off x="-223651" y="3268006"/>
          <a:ext cx="1491006" cy="1043704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>
            <a:latin typeface="Amaranth" panose="020B060402020202020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0" y="3566207"/>
        <a:ext cx="1043704" cy="447302"/>
      </dsp:txXfrm>
    </dsp:sp>
    <dsp:sp modelId="{11BFC6AC-2225-44E4-9BF2-6CEB50CA7DF7}">
      <dsp:nvSpPr>
        <dsp:cNvPr id="0" name=""/>
        <dsp:cNvSpPr/>
      </dsp:nvSpPr>
      <dsp:spPr>
        <a:xfrm rot="5400000">
          <a:off x="4350205" y="-323580"/>
          <a:ext cx="1291941" cy="79049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Amaranth"/>
              <a:ea typeface="Open Sans"/>
              <a:cs typeface="Open Sans"/>
            </a:rPr>
            <a:t>What’s Next?: </a:t>
          </a:r>
          <a:r>
            <a:rPr lang="en-US" sz="3200" kern="1200" dirty="0">
              <a:latin typeface="Amaranth"/>
              <a:ea typeface="Open Sans"/>
              <a:cs typeface="Open Sans"/>
            </a:rPr>
            <a:t>Future updates like explainable AI and predictive analytics </a:t>
          </a:r>
        </a:p>
      </dsp:txBody>
      <dsp:txXfrm rot="-5400000">
        <a:off x="1043705" y="3045987"/>
        <a:ext cx="7841876" cy="1165807"/>
      </dsp:txXfrm>
    </dsp:sp>
    <dsp:sp modelId="{4FCF8D24-5237-4585-83A7-662EBDBDD3FD}">
      <dsp:nvSpPr>
        <dsp:cNvPr id="0" name=""/>
        <dsp:cNvSpPr/>
      </dsp:nvSpPr>
      <dsp:spPr>
        <a:xfrm rot="5400000">
          <a:off x="-223651" y="4734930"/>
          <a:ext cx="1491006" cy="1043704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>
            <a:latin typeface="Amaranth"/>
            <a:ea typeface="Open Sans"/>
            <a:cs typeface="Open Sans"/>
          </a:endParaRPr>
        </a:p>
      </dsp:txBody>
      <dsp:txXfrm rot="-5400000">
        <a:off x="0" y="5033131"/>
        <a:ext cx="1043704" cy="447302"/>
      </dsp:txXfrm>
    </dsp:sp>
    <dsp:sp modelId="{2A90A579-EEC0-4399-B39D-76E2AEBF83E3}">
      <dsp:nvSpPr>
        <dsp:cNvPr id="0" name=""/>
        <dsp:cNvSpPr/>
      </dsp:nvSpPr>
      <dsp:spPr>
        <a:xfrm rot="5400000">
          <a:off x="4403068" y="1043384"/>
          <a:ext cx="1186215" cy="79049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Amaranth"/>
              <a:ea typeface="Open Sans"/>
              <a:cs typeface="Open Sans"/>
            </a:rPr>
            <a:t> The Impact: </a:t>
          </a:r>
          <a:r>
            <a:rPr lang="en-US" sz="3200" kern="1200" dirty="0">
              <a:latin typeface="Amaranth"/>
              <a:ea typeface="Open Sans"/>
              <a:cs typeface="Open Sans"/>
            </a:rPr>
            <a:t>A step forward in cybersecurity landscape with confidence. </a:t>
          </a:r>
          <a:endParaRPr lang="en-US" sz="3200" kern="1200" dirty="0"/>
        </a:p>
      </dsp:txBody>
      <dsp:txXfrm rot="-5400000">
        <a:off x="1043704" y="4460654"/>
        <a:ext cx="7847037" cy="1070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8ED5E-BC85-40A7-B2BE-FA33CB9E5976}">
      <dsp:nvSpPr>
        <dsp:cNvPr id="0" name=""/>
        <dsp:cNvSpPr/>
      </dsp:nvSpPr>
      <dsp:spPr>
        <a:xfrm>
          <a:off x="-8160426" y="-1247368"/>
          <a:ext cx="9715486" cy="9715486"/>
        </a:xfrm>
        <a:prstGeom prst="blockArc">
          <a:avLst>
            <a:gd name="adj1" fmla="val 18900000"/>
            <a:gd name="adj2" fmla="val 2700000"/>
            <a:gd name="adj3" fmla="val 222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E03C8-2B23-4154-9AAD-B89A82058AFC}">
      <dsp:nvSpPr>
        <dsp:cNvPr id="0" name=""/>
        <dsp:cNvSpPr/>
      </dsp:nvSpPr>
      <dsp:spPr>
        <a:xfrm>
          <a:off x="1002239" y="722074"/>
          <a:ext cx="7859543" cy="1444149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294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>
              <a:latin typeface="Amaranth"/>
            </a:rPr>
            <a:t>Reveals hidden patterns and connections for deeper insights.</a:t>
          </a:r>
        </a:p>
      </dsp:txBody>
      <dsp:txXfrm>
        <a:off x="1002239" y="722074"/>
        <a:ext cx="7859543" cy="1444149"/>
      </dsp:txXfrm>
    </dsp:sp>
    <dsp:sp modelId="{97806210-A4C0-444A-A47C-7881B47B5D9A}">
      <dsp:nvSpPr>
        <dsp:cNvPr id="0" name=""/>
        <dsp:cNvSpPr/>
      </dsp:nvSpPr>
      <dsp:spPr>
        <a:xfrm>
          <a:off x="99646" y="541556"/>
          <a:ext cx="1805187" cy="1805187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F600A-2950-4705-9428-F5DC225E92AC}">
      <dsp:nvSpPr>
        <dsp:cNvPr id="0" name=""/>
        <dsp:cNvSpPr/>
      </dsp:nvSpPr>
      <dsp:spPr>
        <a:xfrm>
          <a:off x="1527188" y="2888299"/>
          <a:ext cx="7334595" cy="1444149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294" tIns="91440" rIns="91440" bIns="9144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36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maranth"/>
              <a:cs typeface="Arial"/>
            </a:rPr>
            <a:t> </a:t>
          </a:r>
          <a:r>
            <a:rPr kumimoji="0" lang="en-US" sz="36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maranth"/>
            </a:rPr>
            <a:t>Saves valuable time by replacing hours of manual work with instant analysis.</a:t>
          </a:r>
          <a:endParaRPr lang="en-US" sz="3600" kern="1200" dirty="0">
            <a:latin typeface="Amaranth"/>
          </a:endParaRPr>
        </a:p>
      </dsp:txBody>
      <dsp:txXfrm>
        <a:off x="1527188" y="2888299"/>
        <a:ext cx="7334595" cy="1444149"/>
      </dsp:txXfrm>
    </dsp:sp>
    <dsp:sp modelId="{2541FB4F-AD3F-4D5D-999D-3AC8C969E81E}">
      <dsp:nvSpPr>
        <dsp:cNvPr id="0" name=""/>
        <dsp:cNvSpPr/>
      </dsp:nvSpPr>
      <dsp:spPr>
        <a:xfrm>
          <a:off x="624594" y="2707780"/>
          <a:ext cx="1805187" cy="18051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89968-40D4-4343-BD7B-555E410BF778}">
      <dsp:nvSpPr>
        <dsp:cNvPr id="0" name=""/>
        <dsp:cNvSpPr/>
      </dsp:nvSpPr>
      <dsp:spPr>
        <a:xfrm>
          <a:off x="1002239" y="5054524"/>
          <a:ext cx="7859543" cy="1444149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294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36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maranth"/>
            </a:rPr>
            <a:t>Helps organizations shift from reactive responses to proactive risk management.</a:t>
          </a:r>
          <a:endParaRPr lang="en-US" sz="3600" kern="1200" dirty="0">
            <a:latin typeface="Amaranth"/>
          </a:endParaRPr>
        </a:p>
      </dsp:txBody>
      <dsp:txXfrm>
        <a:off x="1002239" y="5054524"/>
        <a:ext cx="7859543" cy="1444149"/>
      </dsp:txXfrm>
    </dsp:sp>
    <dsp:sp modelId="{7C1D7C3D-2656-4F09-B1A4-CB6EEEF52E5E}">
      <dsp:nvSpPr>
        <dsp:cNvPr id="0" name=""/>
        <dsp:cNvSpPr/>
      </dsp:nvSpPr>
      <dsp:spPr>
        <a:xfrm>
          <a:off x="99646" y="4874005"/>
          <a:ext cx="1805187" cy="18051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729" y="7670006"/>
            <a:ext cx="31088542" cy="5291138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136" y="13989844"/>
            <a:ext cx="25603729" cy="6310313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9E44D62-E9B9-4A1F-9D60-78A1B8BD2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2747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A277C51-0625-40F0-8A02-D153CC2D7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590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866" y="988219"/>
            <a:ext cx="8229864" cy="21065729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271" y="988219"/>
            <a:ext cx="24562593" cy="21065729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C9A1A37-7051-412A-8F35-8483CD8F4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7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772C493-C7EB-4BEF-9EB3-C72AA1A17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221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5865079"/>
            <a:ext cx="31089865" cy="4902994"/>
          </a:xfrm>
        </p:spPr>
        <p:txBody>
          <a:bodyPr anchor="t"/>
          <a:lstStyle>
            <a:defPPr>
              <a:defRPr kern="1200"/>
            </a:defPPr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0464404"/>
            <a:ext cx="31089865" cy="540067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239EF23-2AC5-4B50-8C9E-5F8D49668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258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271" y="5760243"/>
            <a:ext cx="16396229" cy="16293704"/>
          </a:xfr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51501" y="5760243"/>
            <a:ext cx="16396229" cy="16293704"/>
          </a:xfr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BBD8762-0F6F-41F2-8E1E-C5EF6CE7F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972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271" y="5526882"/>
            <a:ext cx="16160750" cy="2302669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271" y="7829550"/>
            <a:ext cx="16160750" cy="14224397"/>
          </a:xfr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365" y="5526882"/>
            <a:ext cx="16167365" cy="2302669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365" y="7829550"/>
            <a:ext cx="16167365" cy="14224397"/>
          </a:xfr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C245EB89-E1F0-4213-BFCF-D6A06A13C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66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F9249905-9305-4041-8B60-8DE0824E8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21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7C76933-D99D-4DC1-BD09-1072CC92B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936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983456"/>
            <a:ext cx="12033250" cy="4182666"/>
          </a:xfr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729" y="983456"/>
            <a:ext cx="20447000" cy="21070491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271" y="5166122"/>
            <a:ext cx="12033250" cy="16887825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F6A5529-8465-4E7D-9DB8-D374C51CD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11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886" y="17281922"/>
            <a:ext cx="21945865" cy="2040731"/>
          </a:xfr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8886" y="2206229"/>
            <a:ext cx="21945865" cy="14812566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886" y="19322654"/>
            <a:ext cx="21945865" cy="289679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C022C6C-C3BF-4CE1-8842-0AC597017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05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271" y="988219"/>
            <a:ext cx="3291945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271" y="5760243"/>
            <a:ext cx="32919458" cy="1629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271" y="22482572"/>
            <a:ext cx="8535458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3526631">
              <a:defRPr sz="5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271" y="22482572"/>
            <a:ext cx="11583458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3526631">
              <a:defRPr sz="5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271" y="22482572"/>
            <a:ext cx="8535458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8" tIns="235129" rIns="470258" bIns="235129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3526631">
              <a:defRPr sz="5400" smtClean="0">
                <a:latin typeface="Arial" pitchFamily="34" charset="0"/>
              </a:defRPr>
            </a:lvl1pPr>
          </a:lstStyle>
          <a:p>
            <a:pPr>
              <a:defRPr/>
            </a:pPr>
            <a:fld id="{25043CB6-A91D-4176-912B-555F54C38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8633883" y="12180358"/>
            <a:ext cx="10706100" cy="3280833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34503783" y="12180358"/>
            <a:ext cx="10706100" cy="3280833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5789084" y="25069800"/>
            <a:ext cx="24997833" cy="108585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5789083" y="25498425"/>
            <a:ext cx="1828800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3420">
                <a:solidFill>
                  <a:srgbClr val="808080"/>
                </a:solidFill>
              </a:rPr>
              <a:t>Template ID: conceptualizingcobalt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2pPr>
      <a:lvl3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3pPr>
      <a:lvl4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4pPr>
      <a:lvl5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5pPr>
      <a:lvl6pPr marL="4572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6pPr>
      <a:lvl7pPr marL="9144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7pPr>
      <a:lvl8pPr marL="13716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8pPr>
      <a:lvl9pPr marL="18288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9pPr>
    </p:titleStyle>
    <p:bodyStyle>
      <a:defPPr>
        <a:defRPr kern="1200"/>
      </a:defPPr>
      <a:lvl1pPr marL="1763713" indent="-1763713" algn="l" defTabSz="4702175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1113" indent="-1470025" algn="l" defTabSz="4702175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78513" indent="-1176338" algn="l" defTabSz="4702175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</a:defRPr>
      </a:lvl3pPr>
      <a:lvl4pPr marL="8229600" indent="-1176338" algn="l" defTabSz="4702175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</a:defRPr>
      </a:lvl4pPr>
      <a:lvl5pPr marL="10580688" indent="-1174750" algn="l" defTabSz="4702175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5pPr>
      <a:lvl6pPr marL="11037888" indent="-1174750" algn="l" defTabSz="4702175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495088" indent="-1174750" algn="l" defTabSz="4702175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1952288" indent="-1174750" algn="l" defTabSz="4702175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09488" indent="-1174750" algn="l" defTabSz="4702175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26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21" Type="http://schemas.openxmlformats.org/officeDocument/2006/relationships/image" Target="../media/image17.png"/><Relationship Id="rId34" Type="http://schemas.openxmlformats.org/officeDocument/2006/relationships/image" Target="../media/image25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diagramColors" Target="../diagrams/colors2.xml"/><Relationship Id="rId33" Type="http://schemas.openxmlformats.org/officeDocument/2006/relationships/image" Target="../media/image24.png"/><Relationship Id="rId2" Type="http://schemas.openxmlformats.org/officeDocument/2006/relationships/diagramData" Target="../diagrams/data1.xml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24" Type="http://schemas.openxmlformats.org/officeDocument/2006/relationships/diagramQuickStyle" Target="../diagrams/quickStyle2.xml"/><Relationship Id="rId32" Type="http://schemas.openxmlformats.org/officeDocument/2006/relationships/image" Target="../media/image23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1.png"/><Relationship Id="rId23" Type="http://schemas.openxmlformats.org/officeDocument/2006/relationships/diagramLayout" Target="../diagrams/layout2.xml"/><Relationship Id="rId28" Type="http://schemas.openxmlformats.org/officeDocument/2006/relationships/image" Target="../media/image19.sv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31" Type="http://schemas.openxmlformats.org/officeDocument/2006/relationships/image" Target="../media/image2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diagramData" Target="../diagrams/data2.xml"/><Relationship Id="rId27" Type="http://schemas.openxmlformats.org/officeDocument/2006/relationships/image" Target="../media/image18.png"/><Relationship Id="rId30" Type="http://schemas.openxmlformats.org/officeDocument/2006/relationships/image" Target="../media/image21.sv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1E0E5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542C1F-E488-9A99-78AD-F362DF0A9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7">
            <a:extLst>
              <a:ext uri="{FF2B5EF4-FFF2-40B4-BE49-F238E27FC236}">
                <a16:creationId xmlns:a16="http://schemas.microsoft.com/office/drawing/2014/main" id="{6AD1002F-E5CD-5BC7-8BB7-E7F74482B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6" y="-16806"/>
            <a:ext cx="36575205" cy="4881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endParaRPr lang="en-US" sz="5564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3CD5DEC8-8B10-0482-61AD-DD59720BF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440" y="5343939"/>
            <a:ext cx="7543800" cy="8123349"/>
          </a:xfrm>
          <a:prstGeom prst="roundRect">
            <a:avLst>
              <a:gd name="adj" fmla="val 1380"/>
            </a:avLst>
          </a:prstGeom>
          <a:noFill/>
          <a:ln>
            <a:noFill/>
          </a:ln>
          <a:effectLst/>
        </p:spPr>
        <p:txBody>
          <a:bodyPr wrap="none" lIns="205740" tIns="51435" rIns="205740" bIns="5143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3527822"/>
            <a:endParaRPr lang="en-US" sz="2700">
              <a:solidFill>
                <a:schemeClr val="bg1"/>
              </a:solidFill>
              <a:latin typeface="Amaranth" panose="02000503050000020004" pitchFamily="2" charset="0"/>
            </a:endParaRPr>
          </a:p>
        </p:txBody>
      </p:sp>
      <p:sp>
        <p:nvSpPr>
          <p:cNvPr id="2053" name="Text Box 6">
            <a:extLst>
              <a:ext uri="{FF2B5EF4-FFF2-40B4-BE49-F238E27FC236}">
                <a16:creationId xmlns:a16="http://schemas.microsoft.com/office/drawing/2014/main" id="{39C5D97A-A122-B3C7-0ADA-0BE878BB9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91" y="6217463"/>
            <a:ext cx="7147697" cy="952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70" tIns="51435" rIns="102870" bIns="51435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Amaranth"/>
              </a:rPr>
              <a:t>What if understanding cybersecurity data wasn’t a headache? </a:t>
            </a:r>
            <a:br>
              <a:rPr lang="en-US" sz="2800" b="1" dirty="0">
                <a:latin typeface="Amaranth" panose="020B0604020202020204" charset="0"/>
              </a:rPr>
            </a:br>
            <a:endParaRPr lang="en-US" sz="2800" b="1" dirty="0">
              <a:latin typeface="Amaranth" panose="020B0604020202020204" charset="0"/>
            </a:endParaRPr>
          </a:p>
          <a:p>
            <a:r>
              <a:rPr lang="en-US" sz="2800" dirty="0">
                <a:latin typeface="Amaranth"/>
              </a:rPr>
              <a:t>Our project uses AI to simplify complex data from the </a:t>
            </a:r>
            <a:r>
              <a:rPr lang="en-US" sz="2800" b="1" dirty="0">
                <a:latin typeface="Amaranth"/>
              </a:rPr>
              <a:t>National Vulnerability Database </a:t>
            </a:r>
            <a:r>
              <a:rPr lang="en-US" sz="2800" dirty="0">
                <a:latin typeface="Amaranth"/>
              </a:rPr>
              <a:t>(NVD) into clear, actionable insights.  </a:t>
            </a:r>
          </a:p>
          <a:p>
            <a:endParaRPr lang="en-US" sz="2800" dirty="0">
              <a:latin typeface="Amaranth" panose="020B0604020202020204" charset="0"/>
            </a:endParaRPr>
          </a:p>
          <a:p>
            <a:r>
              <a:rPr lang="en-US" sz="2800" b="1" dirty="0">
                <a:latin typeface="Amaranth"/>
              </a:rPr>
              <a:t>Key features include:  </a:t>
            </a:r>
          </a:p>
          <a:p>
            <a:endParaRPr lang="en-US" sz="2800" b="1" dirty="0">
              <a:latin typeface="Amaranth" panose="020B0604020202020204" charset="0"/>
            </a:endParaRPr>
          </a:p>
          <a:p>
            <a:pPr marL="428625" indent="-428625">
              <a:buFontTx/>
              <a:buChar char="-"/>
            </a:pPr>
            <a:r>
              <a:rPr lang="en-US" sz="2800" b="1" dirty="0">
                <a:latin typeface="Amaranth"/>
              </a:rPr>
              <a:t> Dashboards: </a:t>
            </a:r>
            <a:r>
              <a:rPr lang="en-US" sz="2800" dirty="0">
                <a:latin typeface="Amaranth"/>
              </a:rPr>
              <a:t>Explore trends effortlessly.  </a:t>
            </a:r>
          </a:p>
          <a:p>
            <a:pPr marL="428625" indent="-428625">
              <a:buFontTx/>
              <a:buChar char="-"/>
            </a:pPr>
            <a:endParaRPr lang="en-US" sz="2800" dirty="0">
              <a:latin typeface="Amaranth" panose="020B0604020202020204" charset="0"/>
            </a:endParaRPr>
          </a:p>
          <a:p>
            <a:pPr marL="428625" indent="-428625">
              <a:buFontTx/>
              <a:buChar char="-"/>
            </a:pPr>
            <a:r>
              <a:rPr lang="en-US" sz="2800" b="1" dirty="0">
                <a:latin typeface="Amaranth"/>
              </a:rPr>
              <a:t>Smart Tagging: </a:t>
            </a:r>
            <a:r>
              <a:rPr lang="en-US" sz="2800" dirty="0">
                <a:latin typeface="Amaranth"/>
              </a:rPr>
              <a:t>Highlight critical details.  </a:t>
            </a:r>
          </a:p>
          <a:p>
            <a:pPr marL="428625" indent="-428625">
              <a:buFontTx/>
              <a:buChar char="-"/>
            </a:pPr>
            <a:endParaRPr lang="en-US" sz="2800" dirty="0">
              <a:latin typeface="Amaranth" panose="020B0604020202020204" charset="0"/>
            </a:endParaRPr>
          </a:p>
          <a:p>
            <a:r>
              <a:rPr lang="en-US" sz="2800" dirty="0">
                <a:latin typeface="Amaranth"/>
              </a:rPr>
              <a:t>     </a:t>
            </a:r>
            <a:r>
              <a:rPr lang="en-US" sz="2800" b="1" dirty="0">
                <a:latin typeface="Amaranth"/>
              </a:rPr>
              <a:t>Visual Maps: </a:t>
            </a:r>
            <a:r>
              <a:rPr lang="en-US" sz="2800" dirty="0">
                <a:latin typeface="Amaranth"/>
              </a:rPr>
              <a:t>Reveal connections between vulnerabilities.  </a:t>
            </a:r>
          </a:p>
          <a:p>
            <a:endParaRPr lang="en-US" sz="2800" dirty="0">
              <a:latin typeface="Amaranth" panose="020B0604020202020204" charset="0"/>
            </a:endParaRPr>
          </a:p>
          <a:p>
            <a:r>
              <a:rPr lang="en-US" sz="2800" dirty="0">
                <a:latin typeface="Amaranth"/>
              </a:rPr>
              <a:t>With just a few clicks, anyone can make sense of overwhelming cybersecurity data.  </a:t>
            </a:r>
          </a:p>
          <a:p>
            <a:endParaRPr lang="en-US" sz="2700">
              <a:latin typeface="Amaranth" panose="020B0604020202020204" charset="0"/>
            </a:endParaRPr>
          </a:p>
          <a:p>
            <a:endParaRPr lang="en-US" sz="2700">
              <a:latin typeface="Amaranth" panose="020B0604020202020204" charset="0"/>
            </a:endParaRPr>
          </a:p>
          <a:p>
            <a:endParaRPr lang="en-US" sz="2700">
              <a:latin typeface="Amaranth" panose="020B0604020202020204" charset="0"/>
            </a:endParaRPr>
          </a:p>
          <a:p>
            <a:endParaRPr lang="en-US" sz="2700">
              <a:latin typeface="Amaranth" panose="020B0604020202020204" charset="0"/>
            </a:endParaRPr>
          </a:p>
        </p:txBody>
      </p:sp>
      <p:sp>
        <p:nvSpPr>
          <p:cNvPr id="31" name="Title 11">
            <a:extLst>
              <a:ext uri="{FF2B5EF4-FFF2-40B4-BE49-F238E27FC236}">
                <a16:creationId xmlns:a16="http://schemas.microsoft.com/office/drawing/2014/main" id="{AA259FDB-33DC-72AF-CD07-75A1E59C9E60}"/>
              </a:ext>
            </a:extLst>
          </p:cNvPr>
          <p:cNvSpPr txBox="1"/>
          <p:nvPr/>
        </p:nvSpPr>
        <p:spPr>
          <a:xfrm>
            <a:off x="2583180" y="594289"/>
            <a:ext cx="30861000" cy="2060201"/>
          </a:xfrm>
          <a:prstGeom prst="rect">
            <a:avLst/>
          </a:prstGeom>
        </p:spPr>
        <p:txBody>
          <a:bodyPr lIns="96012" tIns="48006" rIns="96012" bIns="48006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r>
              <a:rPr lang="en-US" sz="7200">
                <a:solidFill>
                  <a:schemeClr val="bg1"/>
                </a:solidFill>
                <a:latin typeface="Amaranth" panose="020B0604020202020204" charset="0"/>
              </a:rPr>
              <a:t>From Data Overload to Clear Insights: Tackling Vulnerabilities with AI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A05AC772-C0C7-105D-3973-D17351EF74DD}"/>
              </a:ext>
            </a:extLst>
          </p:cNvPr>
          <p:cNvSpPr txBox="1"/>
          <p:nvPr/>
        </p:nvSpPr>
        <p:spPr>
          <a:xfrm>
            <a:off x="9230046" y="2159183"/>
            <a:ext cx="18116229" cy="1481944"/>
          </a:xfrm>
          <a:prstGeom prst="rect">
            <a:avLst/>
          </a:prstGeom>
        </p:spPr>
        <p:txBody>
          <a:bodyPr wrap="square" lIns="96012" tIns="48006" rIns="96012" bIns="4800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ctr"/>
            <a:r>
              <a:rPr lang="en-US" sz="4500" i="1">
                <a:solidFill>
                  <a:schemeClr val="bg1"/>
                </a:solidFill>
                <a:latin typeface="Titillium Web" panose="00000500000000000000" pitchFamily="2" charset="0"/>
              </a:rPr>
              <a:t>Vaishnavi Sadul, Dhaval Jariwala, </a:t>
            </a:r>
            <a:r>
              <a:rPr lang="en-US" sz="4500" i="1" err="1">
                <a:solidFill>
                  <a:schemeClr val="bg1"/>
                </a:solidFill>
                <a:latin typeface="Titillium Web" panose="00000500000000000000" pitchFamily="2" charset="0"/>
              </a:rPr>
              <a:t>Yihua</a:t>
            </a:r>
            <a:r>
              <a:rPr lang="en-US" sz="4500" i="1">
                <a:solidFill>
                  <a:schemeClr val="bg1"/>
                </a:solidFill>
                <a:latin typeface="Titillium Web" panose="00000500000000000000" pitchFamily="2" charset="0"/>
              </a:rPr>
              <a:t> Cai, Yuze Li</a:t>
            </a:r>
          </a:p>
          <a:p>
            <a:pPr algn="ctr"/>
            <a:r>
              <a:rPr lang="en-US" sz="4500" i="1">
                <a:solidFill>
                  <a:schemeClr val="bg1"/>
                </a:solidFill>
                <a:latin typeface="Titillium Web" panose="00000500000000000000" pitchFamily="2" charset="0"/>
              </a:rPr>
              <a:t>College of Engineering, Northeastern University, Vancouver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A9F2E0E3-D67E-190B-37CB-B4F476EDF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459" y="5325368"/>
            <a:ext cx="16972981" cy="875448"/>
          </a:xfrm>
          <a:prstGeom prst="rect">
            <a:avLst/>
          </a:prstGeom>
          <a:solidFill>
            <a:srgbClr val="C8102E"/>
          </a:solidFill>
          <a:ln>
            <a:noFill/>
          </a:ln>
          <a:effectLst/>
        </p:spPr>
        <p:txBody>
          <a:bodyPr wrap="none" lIns="205740" tIns="51435" rIns="205740" bIns="5143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3527822"/>
            <a:r>
              <a:rPr lang="en-US" sz="3750">
                <a:solidFill>
                  <a:schemeClr val="bg1"/>
                </a:solidFill>
                <a:latin typeface="Amaranth" panose="02000503050000020004" pitchFamily="2" charset="0"/>
              </a:rPr>
              <a:t>Methodology</a:t>
            </a:r>
          </a:p>
        </p:txBody>
      </p:sp>
      <p:sp>
        <p:nvSpPr>
          <p:cNvPr id="37" name="Text Box 6">
            <a:extLst>
              <a:ext uri="{FF2B5EF4-FFF2-40B4-BE49-F238E27FC236}">
                <a16:creationId xmlns:a16="http://schemas.microsoft.com/office/drawing/2014/main" id="{0E5BA3B9-DDA2-B022-82FA-35096B0BC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4844" y="6577801"/>
            <a:ext cx="8355169" cy="605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70" tIns="51435" rIns="102870" bIns="51435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r>
              <a:rPr lang="en-US" sz="2550" b="1" dirty="0">
                <a:latin typeface="Amaranth"/>
                <a:ea typeface="Open Sans"/>
                <a:cs typeface="Open Sans"/>
              </a:rPr>
              <a:t>D</a:t>
            </a:r>
            <a:r>
              <a:rPr lang="en-US" sz="2800" b="1" dirty="0">
                <a:latin typeface="Amaranth"/>
                <a:ea typeface="Open Sans"/>
                <a:cs typeface="Open Sans"/>
              </a:rPr>
              <a:t>ataset: </a:t>
            </a:r>
            <a:r>
              <a:rPr lang="en-US" sz="2800" dirty="0">
                <a:latin typeface="Amaranth"/>
                <a:ea typeface="Open Sans"/>
                <a:cs typeface="Open Sans"/>
              </a:rPr>
              <a:t>Utilized the Known Exploited Vulnerabilities (KEV) and Common Vulnerabilities and Exposures (CVE) lists from NVD.</a:t>
            </a:r>
          </a:p>
          <a:p>
            <a:r>
              <a:rPr lang="en-US" sz="2800" b="1" dirty="0">
                <a:latin typeface="Amaranth"/>
                <a:ea typeface="Open Sans"/>
                <a:cs typeface="Open Sans"/>
              </a:rPr>
              <a:t>KEV: </a:t>
            </a:r>
            <a:r>
              <a:rPr lang="en-US" sz="2800" dirty="0">
                <a:latin typeface="Amaranth"/>
                <a:ea typeface="Open Sans"/>
                <a:cs typeface="Open Sans"/>
              </a:rPr>
              <a:t>Served as a training dataset for custom NER tags.</a:t>
            </a:r>
          </a:p>
          <a:p>
            <a:r>
              <a:rPr lang="en-US" sz="2800" b="1" dirty="0">
                <a:latin typeface="Amaranth"/>
                <a:ea typeface="Open Sans"/>
                <a:cs typeface="Open Sans"/>
              </a:rPr>
              <a:t>CVE: </a:t>
            </a:r>
            <a:r>
              <a:rPr lang="en-US" sz="2800" dirty="0">
                <a:latin typeface="Amaranth"/>
                <a:ea typeface="Open Sans"/>
                <a:cs typeface="Open Sans"/>
              </a:rPr>
              <a:t>Used for exploratory data analysis and testing.</a:t>
            </a:r>
          </a:p>
          <a:p>
            <a:endParaRPr lang="en-US" sz="2800" dirty="0">
              <a:latin typeface="Amaranth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b="1" dirty="0">
                <a:latin typeface="Amaranth"/>
                <a:ea typeface="Open Sans"/>
                <a:cs typeface="Open Sans"/>
              </a:rPr>
              <a:t>NER Annotation:</a:t>
            </a:r>
          </a:p>
          <a:p>
            <a:r>
              <a:rPr lang="en-US" sz="2800" dirty="0">
                <a:latin typeface="Amaranth"/>
                <a:ea typeface="Open Sans"/>
                <a:cs typeface="Open Sans"/>
              </a:rPr>
              <a:t>Annotated entities such as "vulnerability name" and "short description" using a custom </a:t>
            </a:r>
            <a:r>
              <a:rPr lang="en-US" sz="2800" err="1">
                <a:latin typeface="Amaranth"/>
                <a:ea typeface="Open Sans"/>
                <a:cs typeface="Open Sans"/>
              </a:rPr>
              <a:t>SpaCy</a:t>
            </a:r>
            <a:r>
              <a:rPr lang="en-US" sz="2800" dirty="0">
                <a:latin typeface="Amaranth"/>
                <a:ea typeface="Open Sans"/>
                <a:cs typeface="Open Sans"/>
              </a:rPr>
              <a:t> pipeline.</a:t>
            </a:r>
          </a:p>
          <a:p>
            <a:r>
              <a:rPr lang="en-US" sz="2800" dirty="0">
                <a:latin typeface="Amaranth"/>
                <a:ea typeface="Open Sans"/>
                <a:cs typeface="Open Sans"/>
              </a:rPr>
              <a:t>Compared pre-trained </a:t>
            </a:r>
            <a:r>
              <a:rPr lang="en-US" sz="2800" err="1">
                <a:latin typeface="Amaranth"/>
                <a:ea typeface="Open Sans"/>
                <a:cs typeface="Open Sans"/>
              </a:rPr>
              <a:t>SpaCy</a:t>
            </a:r>
            <a:r>
              <a:rPr lang="en-US" sz="2800" dirty="0">
                <a:latin typeface="Amaranth"/>
                <a:ea typeface="Open Sans"/>
                <a:cs typeface="Open Sans"/>
              </a:rPr>
              <a:t> models with fine-tuned models.</a:t>
            </a:r>
          </a:p>
          <a:p>
            <a:endParaRPr lang="en-US" sz="2550">
              <a:latin typeface="Amaranth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550" b="1">
              <a:latin typeface="Amaranth"/>
              <a:ea typeface="Open Sans"/>
              <a:cs typeface="Open Sans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98F0A0BB-0F66-F7AA-5129-B6B6233A5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0844" y="16554915"/>
            <a:ext cx="16948173" cy="831612"/>
          </a:xfrm>
          <a:prstGeom prst="rect">
            <a:avLst/>
          </a:prstGeom>
          <a:solidFill>
            <a:srgbClr val="C8102E"/>
          </a:solidFill>
          <a:ln>
            <a:noFill/>
          </a:ln>
          <a:effectLst/>
        </p:spPr>
        <p:txBody>
          <a:bodyPr wrap="none" lIns="205740" tIns="51435" rIns="205740" bIns="5143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3527822"/>
            <a:r>
              <a:rPr lang="en-US" sz="3750">
                <a:solidFill>
                  <a:schemeClr val="bg1"/>
                </a:solidFill>
                <a:latin typeface="Amaranth" panose="02000503050000020004" pitchFamily="2" charset="0"/>
              </a:rPr>
              <a:t>Results</a:t>
            </a:r>
          </a:p>
        </p:txBody>
      </p:sp>
      <p:sp>
        <p:nvSpPr>
          <p:cNvPr id="39" name="Text Box 6">
            <a:extLst>
              <a:ext uri="{FF2B5EF4-FFF2-40B4-BE49-F238E27FC236}">
                <a16:creationId xmlns:a16="http://schemas.microsoft.com/office/drawing/2014/main" id="{F4168E35-B8B2-252E-0555-511044B62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6669" y="15453383"/>
            <a:ext cx="8315257" cy="135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70" tIns="51435" rIns="102870" bIns="51435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Amaranth"/>
                <a:ea typeface="Open Sans"/>
                <a:cs typeface="Open Sans"/>
              </a:rPr>
              <a:t>The Custom Model </a:t>
            </a:r>
            <a:r>
              <a:rPr lang="en-US" sz="2800" dirty="0">
                <a:latin typeface="Amaranth"/>
                <a:ea typeface="Open Sans"/>
                <a:cs typeface="Open Sans"/>
              </a:rPr>
              <a:t>outperformed the generic one, recognizing patterns more accurately in our dataset.</a:t>
            </a:r>
          </a:p>
          <a:p>
            <a:endParaRPr lang="en-US" sz="2550">
              <a:latin typeface="Amaranth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2281C842-02DB-3CDD-45BE-FA3D6214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479" y="18128581"/>
            <a:ext cx="8937869" cy="87499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lIns="205740" tIns="51435" rIns="205740" bIns="5143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3527822"/>
            <a:r>
              <a:rPr lang="en-US" sz="3750">
                <a:solidFill>
                  <a:schemeClr val="bg1"/>
                </a:solidFill>
                <a:latin typeface="Amaranth" panose="02000503050000020004" pitchFamily="2" charset="0"/>
              </a:rPr>
              <a:t>Acknowledgments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2B0CA0A-844B-EFEF-351C-AC61DAE82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3454194"/>
              </p:ext>
            </p:extLst>
          </p:nvPr>
        </p:nvGraphicFramePr>
        <p:xfrm>
          <a:off x="26783443" y="12127636"/>
          <a:ext cx="8948648" cy="6022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7" name="TextBox 286">
            <a:extLst>
              <a:ext uri="{FF2B5EF4-FFF2-40B4-BE49-F238E27FC236}">
                <a16:creationId xmlns:a16="http://schemas.microsoft.com/office/drawing/2014/main" id="{9C690903-AA73-2D65-123E-E6B454F2874E}"/>
              </a:ext>
            </a:extLst>
          </p:cNvPr>
          <p:cNvSpPr txBox="1"/>
          <p:nvPr/>
        </p:nvSpPr>
        <p:spPr>
          <a:xfrm>
            <a:off x="27090967" y="19203346"/>
            <a:ext cx="856312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maranth"/>
              </a:rPr>
              <a:t>We thank </a:t>
            </a:r>
            <a:r>
              <a:rPr lang="en-US" sz="2800" b="1" err="1">
                <a:latin typeface="Amaranth"/>
              </a:rPr>
              <a:t>Wisr</a:t>
            </a:r>
            <a:r>
              <a:rPr lang="en-US" sz="2800" b="1" dirty="0">
                <a:latin typeface="Amaranth"/>
              </a:rPr>
              <a:t> AI</a:t>
            </a:r>
            <a:r>
              <a:rPr lang="en-US" sz="2800" dirty="0">
                <a:latin typeface="Amaranth"/>
              </a:rPr>
              <a:t>, especially </a:t>
            </a:r>
            <a:r>
              <a:rPr lang="en-US" sz="2800" b="1" dirty="0">
                <a:latin typeface="Amaranth"/>
              </a:rPr>
              <a:t>CEO Rob Goehring</a:t>
            </a:r>
            <a:r>
              <a:rPr lang="en-US" sz="2800" dirty="0">
                <a:latin typeface="Amaranth"/>
              </a:rPr>
              <a:t>, for their collaboration and support. Special thanks to </a:t>
            </a:r>
            <a:r>
              <a:rPr lang="en-US" sz="2800" b="1" dirty="0">
                <a:latin typeface="Amaranth"/>
              </a:rPr>
              <a:t>Prof. Dr. Qurat Ul-Ain-Azim </a:t>
            </a:r>
            <a:r>
              <a:rPr lang="en-US" sz="2800" dirty="0">
                <a:latin typeface="Amaranth"/>
              </a:rPr>
              <a:t>for their invaluable feedback, which greatly contributed to this work.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C72BDE-EAAD-8028-B91B-8761260A4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3" y="2554397"/>
            <a:ext cx="1689849" cy="168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B08F53E-134B-BEE5-EDC7-7A808AA21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23" y="5329388"/>
            <a:ext cx="8312362" cy="827274"/>
          </a:xfrm>
          <a:prstGeom prst="rect">
            <a:avLst/>
          </a:prstGeom>
          <a:solidFill>
            <a:srgbClr val="C8102E"/>
          </a:solidFill>
          <a:ln>
            <a:noFill/>
          </a:ln>
          <a:effectLst/>
        </p:spPr>
        <p:txBody>
          <a:bodyPr wrap="none" lIns="205740" tIns="51435" rIns="205740" bIns="5143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3527822"/>
            <a:r>
              <a:rPr lang="en-US" sz="3750">
                <a:solidFill>
                  <a:schemeClr val="bg1"/>
                </a:solidFill>
                <a:latin typeface="Amaranth"/>
              </a:rPr>
              <a:t>Introduction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03E4D97-F77C-6FB9-3B47-E711524E4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27" y="14137578"/>
            <a:ext cx="8332826" cy="835348"/>
          </a:xfrm>
          <a:prstGeom prst="rect">
            <a:avLst/>
          </a:prstGeom>
          <a:solidFill>
            <a:srgbClr val="C8102E"/>
          </a:solidFill>
          <a:ln>
            <a:noFill/>
          </a:ln>
          <a:effectLst/>
        </p:spPr>
        <p:txBody>
          <a:bodyPr wrap="none" lIns="205740" tIns="51435" rIns="205740" bIns="5143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3527822"/>
            <a:r>
              <a:rPr lang="en-US" sz="3750">
                <a:solidFill>
                  <a:schemeClr val="bg1"/>
                </a:solidFill>
                <a:latin typeface="Amaranth" panose="02000503050000020004" pitchFamily="2" charset="0"/>
              </a:rPr>
              <a:t>Why does it matter?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2928E7-2300-556E-B3B2-7F75BA09B900}"/>
              </a:ext>
            </a:extLst>
          </p:cNvPr>
          <p:cNvSpPr txBox="1"/>
          <p:nvPr/>
        </p:nvSpPr>
        <p:spPr>
          <a:xfrm>
            <a:off x="17885645" y="6561849"/>
            <a:ext cx="8355031" cy="5239896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Amaranth"/>
                <a:ea typeface="Open Sans"/>
                <a:cs typeface="Open Sans"/>
              </a:rPr>
              <a:t>Exploratory Data Analysis:</a:t>
            </a:r>
            <a:endParaRPr lang="en-US" sz="2800" dirty="0">
              <a:latin typeface="Amaranth"/>
              <a:ea typeface="Open Sans"/>
              <a:cs typeface="Open Sans"/>
            </a:endParaRPr>
          </a:p>
          <a:p>
            <a:r>
              <a:rPr lang="en-US" sz="2800" dirty="0">
                <a:latin typeface="Amaranth"/>
                <a:ea typeface="Open Sans"/>
                <a:cs typeface="Open Sans"/>
              </a:rPr>
              <a:t>Visualized key trends and patterns in the dataset using a </a:t>
            </a:r>
            <a:r>
              <a:rPr lang="en-US" sz="2800" err="1">
                <a:latin typeface="Amaranth"/>
                <a:ea typeface="Open Sans"/>
                <a:cs typeface="Open Sans"/>
              </a:rPr>
              <a:t>Streamlit</a:t>
            </a:r>
            <a:r>
              <a:rPr lang="en-US" sz="2800" dirty="0">
                <a:latin typeface="Amaranth"/>
                <a:ea typeface="Open Sans"/>
                <a:cs typeface="Open Sans"/>
              </a:rPr>
              <a:t>-based EDA Dashboard.</a:t>
            </a:r>
          </a:p>
          <a:p>
            <a:endParaRPr lang="en-US" sz="2800" b="1" dirty="0">
              <a:latin typeface="Amaranth"/>
              <a:ea typeface="Open Sans"/>
              <a:cs typeface="Open Sans"/>
            </a:endParaRPr>
          </a:p>
          <a:p>
            <a:r>
              <a:rPr lang="en-US" sz="2800" b="1" dirty="0">
                <a:latin typeface="Amaranth"/>
                <a:ea typeface="Open Sans"/>
                <a:cs typeface="Open Sans"/>
              </a:rPr>
              <a:t>Model Development:</a:t>
            </a:r>
            <a:endParaRPr lang="en-US" sz="2800" dirty="0">
              <a:latin typeface="Amaranth"/>
              <a:ea typeface="Open Sans"/>
              <a:cs typeface="Open Sans"/>
            </a:endParaRPr>
          </a:p>
          <a:p>
            <a:r>
              <a:rPr lang="en-US" sz="2800" dirty="0">
                <a:latin typeface="Amaranth"/>
                <a:ea typeface="Open Sans"/>
                <a:cs typeface="Open Sans"/>
              </a:rPr>
              <a:t>Evaluated the performance of NER models on precision, recall, and F1-score.</a:t>
            </a:r>
          </a:p>
          <a:p>
            <a:r>
              <a:rPr lang="en-US" sz="2800" dirty="0">
                <a:latin typeface="Amaranth"/>
                <a:ea typeface="Open Sans"/>
                <a:cs typeface="Open Sans"/>
              </a:rPr>
              <a:t>Enhanced model performance using iterative annotation and testing.</a:t>
            </a:r>
            <a:endParaRPr lang="en-US" sz="2800">
              <a:ea typeface="Open Sans"/>
              <a:cs typeface="Arial"/>
            </a:endParaRPr>
          </a:p>
          <a:p>
            <a:br>
              <a:rPr lang="en-US" sz="2800" dirty="0">
                <a:latin typeface="Amaranth"/>
                <a:ea typeface="Open Sans"/>
                <a:cs typeface="Open Sans"/>
              </a:rPr>
            </a:br>
            <a:r>
              <a:rPr lang="en-US" sz="2800" dirty="0">
                <a:latin typeface="Amaranth"/>
                <a:ea typeface="Open Sans"/>
                <a:cs typeface="Open Sans"/>
              </a:rPr>
              <a:t>The </a:t>
            </a:r>
            <a:r>
              <a:rPr lang="en-US" sz="2800" b="1" dirty="0">
                <a:latin typeface="Amaranth"/>
                <a:ea typeface="Open Sans"/>
                <a:cs typeface="Open Sans"/>
              </a:rPr>
              <a:t>Dashboard </a:t>
            </a:r>
            <a:r>
              <a:rPr lang="en-US" sz="2800" dirty="0">
                <a:latin typeface="Amaranth"/>
                <a:ea typeface="Open Sans"/>
                <a:cs typeface="Open Sans"/>
              </a:rPr>
              <a:t>made complex data easy to explore with just a few clicks.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A58298-3A4C-B86A-9620-4C33C4AA17B8}"/>
              </a:ext>
            </a:extLst>
          </p:cNvPr>
          <p:cNvSpPr txBox="1"/>
          <p:nvPr/>
        </p:nvSpPr>
        <p:spPr>
          <a:xfrm>
            <a:off x="27102788" y="5329863"/>
            <a:ext cx="8612431" cy="931024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r>
              <a:rPr lang="en-US" sz="2550" dirty="0">
                <a:latin typeface="Amaranth"/>
                <a:ea typeface="Open Sans"/>
                <a:cs typeface="Open Sans"/>
              </a:rPr>
              <a:t>T</a:t>
            </a:r>
            <a:r>
              <a:rPr lang="en-US" sz="2800" dirty="0">
                <a:latin typeface="Amaranth"/>
                <a:ea typeface="Open Sans"/>
                <a:cs typeface="Open Sans"/>
              </a:rPr>
              <a:t>he Interactive </a:t>
            </a:r>
            <a:r>
              <a:rPr lang="en-US" sz="2800" b="1" dirty="0">
                <a:latin typeface="Amaranth"/>
                <a:ea typeface="Open Sans"/>
                <a:cs typeface="Open Sans"/>
              </a:rPr>
              <a:t>Knowledge Graph </a:t>
            </a:r>
            <a:r>
              <a:rPr lang="en-US" sz="2800" dirty="0">
                <a:latin typeface="Amaranth"/>
                <a:ea typeface="Open Sans"/>
                <a:cs typeface="Open Sans"/>
              </a:rPr>
              <a:t>revealed connections and clusters we couldn't see in spreadsheets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FD3675E6-F9F0-C583-EB92-67F582741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9934" y="10901065"/>
            <a:ext cx="8933712" cy="863563"/>
          </a:xfrm>
          <a:prstGeom prst="rect">
            <a:avLst/>
          </a:prstGeom>
          <a:solidFill>
            <a:srgbClr val="C8102E"/>
          </a:solidFill>
          <a:ln>
            <a:noFill/>
          </a:ln>
          <a:effectLst/>
        </p:spPr>
        <p:txBody>
          <a:bodyPr wrap="none" lIns="205740" tIns="51435" rIns="205740" bIns="5143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3527822"/>
            <a:r>
              <a:rPr lang="en-US" sz="3750">
                <a:solidFill>
                  <a:schemeClr val="bg1"/>
                </a:solidFill>
                <a:latin typeface="Amaranth" panose="02000503050000020004" pitchFamily="2" charset="0"/>
              </a:rPr>
              <a:t>Conclusion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C8BAB6-005C-C7BF-63C6-02645BAE5A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514" y="13730735"/>
            <a:ext cx="7604312" cy="1676608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7FA4E78A-869C-0B85-B076-D298BDC45D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363" y="11995942"/>
            <a:ext cx="7543895" cy="1717767"/>
          </a:xfrm>
          <a:prstGeom prst="rect">
            <a:avLst/>
          </a:prstGeo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6320FEC3-C527-1339-0E90-8157D8DDC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8376" y="21221662"/>
            <a:ext cx="8933712" cy="874989"/>
          </a:xfrm>
          <a:prstGeom prst="rect">
            <a:avLst/>
          </a:prstGeom>
          <a:solidFill>
            <a:srgbClr val="C8102E"/>
          </a:solidFill>
          <a:ln>
            <a:noFill/>
          </a:ln>
          <a:effectLst/>
        </p:spPr>
        <p:txBody>
          <a:bodyPr wrap="none" lIns="205740" tIns="51435" rIns="205740" bIns="5143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3527822"/>
            <a:r>
              <a:rPr lang="en-US" sz="3750">
                <a:solidFill>
                  <a:schemeClr val="bg1"/>
                </a:solidFill>
                <a:latin typeface="Amaranth"/>
              </a:rPr>
              <a:t>Useful Links</a:t>
            </a:r>
            <a:endParaRPr lang="en-US" sz="3750">
              <a:solidFill>
                <a:schemeClr val="bg1"/>
              </a:solidFill>
              <a:latin typeface="Amaranth" panose="0200050305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EDEA9-F2B3-37FA-AB93-07736546C6DD}"/>
              </a:ext>
            </a:extLst>
          </p:cNvPr>
          <p:cNvSpPr txBox="1"/>
          <p:nvPr/>
        </p:nvSpPr>
        <p:spPr>
          <a:xfrm>
            <a:off x="27164123" y="22549074"/>
            <a:ext cx="3469076" cy="13619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Amaranth"/>
              </a:rPr>
              <a:t>Click to view our interactive Dashboard!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F1C7C7-DF5F-8DC7-6DE9-05AE447B2A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2415" y="17612123"/>
            <a:ext cx="4942635" cy="2778079"/>
          </a:xfrm>
          <a:prstGeom prst="rect">
            <a:avLst/>
          </a:prstGeom>
        </p:spPr>
      </p:pic>
      <p:pic>
        <p:nvPicPr>
          <p:cNvPr id="12" name="Picture 11" descr="A bar graph with numbers and text&#10;&#10;Description automatically generated">
            <a:extLst>
              <a:ext uri="{FF2B5EF4-FFF2-40B4-BE49-F238E27FC236}">
                <a16:creationId xmlns:a16="http://schemas.microsoft.com/office/drawing/2014/main" id="{29617ABD-635F-3B7C-F01C-57EF8E5AA6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13348" y="18698021"/>
            <a:ext cx="5008274" cy="2778080"/>
          </a:xfrm>
          <a:prstGeom prst="rect">
            <a:avLst/>
          </a:prstGeom>
        </p:spPr>
      </p:pic>
      <p:pic>
        <p:nvPicPr>
          <p:cNvPr id="20" name="Picture 19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1C7A38A8-CEAB-CD66-01A0-111AF93D1C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12388" y="17827577"/>
            <a:ext cx="5646710" cy="3724261"/>
          </a:xfrm>
          <a:prstGeom prst="rect">
            <a:avLst/>
          </a:prstGeom>
        </p:spPr>
      </p:pic>
      <p:sp>
        <p:nvSpPr>
          <p:cNvPr id="24" name="Rectangle 2">
            <a:extLst>
              <a:ext uri="{FF2B5EF4-FFF2-40B4-BE49-F238E27FC236}">
                <a16:creationId xmlns:a16="http://schemas.microsoft.com/office/drawing/2014/main" id="{6C2534C5-8CB2-BB52-4C8E-E27BCBA1B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42901"/>
            <a:ext cx="32918400" cy="1190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endParaRPr lang="en-US" sz="5564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71ECB09-C6F9-C076-29BF-2E660F5B64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05532" y="2752036"/>
            <a:ext cx="5965864" cy="1514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C999B3-A60A-C2BF-BF26-EBD2DF3A87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968426" y="22084981"/>
            <a:ext cx="2729743" cy="2532435"/>
          </a:xfrm>
          <a:prstGeom prst="rect">
            <a:avLst/>
          </a:prstGeom>
        </p:spPr>
      </p:pic>
      <p:pic>
        <p:nvPicPr>
          <p:cNvPr id="41" name="Graphic 40" descr="Bullseye with solid fill">
            <a:extLst>
              <a:ext uri="{FF2B5EF4-FFF2-40B4-BE49-F238E27FC236}">
                <a16:creationId xmlns:a16="http://schemas.microsoft.com/office/drawing/2014/main" id="{8E6F1D78-68CB-8DCA-FC76-CC474836C7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0064" y="9837574"/>
            <a:ext cx="685800" cy="685800"/>
          </a:xfrm>
          <a:prstGeom prst="rect">
            <a:avLst/>
          </a:prstGeom>
        </p:spPr>
      </p:pic>
      <p:pic>
        <p:nvPicPr>
          <p:cNvPr id="43" name="Graphic 42" descr="Good Idea with solid fill">
            <a:extLst>
              <a:ext uri="{FF2B5EF4-FFF2-40B4-BE49-F238E27FC236}">
                <a16:creationId xmlns:a16="http://schemas.microsoft.com/office/drawing/2014/main" id="{16CFEA95-9270-DF93-FAC6-FF41C92F716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4247" y="10722137"/>
            <a:ext cx="685800" cy="685800"/>
          </a:xfrm>
          <a:prstGeom prst="rect">
            <a:avLst/>
          </a:prstGeom>
        </p:spPr>
      </p:pic>
      <p:pic>
        <p:nvPicPr>
          <p:cNvPr id="45" name="Graphic 44" descr="Bar chart with solid fill">
            <a:extLst>
              <a:ext uri="{FF2B5EF4-FFF2-40B4-BE49-F238E27FC236}">
                <a16:creationId xmlns:a16="http://schemas.microsoft.com/office/drawing/2014/main" id="{28DB51E6-C59A-7044-644B-25B12FC20C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30064" y="11439597"/>
            <a:ext cx="685800" cy="685800"/>
          </a:xfrm>
          <a:prstGeom prst="rect">
            <a:avLst/>
          </a:prstGeom>
        </p:spPr>
      </p:pic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4C47025A-DD46-844C-988C-4EEDF5253846}"/>
              </a:ext>
            </a:extLst>
          </p:cNvPr>
          <p:cNvSpPr/>
          <p:nvPr/>
        </p:nvSpPr>
        <p:spPr bwMode="auto">
          <a:xfrm>
            <a:off x="556585" y="15648312"/>
            <a:ext cx="7916965" cy="1830959"/>
          </a:xfrm>
          <a:prstGeom prst="wedgeRoundRectCallou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indent="0" algn="l" defTabSz="352663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700" dirty="0">
                <a:solidFill>
                  <a:schemeClr val="bg1"/>
                </a:solidFill>
                <a:latin typeface="Amaranth" panose="020B0604020202020204" charset="0"/>
              </a:rPr>
              <a:t>I</a:t>
            </a: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ranth" panose="020B0604020202020204" charset="0"/>
              </a:rPr>
              <a:t>magine replacing hours of manual searching with just a click away on an interactive app!</a:t>
            </a:r>
          </a:p>
        </p:txBody>
      </p:sp>
      <p:pic>
        <p:nvPicPr>
          <p:cNvPr id="265" name="Picture 264" descr="A red rectangular object with white letters&#10;&#10;Description automatically generated">
            <a:extLst>
              <a:ext uri="{FF2B5EF4-FFF2-40B4-BE49-F238E27FC236}">
                <a16:creationId xmlns:a16="http://schemas.microsoft.com/office/drawing/2014/main" id="{C7A0A234-345E-3D66-354E-623511532D83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59" r="1087"/>
          <a:stretch/>
        </p:blipFill>
        <p:spPr>
          <a:xfrm>
            <a:off x="9584106" y="23225436"/>
            <a:ext cx="16541874" cy="966448"/>
          </a:xfrm>
          <a:prstGeom prst="rect">
            <a:avLst/>
          </a:prstGeom>
        </p:spPr>
      </p:pic>
      <p:graphicFrame>
        <p:nvGraphicFramePr>
          <p:cNvPr id="59" name="Diagram 58">
            <a:extLst>
              <a:ext uri="{FF2B5EF4-FFF2-40B4-BE49-F238E27FC236}">
                <a16:creationId xmlns:a16="http://schemas.microsoft.com/office/drawing/2014/main" id="{F1FED701-41C5-EA3F-26A2-D36DD4DADB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1356716"/>
              </p:ext>
            </p:extLst>
          </p:nvPr>
        </p:nvGraphicFramePr>
        <p:xfrm>
          <a:off x="29447" y="17387338"/>
          <a:ext cx="8961430" cy="7220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375" name="TextBox 2374">
            <a:extLst>
              <a:ext uri="{FF2B5EF4-FFF2-40B4-BE49-F238E27FC236}">
                <a16:creationId xmlns:a16="http://schemas.microsoft.com/office/drawing/2014/main" id="{03262372-D074-7933-6E2B-95FC7949C72C}"/>
              </a:ext>
            </a:extLst>
          </p:cNvPr>
          <p:cNvSpPr txBox="1"/>
          <p:nvPr/>
        </p:nvSpPr>
        <p:spPr>
          <a:xfrm>
            <a:off x="14406894" y="17683522"/>
            <a:ext cx="5664950" cy="931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Amaranth"/>
              </a:rPr>
              <a:t>Heatmap of Supplier and Risk </a:t>
            </a:r>
            <a:r>
              <a:rPr lang="en-US" sz="2800" dirty="0">
                <a:latin typeface="Amaranth"/>
              </a:rPr>
              <a:t>​</a:t>
            </a:r>
          </a:p>
          <a:p>
            <a:r>
              <a:rPr lang="en-US" sz="2800" b="1" dirty="0">
                <a:latin typeface="Amaranth"/>
              </a:rPr>
              <a:t>type Co-occurrence: </a:t>
            </a:r>
          </a:p>
        </p:txBody>
      </p:sp>
      <p:pic>
        <p:nvPicPr>
          <p:cNvPr id="63" name="Graphic 62" descr="Bullseye outline">
            <a:extLst>
              <a:ext uri="{FF2B5EF4-FFF2-40B4-BE49-F238E27FC236}">
                <a16:creationId xmlns:a16="http://schemas.microsoft.com/office/drawing/2014/main" id="{53C111B5-1786-43CC-93B0-7D595A4EB67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33636" y="18130831"/>
            <a:ext cx="1174666" cy="1174666"/>
          </a:xfrm>
          <a:prstGeom prst="rect">
            <a:avLst/>
          </a:prstGeom>
        </p:spPr>
      </p:pic>
      <p:pic>
        <p:nvPicPr>
          <p:cNvPr id="2241" name="Graphic 2240" descr="Brainstorm with solid fill">
            <a:extLst>
              <a:ext uri="{FF2B5EF4-FFF2-40B4-BE49-F238E27FC236}">
                <a16:creationId xmlns:a16="http://schemas.microsoft.com/office/drawing/2014/main" id="{1B94A345-1693-76B5-510D-6EC2BE38A57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75444" y="20425832"/>
            <a:ext cx="1174666" cy="1174666"/>
          </a:xfrm>
          <a:prstGeom prst="rect">
            <a:avLst/>
          </a:prstGeom>
        </p:spPr>
      </p:pic>
      <p:pic>
        <p:nvPicPr>
          <p:cNvPr id="7" name="Graphic 6" descr="Research with solid fill">
            <a:extLst>
              <a:ext uri="{FF2B5EF4-FFF2-40B4-BE49-F238E27FC236}">
                <a16:creationId xmlns:a16="http://schemas.microsoft.com/office/drawing/2014/main" id="{4BB49387-2E07-08FF-990D-989B27B2560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43700" y="22623441"/>
            <a:ext cx="1174665" cy="1174665"/>
          </a:xfrm>
          <a:prstGeom prst="rect">
            <a:avLst/>
          </a:prstGeom>
        </p:spPr>
      </p:pic>
      <p:sp>
        <p:nvSpPr>
          <p:cNvPr id="2279" name="TextBox 2278">
            <a:extLst>
              <a:ext uri="{FF2B5EF4-FFF2-40B4-BE49-F238E27FC236}">
                <a16:creationId xmlns:a16="http://schemas.microsoft.com/office/drawing/2014/main" id="{2744B550-7E6C-2B58-49C7-AD551D3B9A81}"/>
              </a:ext>
            </a:extLst>
          </p:cNvPr>
          <p:cNvSpPr txBox="1"/>
          <p:nvPr/>
        </p:nvSpPr>
        <p:spPr>
          <a:xfrm>
            <a:off x="9251069" y="20577497"/>
            <a:ext cx="4931228" cy="931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Amaranth"/>
              </a:rPr>
              <a:t>Bar Chart of Number of Risky Products per Supplier:</a:t>
            </a:r>
            <a:endParaRPr lang="en-US" sz="2800" dirty="0"/>
          </a:p>
        </p:txBody>
      </p:sp>
      <p:sp>
        <p:nvSpPr>
          <p:cNvPr id="4164" name="TextBox 4163">
            <a:extLst>
              <a:ext uri="{FF2B5EF4-FFF2-40B4-BE49-F238E27FC236}">
                <a16:creationId xmlns:a16="http://schemas.microsoft.com/office/drawing/2014/main" id="{41068C42-EA09-7339-3304-5297075D835F}"/>
              </a:ext>
            </a:extLst>
          </p:cNvPr>
          <p:cNvSpPr txBox="1"/>
          <p:nvPr/>
        </p:nvSpPr>
        <p:spPr>
          <a:xfrm>
            <a:off x="9246640" y="21741493"/>
            <a:ext cx="16964745" cy="931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64663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729325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093988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458651" algn="l" rtl="0" fontAlgn="base">
              <a:spcBef>
                <a:spcPct val="0"/>
              </a:spcBef>
              <a:spcAft>
                <a:spcPct val="0"/>
              </a:spcAft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23314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187976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2552639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2917302" algn="l" defTabSz="729325" rtl="0" eaLnBrk="1" latinLnBrk="0" hangingPunct="1">
              <a:defRPr sz="7418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Amaranth"/>
              </a:rPr>
              <a:t>NER identifies critical entities from unstructured data, while the Knowledge Graph visualizes their relationships, uncovering risk pathways and enabling precise, proactive decision-making.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7CA024-160D-760F-B28C-3EF4A83AB10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7883530" y="11799352"/>
            <a:ext cx="7890519" cy="4593548"/>
          </a:xfrm>
          <a:prstGeom prst="rect">
            <a:avLst/>
          </a:prstGeom>
        </p:spPr>
      </p:pic>
      <p:pic>
        <p:nvPicPr>
          <p:cNvPr id="2264" name="Picture 2263" descr="A diagram of a network&#10;&#10;Description automatically generated">
            <a:extLst>
              <a:ext uri="{FF2B5EF4-FFF2-40B4-BE49-F238E27FC236}">
                <a16:creationId xmlns:a16="http://schemas.microsoft.com/office/drawing/2014/main" id="{7D10DAE4-D541-26C7-252C-6C43D2FF52F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7678856" y="6200085"/>
            <a:ext cx="7197070" cy="478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8006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conceptualizingcobalt|08-2022"/>
</p:tagLst>
</file>

<file path=ppt/theme/theme1.xml><?xml version="1.0" encoding="utf-8"?>
<a:theme xmlns:a="http://schemas.openxmlformats.org/drawingml/2006/main" name="Default Design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6B497DBE87049BE4319D8BCE2977A" ma:contentTypeVersion="14" ma:contentTypeDescription="Create a new document." ma:contentTypeScope="" ma:versionID="52c56ec887d2b263d13a6b3ddd4605aa">
  <xsd:schema xmlns:xsd="http://www.w3.org/2001/XMLSchema" xmlns:xs="http://www.w3.org/2001/XMLSchema" xmlns:p="http://schemas.microsoft.com/office/2006/metadata/properties" xmlns:ns3="30a46f5c-811f-4a6a-9476-10c36123fb97" xmlns:ns4="813c2c8b-b159-4976-a82a-3527d7578e3c" targetNamespace="http://schemas.microsoft.com/office/2006/metadata/properties" ma:root="true" ma:fieldsID="40cf44aeb0afa726ad1e93a79560bb21" ns3:_="" ns4:_="">
    <xsd:import namespace="30a46f5c-811f-4a6a-9476-10c36123fb97"/>
    <xsd:import namespace="813c2c8b-b159-4976-a82a-3527d7578e3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  <xsd:element ref="ns3:MediaServiceSearchPropertie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46f5c-811f-4a6a-9476-10c36123fb97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3c2c8b-b159-4976-a82a-3527d7578e3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0a46f5c-811f-4a6a-9476-10c36123fb9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6B9163-780D-483E-84CD-DE6B1BD371EC}">
  <ds:schemaRefs>
    <ds:schemaRef ds:uri="30a46f5c-811f-4a6a-9476-10c36123fb97"/>
    <ds:schemaRef ds:uri="813c2c8b-b159-4976-a82a-3527d7578e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98A1B28-4D27-44C3-B94D-7C778B5333AC}">
  <ds:schemaRefs>
    <ds:schemaRef ds:uri="30a46f5c-811f-4a6a-9476-10c36123fb97"/>
    <ds:schemaRef ds:uri="813c2c8b-b159-4976-a82a-3527d7578e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F68CE31-9274-4226-A6DE-50EA8B5B2C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Graphicsland/MAKESIGNS.COM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create a scientific poster</dc:title>
  <dc:subject>Example Of A Sample Research Poster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revision>94</cp:revision>
  <dcterms:modified xsi:type="dcterms:W3CDTF">2025-10-28T14:44:33Z</dcterms:modified>
  <cp:category>scientific poster 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0x010100D636B497DBE87049BE4319D8BCE2977A</vt:lpwstr>
  </property>
</Properties>
</file>