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5"/>
  </p:notesMasterIdLst>
  <p:sldIdLst>
    <p:sldId id="256" r:id="rId3"/>
    <p:sldId id="257" r:id="rId4"/>
    <p:sldId id="258" r:id="rId5"/>
    <p:sldId id="259" r:id="rId6"/>
    <p:sldId id="265" r:id="rId7"/>
    <p:sldId id="268" r:id="rId8"/>
    <p:sldId id="261" r:id="rId9"/>
    <p:sldId id="266" r:id="rId10"/>
    <p:sldId id="260" r:id="rId11"/>
    <p:sldId id="263" r:id="rId12"/>
    <p:sldId id="267" r:id="rId13"/>
    <p:sldId id="264" r:id="rId14"/>
  </p:sldIdLst>
  <p:sldSz cx="9144000" cy="5143500" type="screen16x9"/>
  <p:notesSz cx="6858000" cy="9144000"/>
  <p:embeddedFontLst>
    <p:embeddedFont>
      <p:font typeface="Lato" panose="020F0502020204030203" pitchFamily="34" charset="0"/>
      <p:regular r:id="rId16"/>
      <p:bold r:id="rId17"/>
      <p:italic r:id="rId18"/>
      <p:boldItalic r:id="rId19"/>
    </p:embeddedFont>
    <p:embeddedFont>
      <p:font typeface="Lato Black" panose="020F0502020204030203" pitchFamily="34" charset="0"/>
      <p:bold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67088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07556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ethylDragon/opencv-python-reference/blob/master/02%20OpenCV%20Feature%20Detection%20and%20Description.md"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middlestone.ltd/projects/automating-cheque-processing-and-posting"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www.parascript.com/solutions-by-industry/banking-and-finance/" TargetMode="External"/><Relationship Id="rId5" Type="http://schemas.openxmlformats.org/officeDocument/2006/relationships/hyperlink" Target="https://www.klippa.com/" TargetMode="External"/><Relationship Id="rId4" Type="http://schemas.openxmlformats.org/officeDocument/2006/relationships/hyperlink" Target="https://www.smartcheque.com.au/solutions/cheque-entry-solutions.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dirty="0">
                <a:solidFill>
                  <a:schemeClr val="lt1"/>
                </a:solidFill>
                <a:latin typeface="Lato" panose="020F0502020204030203" pitchFamily="34" charset="0"/>
                <a:ea typeface="Lato" panose="020F0502020204030203" pitchFamily="34" charset="0"/>
                <a:cs typeface="Lato" panose="020F0502020204030203" pitchFamily="34" charset="0"/>
                <a:sym typeface="Trebuchet MS"/>
              </a:rPr>
              <a:t>Bank of Baroda Hackathon - 2022                       </a:t>
            </a:r>
            <a:endParaRPr sz="2900" u="sng" dirty="0">
              <a:solidFill>
                <a:schemeClr val="lt1"/>
              </a:solidFill>
              <a:latin typeface="Lato" panose="020F0502020204030203" pitchFamily="34" charset="0"/>
              <a:ea typeface="Lato" panose="020F0502020204030203" pitchFamily="34" charset="0"/>
              <a:cs typeface="Lato" panose="020F0502020204030203" pitchFamily="34" charset="0"/>
              <a:sym typeface="Trebuchet MS"/>
            </a:endParaRPr>
          </a:p>
        </p:txBody>
      </p:sp>
      <p:sp>
        <p:nvSpPr>
          <p:cNvPr id="339" name="Google Shape;339;p1"/>
          <p:cNvSpPr txBox="1"/>
          <p:nvPr/>
        </p:nvSpPr>
        <p:spPr>
          <a:xfrm>
            <a:off x="0" y="2161275"/>
            <a:ext cx="6192300" cy="6309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800" b="1" i="0" u="none" strike="noStrike" cap="none" dirty="0">
                <a:solidFill>
                  <a:schemeClr val="lt1"/>
                </a:solidFill>
                <a:latin typeface="Lato" panose="020F0502020204030203" pitchFamily="34" charset="0"/>
                <a:ea typeface="Lato" panose="020F0502020204030203" pitchFamily="34" charset="0"/>
                <a:cs typeface="Lato" panose="020F0502020204030203" pitchFamily="34" charset="0"/>
                <a:sym typeface="Trebuchet MS"/>
              </a:rPr>
              <a:t>Your Team Name : </a:t>
            </a:r>
            <a:r>
              <a:rPr lang="en" sz="2800" b="1" dirty="0">
                <a:solidFill>
                  <a:schemeClr val="lt1"/>
                </a:solidFill>
                <a:latin typeface="Lato" panose="020F0502020204030203" pitchFamily="34" charset="0"/>
                <a:ea typeface="Lato" panose="020F0502020204030203" pitchFamily="34" charset="0"/>
                <a:cs typeface="Lato" panose="020F0502020204030203" pitchFamily="34" charset="0"/>
                <a:sym typeface="Trebuchet MS"/>
              </a:rPr>
              <a:t>VS_07</a:t>
            </a:r>
            <a:r>
              <a:rPr lang="en" sz="2800" b="1" i="0" u="none" strike="noStrike" cap="none" dirty="0">
                <a:solidFill>
                  <a:schemeClr val="lt1"/>
                </a:solidFill>
                <a:latin typeface="Lato" panose="020F0502020204030203" pitchFamily="34" charset="0"/>
                <a:ea typeface="Lato" panose="020F0502020204030203" pitchFamily="34" charset="0"/>
                <a:cs typeface="Lato" panose="020F0502020204030203" pitchFamily="34" charset="0"/>
                <a:sym typeface="Trebuchet MS"/>
              </a:rPr>
              <a:t> </a:t>
            </a:r>
            <a:endParaRPr sz="2800" b="1" i="0" u="none" strike="noStrike" cap="none" dirty="0">
              <a:solidFill>
                <a:schemeClr val="lt1"/>
              </a:solidFill>
              <a:latin typeface="Lato" panose="020F0502020204030203" pitchFamily="34" charset="0"/>
              <a:ea typeface="Lato" panose="020F0502020204030203" pitchFamily="34" charset="0"/>
              <a:cs typeface="Lato" panose="020F0502020204030203" pitchFamily="34" charset="0"/>
              <a:sym typeface="Trebuchet MS"/>
            </a:endParaRPr>
          </a:p>
        </p:txBody>
      </p:sp>
      <p:sp>
        <p:nvSpPr>
          <p:cNvPr id="340" name="Google Shape;340;p1"/>
          <p:cNvSpPr txBox="1"/>
          <p:nvPr/>
        </p:nvSpPr>
        <p:spPr>
          <a:xfrm>
            <a:off x="158562" y="2992500"/>
            <a:ext cx="4478752" cy="1361786"/>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Lato" panose="020F0502020204030203" pitchFamily="34" charset="0"/>
                <a:ea typeface="Lato" panose="020F0502020204030203" pitchFamily="34" charset="0"/>
                <a:cs typeface="Lato" panose="020F0502020204030203" pitchFamily="34" charset="0"/>
                <a:sym typeface="Trebuchet MS"/>
              </a:rPr>
              <a:t>Your team bio : We are bunch coding enthusiasts trying to solve some interesting issues</a:t>
            </a:r>
            <a:endParaRPr sz="1700" i="0" u="none" strike="noStrike" cap="none" dirty="0">
              <a:solidFill>
                <a:schemeClr val="lt1"/>
              </a:solidFill>
              <a:latin typeface="Lato" panose="020F0502020204030203" pitchFamily="34" charset="0"/>
              <a:ea typeface="Lato" panose="020F0502020204030203" pitchFamily="34" charset="0"/>
              <a:cs typeface="Lato" panose="020F0502020204030203" pitchFamily="34" charset="0"/>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lt1"/>
                </a:solidFill>
                <a:latin typeface="Lato" panose="020F0502020204030203" pitchFamily="34" charset="0"/>
                <a:ea typeface="Lato" panose="020F0502020204030203" pitchFamily="34" charset="0"/>
                <a:cs typeface="Lato" panose="020F0502020204030203" pitchFamily="34" charset="0"/>
                <a:sym typeface="Trebuchet MS"/>
              </a:rPr>
              <a:t>Date : 20/09/2022</a:t>
            </a:r>
            <a:endParaRPr sz="1200" i="0" u="none" strike="noStrike" cap="none" dirty="0">
              <a:solidFill>
                <a:schemeClr val="lt1"/>
              </a:solidFill>
              <a:latin typeface="Lato" panose="020F0502020204030203" pitchFamily="34" charset="0"/>
              <a:ea typeface="Lato" panose="020F0502020204030203" pitchFamily="34" charset="0"/>
              <a:cs typeface="Lato" panose="020F0502020204030203" pitchFamily="34" charset="0"/>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507801"/>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panose="020F0502020204030203" pitchFamily="34" charset="0"/>
                <a:ea typeface="Lato" panose="020F0502020204030203" pitchFamily="34" charset="0"/>
                <a:cs typeface="Lato" panose="020F0502020204030203" pitchFamily="34" charset="0"/>
                <a:sym typeface="Lato"/>
              </a:rPr>
              <a:t>Technology Partner</a:t>
            </a:r>
            <a:endParaRPr sz="1000">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228600" y="392906"/>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dirty="0">
                <a:solidFill>
                  <a:srgbClr val="1F1F50"/>
                </a:solidFill>
                <a:latin typeface="Lato" panose="020F0502020204030203" pitchFamily="34" charset="0"/>
                <a:ea typeface="Lato" panose="020F0502020204030203" pitchFamily="34" charset="0"/>
                <a:cs typeface="Lato" panose="020F0502020204030203" pitchFamily="34" charset="0"/>
                <a:sym typeface="Lato"/>
              </a:rPr>
              <a:t>GitHub Repository Link &amp; </a:t>
            </a:r>
            <a:r>
              <a:rPr lang="en" sz="2000" b="1" i="0" u="none" strike="noStrike" cap="none" dirty="0">
                <a:solidFill>
                  <a:srgbClr val="4A4548"/>
                </a:solidFill>
                <a:highlight>
                  <a:srgbClr val="FFFFFF"/>
                </a:highlight>
                <a:latin typeface="Lato" panose="020F0502020204030203" pitchFamily="34" charset="0"/>
                <a:ea typeface="Lato" panose="020F0502020204030203" pitchFamily="34" charset="0"/>
                <a:cs typeface="Lato" panose="020F0502020204030203" pitchFamily="34" charset="0"/>
                <a:sym typeface="Lato"/>
              </a:rPr>
              <a:t>supporting diagrams, screenshots, if any</a:t>
            </a:r>
            <a:endParaRPr sz="2000" b="1" i="0" u="none" strike="noStrike" cap="none" dirty="0">
              <a:solidFill>
                <a:srgbClr val="1F1F50"/>
              </a:solidFill>
              <a:latin typeface="Lato" panose="020F0502020204030203" pitchFamily="34" charset="0"/>
              <a:ea typeface="Lato" panose="020F0502020204030203" pitchFamily="34" charset="0"/>
              <a:cs typeface="Lato" panose="020F0502020204030203" pitchFamily="34" charset="0"/>
              <a:sym typeface="Lato"/>
            </a:endParaRPr>
          </a:p>
        </p:txBody>
      </p:sp>
      <p:sp>
        <p:nvSpPr>
          <p:cNvPr id="384" name="Google Shape;384;p8"/>
          <p:cNvSpPr txBox="1"/>
          <p:nvPr/>
        </p:nvSpPr>
        <p:spPr>
          <a:xfrm>
            <a:off x="378900" y="1079869"/>
            <a:ext cx="83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panose="020F0502020204030203" pitchFamily="34" charset="0"/>
                <a:ea typeface="Lato" panose="020F0502020204030203" pitchFamily="34" charset="0"/>
                <a:cs typeface="Lato" panose="020F0502020204030203" pitchFamily="34" charset="0"/>
                <a:sym typeface="Lato"/>
              </a:rPr>
              <a:t>How far it can go?</a:t>
            </a:r>
            <a:endParaRPr sz="1400" b="0"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Lato"/>
            </a:endParaRPr>
          </a:p>
        </p:txBody>
      </p:sp>
      <p:sp>
        <p:nvSpPr>
          <p:cNvPr id="2" name="TextBox 1">
            <a:extLst>
              <a:ext uri="{FF2B5EF4-FFF2-40B4-BE49-F238E27FC236}">
                <a16:creationId xmlns:a16="http://schemas.microsoft.com/office/drawing/2014/main" id="{A3B83926-BD34-CBC0-8C16-0DB710FFF406}"/>
              </a:ext>
            </a:extLst>
          </p:cNvPr>
          <p:cNvSpPr txBox="1"/>
          <p:nvPr/>
        </p:nvSpPr>
        <p:spPr>
          <a:xfrm>
            <a:off x="378900" y="1520543"/>
            <a:ext cx="5914572" cy="1600438"/>
          </a:xfrm>
          <a:prstGeom prst="rect">
            <a:avLst/>
          </a:prstGeom>
          <a:noFill/>
        </p:spPr>
        <p:txBody>
          <a:bodyPr wrap="square" rtlCol="0">
            <a:spAutoFit/>
          </a:bodyPr>
          <a:lstStyle/>
          <a:p>
            <a:pPr algn="just"/>
            <a:r>
              <a:rPr lang="en-US" dirty="0">
                <a:latin typeface="Lato" panose="020F0502020204030203" pitchFamily="34" charset="0"/>
                <a:ea typeface="Lato" panose="020F0502020204030203" pitchFamily="34" charset="0"/>
                <a:cs typeface="Lato" panose="020F0502020204030203" pitchFamily="34" charset="0"/>
              </a:rPr>
              <a:t>The proposed solution can help banking sector and to save hours of tedious work for a single cheque verification and will also save us from manual labor, thus it inconspicuously will reduce the human efforts and also allow excellent language support and signature verification system to ease the laborious work of going through all the hassle of a single cheque verification and for the transaction to take place </a:t>
            </a:r>
            <a:r>
              <a:rPr lang="en-US" dirty="0">
                <a:latin typeface="Lato" panose="020F0502020204030203" pitchFamily="34" charset="0"/>
                <a:ea typeface="Lato" panose="020F0502020204030203" pitchFamily="34" charset="0"/>
                <a:cs typeface="Lato" panose="020F0502020204030203" pitchFamily="34" charset="0"/>
                <a:hlinkClick r:id="rId3"/>
              </a:rPr>
              <a:t>shorturl.at/bflv5</a:t>
            </a:r>
            <a:endParaRPr lang="en-US" dirty="0">
              <a:latin typeface="Lato" panose="020F0502020204030203" pitchFamily="34" charset="0"/>
              <a:ea typeface="Lato" panose="020F0502020204030203" pitchFamily="34" charset="0"/>
              <a:cs typeface="Lato" panose="020F0502020204030203" pitchFamily="34" charset="0"/>
            </a:endParaRPr>
          </a:p>
          <a:p>
            <a:endParaRPr lang="en-US" dirty="0">
              <a:latin typeface="Lato" panose="020F0502020204030203" pitchFamily="34" charset="0"/>
              <a:ea typeface="Lato" panose="020F0502020204030203" pitchFamily="34" charset="0"/>
              <a:cs typeface="Lato" panose="020F0502020204030203" pitchFamily="34" charset="0"/>
            </a:endParaRPr>
          </a:p>
        </p:txBody>
      </p:sp>
      <p:pic>
        <p:nvPicPr>
          <p:cNvPr id="4" name="Picture 3">
            <a:extLst>
              <a:ext uri="{FF2B5EF4-FFF2-40B4-BE49-F238E27FC236}">
                <a16:creationId xmlns:a16="http://schemas.microsoft.com/office/drawing/2014/main" id="{A07C49E3-656D-9E4C-2EE3-62E6B27CE34A}"/>
              </a:ext>
            </a:extLst>
          </p:cNvPr>
          <p:cNvPicPr>
            <a:picLocks noChangeAspect="1"/>
          </p:cNvPicPr>
          <p:nvPr/>
        </p:nvPicPr>
        <p:blipFill>
          <a:blip r:embed="rId4"/>
          <a:stretch>
            <a:fillRect/>
          </a:stretch>
        </p:blipFill>
        <p:spPr>
          <a:xfrm>
            <a:off x="464414" y="2967635"/>
            <a:ext cx="4107586" cy="2041747"/>
          </a:xfrm>
          <a:prstGeom prst="rect">
            <a:avLst/>
          </a:prstGeom>
        </p:spPr>
      </p:pic>
      <p:sp>
        <p:nvSpPr>
          <p:cNvPr id="5" name="TextBox 4">
            <a:extLst>
              <a:ext uri="{FF2B5EF4-FFF2-40B4-BE49-F238E27FC236}">
                <a16:creationId xmlns:a16="http://schemas.microsoft.com/office/drawing/2014/main" id="{93A9E3FC-0487-AABC-7A32-78D0EA7B0B1F}"/>
              </a:ext>
            </a:extLst>
          </p:cNvPr>
          <p:cNvSpPr txBox="1"/>
          <p:nvPr/>
        </p:nvSpPr>
        <p:spPr>
          <a:xfrm>
            <a:off x="5660571" y="3040742"/>
            <a:ext cx="3200400" cy="1815882"/>
          </a:xfrm>
          <a:prstGeom prst="rect">
            <a:avLst/>
          </a:prstGeom>
          <a:noFill/>
        </p:spPr>
        <p:txBody>
          <a:bodyPr wrap="square" rtlCol="0">
            <a:spAutoFit/>
          </a:bodyPr>
          <a:lstStyle/>
          <a:p>
            <a:pPr algn="just"/>
            <a:r>
              <a:rPr lang="en-US" dirty="0">
                <a:latin typeface="Lato" panose="020F0502020204030203" pitchFamily="34" charset="0"/>
                <a:ea typeface="Lato" panose="020F0502020204030203" pitchFamily="34" charset="0"/>
                <a:cs typeface="Lato" panose="020F0502020204030203" pitchFamily="34" charset="0"/>
              </a:rPr>
              <a:t>The query image to the left is matched with the trained image in the right which will help us in signature detection as well as OCR(optical character recognition)</a:t>
            </a:r>
          </a:p>
          <a:p>
            <a:pPr algn="just"/>
            <a:r>
              <a:rPr lang="en-US" dirty="0">
                <a:latin typeface="Lato" panose="020F0502020204030203" pitchFamily="34" charset="0"/>
                <a:ea typeface="Lato" panose="020F0502020204030203" pitchFamily="34" charset="0"/>
                <a:cs typeface="Lato" panose="020F0502020204030203" pitchFamily="34" charset="0"/>
              </a:rPr>
              <a:t>For OCR we have;</a:t>
            </a:r>
          </a:p>
          <a:p>
            <a:pPr marL="285750" indent="-285750" algn="just">
              <a:buFont typeface="Arial" panose="020B0604020202020204" pitchFamily="34" charset="0"/>
              <a:buChar char="•"/>
            </a:pPr>
            <a:r>
              <a:rPr lang="en-US" b="0" i="0" u="none" strike="noStrike" dirty="0">
                <a:solidFill>
                  <a:srgbClr val="161B3D"/>
                </a:solidFill>
                <a:effectLst/>
                <a:latin typeface="Lato" panose="020F0502020204030203" pitchFamily="34" charset="0"/>
                <a:ea typeface="Lato" panose="020F0502020204030203" pitchFamily="34" charset="0"/>
                <a:cs typeface="Lato" panose="020F0502020204030203" pitchFamily="34" charset="0"/>
              </a:rPr>
              <a:t>Tesseract</a:t>
            </a:r>
            <a:r>
              <a:rPr lang="en-US" b="0" i="0" dirty="0">
                <a:solidFill>
                  <a:srgbClr val="161B3D"/>
                </a:solidFill>
                <a:effectLst/>
                <a:latin typeface="Lato" panose="020F0502020204030203" pitchFamily="34" charset="0"/>
                <a:ea typeface="Lato" panose="020F0502020204030203" pitchFamily="34" charset="0"/>
                <a:cs typeface="Lato" panose="020F0502020204030203" pitchFamily="34" charset="0"/>
              </a:rPr>
              <a:t> </a:t>
            </a:r>
          </a:p>
          <a:p>
            <a:pPr marL="285750" indent="-285750" algn="just">
              <a:buFont typeface="Arial" panose="020B0604020202020204" pitchFamily="34" charset="0"/>
              <a:buChar char="•"/>
            </a:pPr>
            <a:r>
              <a:rPr lang="en-US" b="0" i="0" dirty="0">
                <a:solidFill>
                  <a:srgbClr val="161B3D"/>
                </a:solidFill>
                <a:effectLst/>
                <a:latin typeface="Lato" panose="020F0502020204030203" pitchFamily="34" charset="0"/>
                <a:ea typeface="Lato" panose="020F0502020204030203" pitchFamily="34" charset="0"/>
                <a:cs typeface="Lato" panose="020F0502020204030203" pitchFamily="34" charset="0"/>
              </a:rPr>
              <a:t> Ocular</a:t>
            </a:r>
            <a:endParaRPr lang="en-US" dirty="0">
              <a:solidFill>
                <a:srgbClr val="161B3D"/>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76B3C-209A-0B29-F9D2-27F95C393EE7}"/>
              </a:ext>
            </a:extLst>
          </p:cNvPr>
          <p:cNvSpPr>
            <a:spLocks noGrp="1"/>
          </p:cNvSpPr>
          <p:nvPr>
            <p:ph type="title"/>
          </p:nvPr>
        </p:nvSpPr>
        <p:spPr/>
        <p:txBody>
          <a:bodyPr/>
          <a:lstStyle/>
          <a:p>
            <a:r>
              <a:rPr lang="en-US" sz="6600" dirty="0"/>
              <a:t>Our Team</a:t>
            </a:r>
          </a:p>
        </p:txBody>
      </p:sp>
      <p:sp>
        <p:nvSpPr>
          <p:cNvPr id="3" name="Text Placeholder 2">
            <a:extLst>
              <a:ext uri="{FF2B5EF4-FFF2-40B4-BE49-F238E27FC236}">
                <a16:creationId xmlns:a16="http://schemas.microsoft.com/office/drawing/2014/main" id="{1027A4AE-A0C8-A64D-FEFC-4BA94213370E}"/>
              </a:ext>
            </a:extLst>
          </p:cNvPr>
          <p:cNvSpPr>
            <a:spLocks noGrp="1"/>
          </p:cNvSpPr>
          <p:nvPr>
            <p:ph type="body" idx="1"/>
          </p:nvPr>
        </p:nvSpPr>
        <p:spPr>
          <a:xfrm>
            <a:off x="674914" y="1567543"/>
            <a:ext cx="7622746" cy="2343396"/>
          </a:xfrm>
        </p:spPr>
        <p:txBody>
          <a:bodyPr/>
          <a:lstStyle/>
          <a:p>
            <a:r>
              <a:rPr lang="en-US" sz="3200" dirty="0"/>
              <a:t>Vaishnavi Shastri </a:t>
            </a:r>
          </a:p>
          <a:p>
            <a:r>
              <a:rPr lang="en-US" sz="3200" dirty="0"/>
              <a:t>Deepanshu Sharma</a:t>
            </a:r>
          </a:p>
          <a:p>
            <a:r>
              <a:rPr lang="en-US" sz="3200" dirty="0"/>
              <a:t>Sarveshwar Kohale</a:t>
            </a:r>
          </a:p>
        </p:txBody>
      </p:sp>
    </p:spTree>
    <p:extLst>
      <p:ext uri="{BB962C8B-B14F-4D97-AF65-F5344CB8AC3E}">
        <p14:creationId xmlns:p14="http://schemas.microsoft.com/office/powerpoint/2010/main" val="3203414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523204" y="472437"/>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Statement?</a:t>
            </a:r>
            <a:endParaRPr sz="2000" dirty="0"/>
          </a:p>
        </p:txBody>
      </p:sp>
      <p:sp>
        <p:nvSpPr>
          <p:cNvPr id="348" name="Google Shape;348;p2"/>
          <p:cNvSpPr txBox="1"/>
          <p:nvPr/>
        </p:nvSpPr>
        <p:spPr>
          <a:xfrm>
            <a:off x="452700" y="8646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400" b="0" i="0" u="none" strike="noStrike" cap="none" dirty="0">
                <a:solidFill>
                  <a:srgbClr val="000000"/>
                </a:solidFill>
                <a:latin typeface="Lato"/>
                <a:ea typeface="Lato"/>
                <a:cs typeface="Lato"/>
                <a:sym typeface="Lato"/>
              </a:rPr>
              <a:t>In this new era of technology, virtual spaces and information, a pillared sector of society like banking is still falling behind and yet we see a few attempts to catchup in this information age. </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400" b="0" i="0" u="none" strike="noStrike" cap="none" dirty="0">
                <a:solidFill>
                  <a:srgbClr val="000000"/>
                </a:solidFill>
                <a:latin typeface="Lato"/>
                <a:ea typeface="Lato"/>
                <a:cs typeface="Lato"/>
                <a:sym typeface="Lato"/>
              </a:rPr>
              <a:t>One of such issue is of cheque processing, Bank cheques are still majorly used for financial transactions all over the world. A large number of cheques are processed manually on a daily basis, thereby requiring a lot of time, money and human effort. </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400" b="0" i="0" u="none" strike="noStrike" cap="none" dirty="0">
                <a:solidFill>
                  <a:srgbClr val="000000"/>
                </a:solidFill>
                <a:latin typeface="Lato"/>
                <a:ea typeface="Lato"/>
                <a:cs typeface="Lato"/>
                <a:sym typeface="Lato"/>
              </a:rPr>
              <a:t>In such a manual verification, information like date, signature, amount present on the cheque has to be physically verified which involves multiple levels of screening and vigilance to ensure regulatory guidelines. </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400" b="0" i="0" u="none" strike="noStrike" cap="none" dirty="0">
                <a:solidFill>
                  <a:srgbClr val="000000"/>
                </a:solidFill>
                <a:latin typeface="Lato"/>
                <a:ea typeface="Lato"/>
                <a:cs typeface="Lato"/>
                <a:sym typeface="Lato"/>
              </a:rPr>
              <a:t>For all these reasons, major parts of this process are manually done. Guidelines involve verifying account information, some technical details present in the cheques and signature verification too. </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400" b="0" i="0" u="none" strike="noStrike" cap="none" dirty="0">
                <a:solidFill>
                  <a:srgbClr val="000000"/>
                </a:solidFill>
                <a:latin typeface="Lato"/>
                <a:ea typeface="Lato"/>
                <a:cs typeface="Lato"/>
                <a:sym typeface="Lato"/>
              </a:rPr>
              <a:t>To ease such tedious process, we propose a system for Automatic data entry of date, Amount and Payee's name, bank etc. and also to verify signatures and detect any potential fraud due some fallacy in the system.</a:t>
            </a: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512375" y="575300"/>
            <a:ext cx="8280000" cy="5760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2800"/>
              <a:buNone/>
            </a:pPr>
            <a:r>
              <a:rPr lang="en" sz="2000" dirty="0">
                <a:solidFill>
                  <a:srgbClr val="222222"/>
                </a:solidFill>
                <a:highlight>
                  <a:srgbClr val="FFFFFF"/>
                </a:highlight>
              </a:rPr>
              <a:t>User Segment &amp; Pain Points</a:t>
            </a:r>
            <a:endParaRPr sz="2000" dirty="0"/>
          </a:p>
        </p:txBody>
      </p:sp>
      <p:sp>
        <p:nvSpPr>
          <p:cNvPr id="354" name="Google Shape;354;p3"/>
          <p:cNvSpPr txBox="1"/>
          <p:nvPr/>
        </p:nvSpPr>
        <p:spPr>
          <a:xfrm>
            <a:off x="512375" y="1151299"/>
            <a:ext cx="7527572" cy="2878833"/>
          </a:xfrm>
          <a:prstGeom prst="rect">
            <a:avLst/>
          </a:prstGeom>
          <a:noFill/>
          <a:ln>
            <a:noFill/>
          </a:ln>
        </p:spPr>
        <p:txBody>
          <a:bodyPr spcFirstLastPara="1" wrap="square" lIns="91425" tIns="91425" rIns="91425" bIns="91425" anchor="t" anchorCtr="0">
            <a:noAutofit/>
          </a:bodyPr>
          <a:lstStyle/>
          <a:p>
            <a:pPr marL="285750" indent="-285750" algn="just" fontAlgn="base">
              <a:lnSpc>
                <a:spcPct val="200000"/>
              </a:lnSpc>
              <a:buFont typeface="Wingdings" panose="05000000000000000000" pitchFamily="2" charset="2"/>
              <a:buChar char="Ø"/>
            </a:pPr>
            <a:r>
              <a:rPr lang="en" sz="1600" dirty="0">
                <a:solidFill>
                  <a:schemeClr val="tx1"/>
                </a:solidFill>
                <a:highlight>
                  <a:srgbClr val="FFFFFF"/>
                </a:highlight>
                <a:latin typeface="Lato"/>
                <a:ea typeface="Lato"/>
                <a:cs typeface="Lato"/>
                <a:sym typeface="Lato"/>
              </a:rPr>
              <a:t>Banks and ATMs would be early adopters of the product.</a:t>
            </a:r>
            <a:r>
              <a:rPr lang="en-US" sz="1600" b="0" i="0" dirty="0">
                <a:solidFill>
                  <a:schemeClr val="tx1"/>
                </a:solidFill>
                <a:effectLst/>
                <a:latin typeface="Droid Sans"/>
              </a:rPr>
              <a:t> </a:t>
            </a:r>
          </a:p>
          <a:p>
            <a:pPr marL="285750" indent="-285750" algn="just" fontAlgn="base">
              <a:lnSpc>
                <a:spcPct val="200000"/>
              </a:lnSpc>
              <a:buFont typeface="Wingdings" panose="05000000000000000000" pitchFamily="2" charset="2"/>
              <a:buChar char="Ø"/>
            </a:pPr>
            <a:r>
              <a:rPr lang="en-US" sz="1600" b="0" i="0" dirty="0">
                <a:solidFill>
                  <a:schemeClr val="tx1"/>
                </a:solidFill>
                <a:effectLst/>
                <a:latin typeface="Droid Sans"/>
              </a:rPr>
              <a:t>Automated Cheque Processing benefits consumers by</a:t>
            </a:r>
            <a:r>
              <a:rPr lang="en-US" sz="1600" b="0" i="0" dirty="0">
                <a:solidFill>
                  <a:srgbClr val="333333"/>
                </a:solidFill>
                <a:effectLst/>
                <a:latin typeface="Droid Sans"/>
              </a:rPr>
              <a:t>:</a:t>
            </a:r>
          </a:p>
          <a:p>
            <a:pPr algn="just" fontAlgn="base">
              <a:lnSpc>
                <a:spcPct val="150000"/>
              </a:lnSpc>
            </a:pPr>
            <a:r>
              <a:rPr lang="en-US" sz="1600" b="0" i="0" dirty="0">
                <a:solidFill>
                  <a:srgbClr val="333333"/>
                </a:solidFill>
                <a:effectLst/>
                <a:latin typeface="Droid Sans"/>
              </a:rPr>
              <a:t>               1.</a:t>
            </a:r>
            <a:r>
              <a:rPr lang="en-IN" sz="1600" b="0" i="0" dirty="0">
                <a:solidFill>
                  <a:srgbClr val="333333"/>
                </a:solidFill>
                <a:effectLst/>
                <a:latin typeface="inherit"/>
              </a:rPr>
              <a:t> Making funds available faster</a:t>
            </a:r>
          </a:p>
          <a:p>
            <a:pPr algn="just" fontAlgn="base">
              <a:lnSpc>
                <a:spcPct val="150000"/>
              </a:lnSpc>
            </a:pPr>
            <a:r>
              <a:rPr lang="en-IN" sz="1600" dirty="0">
                <a:solidFill>
                  <a:srgbClr val="333333"/>
                </a:solidFill>
                <a:latin typeface="inherit"/>
              </a:rPr>
              <a:t>                   2.</a:t>
            </a:r>
            <a:r>
              <a:rPr lang="en-US" sz="1600" b="0" i="0" dirty="0">
                <a:solidFill>
                  <a:srgbClr val="333333"/>
                </a:solidFill>
                <a:effectLst/>
                <a:latin typeface="inherit"/>
              </a:rPr>
              <a:t> Allowing quicker access to the digital image of their processed cheques</a:t>
            </a:r>
          </a:p>
          <a:p>
            <a:pPr algn="just" fontAlgn="base">
              <a:lnSpc>
                <a:spcPct val="150000"/>
              </a:lnSpc>
            </a:pPr>
            <a:r>
              <a:rPr lang="en-US" sz="1600" dirty="0">
                <a:solidFill>
                  <a:srgbClr val="333333"/>
                </a:solidFill>
                <a:latin typeface="inherit"/>
              </a:rPr>
              <a:t>                   3.</a:t>
            </a:r>
            <a:r>
              <a:rPr lang="en-IN" sz="1600" b="0" i="0" dirty="0">
                <a:solidFill>
                  <a:srgbClr val="333333"/>
                </a:solidFill>
                <a:effectLst/>
                <a:latin typeface="inherit"/>
              </a:rPr>
              <a:t> Detecting potential fraud sooner.</a:t>
            </a:r>
          </a:p>
          <a:p>
            <a:pPr fontAlgn="base">
              <a:lnSpc>
                <a:spcPct val="200000"/>
              </a:lnSpc>
            </a:pPr>
            <a:endParaRPr lang="en-IN" b="0" i="0" dirty="0">
              <a:solidFill>
                <a:srgbClr val="333333"/>
              </a:solidFill>
              <a:effectLst/>
              <a:latin typeface="inherit"/>
            </a:endParaRPr>
          </a:p>
          <a:p>
            <a:pPr algn="l" fontAlgn="base">
              <a:lnSpc>
                <a:spcPct val="200000"/>
              </a:lnSpc>
            </a:pPr>
            <a:endParaRPr lang="en-US" b="0" i="0" dirty="0">
              <a:solidFill>
                <a:srgbClr val="333333"/>
              </a:solidFill>
              <a:effectLst/>
              <a:latin typeface="Droid Sans"/>
            </a:endParaRPr>
          </a:p>
          <a:p>
            <a:pPr marR="0" lvl="0" algn="l" rtl="0">
              <a:lnSpc>
                <a:spcPct val="115000"/>
              </a:lnSpc>
              <a:spcBef>
                <a:spcPts val="1000"/>
              </a:spcBef>
              <a:spcAft>
                <a:spcPts val="0"/>
              </a:spcAft>
              <a:buClr>
                <a:srgbClr val="000000"/>
              </a:buClr>
              <a:buSzPts val="1400"/>
            </a:pPr>
            <a:endParaRPr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394775" y="1227500"/>
            <a:ext cx="8238600" cy="3414300"/>
          </a:xfrm>
          <a:prstGeom prst="rect">
            <a:avLst/>
          </a:prstGeom>
          <a:noFill/>
          <a:ln>
            <a:noFill/>
          </a:ln>
        </p:spPr>
        <p:txBody>
          <a:bodyPr spcFirstLastPara="1" wrap="square" lIns="91425" tIns="91425" rIns="91425" bIns="91425" anchor="t" anchorCtr="0">
            <a:noAutofit/>
          </a:bodyPr>
          <a:lstStyle/>
          <a:p>
            <a:pPr marL="216000" marR="0" lvl="0" indent="-216000" algn="l" rtl="0">
              <a:spcBef>
                <a:spcPts val="1000"/>
              </a:spcBef>
              <a:spcAft>
                <a:spcPts val="1000"/>
              </a:spcAft>
              <a:buClr>
                <a:srgbClr val="000000"/>
              </a:buClr>
              <a:buSzPts val="1400"/>
              <a:buFont typeface="Arial"/>
              <a:buAutoNum type="arabicPeriod"/>
            </a:pPr>
            <a:r>
              <a:rPr lang="en" dirty="0">
                <a:solidFill>
                  <a:srgbClr val="222222"/>
                </a:solidFill>
                <a:highlight>
                  <a:srgbClr val="FFFFFF"/>
                </a:highlight>
                <a:latin typeface="Lato"/>
                <a:ea typeface="Lato"/>
                <a:cs typeface="Lato"/>
                <a:sym typeface="Lato"/>
                <a:hlinkClick r:id="rId3"/>
              </a:rPr>
              <a:t>MiddleStone: time reduced by 83%</a:t>
            </a:r>
            <a:endParaRPr lang="en" dirty="0">
              <a:solidFill>
                <a:srgbClr val="222222"/>
              </a:solidFill>
              <a:highlight>
                <a:srgbClr val="FFFFFF"/>
              </a:highlight>
              <a:latin typeface="Lato"/>
              <a:ea typeface="Lato"/>
              <a:cs typeface="Lato"/>
              <a:sym typeface="Lato"/>
            </a:endParaRPr>
          </a:p>
          <a:p>
            <a:pPr marL="216000" marR="0" lvl="0" indent="-216000" algn="l" rtl="0">
              <a:spcBef>
                <a:spcPts val="1000"/>
              </a:spcBef>
              <a:spcAft>
                <a:spcPts val="1000"/>
              </a:spcAft>
              <a:buClr>
                <a:srgbClr val="000000"/>
              </a:buClr>
              <a:buSzPts val="1400"/>
              <a:buFont typeface="+mj-lt"/>
              <a:buAutoNum type="arabicPeriod"/>
            </a:pPr>
            <a:r>
              <a:rPr lang="en" sz="1400" b="0" i="0" u="none" strike="noStrike" cap="none" dirty="0">
                <a:solidFill>
                  <a:srgbClr val="222222"/>
                </a:solidFill>
                <a:highlight>
                  <a:srgbClr val="FFFFFF"/>
                </a:highlight>
                <a:latin typeface="Lato"/>
                <a:ea typeface="Lato"/>
                <a:cs typeface="Lato"/>
                <a:sym typeface="Lato"/>
                <a:hlinkClick r:id="rId4"/>
              </a:rPr>
              <a:t>SMARTCHEQUE: </a:t>
            </a:r>
            <a:endParaRPr lang="en" dirty="0">
              <a:highlight>
                <a:srgbClr val="FFFFFF"/>
              </a:highlight>
              <a:latin typeface="Lato"/>
              <a:ea typeface="Lato"/>
              <a:cs typeface="Lato"/>
              <a:sym typeface="Lato"/>
            </a:endParaRPr>
          </a:p>
          <a:p>
            <a:pPr marL="216000" marR="0" lvl="0" indent="-216000" algn="l" rtl="0">
              <a:spcBef>
                <a:spcPts val="1000"/>
              </a:spcBef>
              <a:spcAft>
                <a:spcPts val="1000"/>
              </a:spcAft>
              <a:buClr>
                <a:srgbClr val="000000"/>
              </a:buClr>
              <a:buSzPts val="1400"/>
              <a:buFont typeface="Arial" panose="020B0604020202020204" pitchFamily="34" charset="0"/>
              <a:buChar char="•"/>
            </a:pPr>
            <a:r>
              <a:rPr lang="en-IN" sz="1400" b="0" i="0" u="none" strike="noStrike" cap="none" dirty="0">
                <a:solidFill>
                  <a:srgbClr val="222222"/>
                </a:solidFill>
                <a:highlight>
                  <a:srgbClr val="FFFFFF"/>
                </a:highlight>
                <a:latin typeface="Lato"/>
                <a:ea typeface="Lato"/>
                <a:cs typeface="Lato"/>
                <a:sym typeface="Lato"/>
              </a:rPr>
              <a:t>R</a:t>
            </a:r>
            <a:r>
              <a:rPr lang="en" sz="1400" b="0" i="0" u="none" strike="noStrike" cap="none" dirty="0">
                <a:solidFill>
                  <a:srgbClr val="222222"/>
                </a:solidFill>
                <a:highlight>
                  <a:srgbClr val="FFFFFF"/>
                </a:highlight>
                <a:latin typeface="Lato"/>
                <a:ea typeface="Lato"/>
                <a:cs typeface="Lato"/>
                <a:sym typeface="Lato"/>
              </a:rPr>
              <a:t>educe processing cost like courier transportation for physical cheque to be procesed, and cheque handling.</a:t>
            </a:r>
          </a:p>
          <a:p>
            <a:pPr marL="216000" marR="0" lvl="0" indent="-216000" algn="l" rtl="0">
              <a:spcBef>
                <a:spcPts val="1000"/>
              </a:spcBef>
              <a:spcAft>
                <a:spcPts val="1000"/>
              </a:spcAft>
              <a:buClr>
                <a:srgbClr val="000000"/>
              </a:buClr>
              <a:buSzPts val="1400"/>
              <a:buFont typeface="Arial" panose="020B0604020202020204" pitchFamily="34" charset="0"/>
              <a:buChar char="•"/>
            </a:pPr>
            <a:r>
              <a:rPr lang="en-IN" dirty="0">
                <a:solidFill>
                  <a:srgbClr val="222222"/>
                </a:solidFill>
                <a:highlight>
                  <a:srgbClr val="FFFFFF"/>
                </a:highlight>
                <a:latin typeface="Lato"/>
                <a:ea typeface="Lato"/>
                <a:cs typeface="Lato"/>
                <a:sym typeface="Lato"/>
              </a:rPr>
              <a:t>S</a:t>
            </a:r>
            <a:r>
              <a:rPr lang="en" dirty="0">
                <a:solidFill>
                  <a:srgbClr val="222222"/>
                </a:solidFill>
                <a:highlight>
                  <a:srgbClr val="FFFFFF"/>
                </a:highlight>
                <a:latin typeface="Lato"/>
                <a:ea typeface="Lato"/>
                <a:cs typeface="Lato"/>
                <a:sym typeface="Lato"/>
              </a:rPr>
              <a:t>treamline bussiness process- minimise manual data entry and dependency on third-party, decrease risk of errors caused by human intervention.</a:t>
            </a:r>
          </a:p>
          <a:p>
            <a:pPr marR="0" lvl="0" algn="l" rtl="0">
              <a:spcBef>
                <a:spcPts val="1000"/>
              </a:spcBef>
              <a:spcAft>
                <a:spcPts val="1000"/>
              </a:spcAft>
              <a:buClr>
                <a:srgbClr val="000000"/>
              </a:buClr>
              <a:buSzPts val="1400"/>
            </a:pPr>
            <a:r>
              <a:rPr lang="en" dirty="0">
                <a:solidFill>
                  <a:srgbClr val="222222"/>
                </a:solidFill>
                <a:highlight>
                  <a:srgbClr val="FFFFFF"/>
                </a:highlight>
                <a:latin typeface="Lato"/>
                <a:ea typeface="Lato"/>
                <a:cs typeface="Lato"/>
                <a:sym typeface="Lato"/>
              </a:rPr>
              <a:t>3. </a:t>
            </a:r>
            <a:r>
              <a:rPr lang="en" dirty="0">
                <a:solidFill>
                  <a:srgbClr val="222222"/>
                </a:solidFill>
                <a:highlight>
                  <a:srgbClr val="FFFFFF"/>
                </a:highlight>
                <a:latin typeface="Lato"/>
                <a:ea typeface="Lato"/>
                <a:cs typeface="Lato"/>
                <a:sym typeface="Lato"/>
                <a:hlinkClick r:id="rId5"/>
              </a:rPr>
              <a:t>Klippa services</a:t>
            </a:r>
            <a:endParaRPr lang="en" dirty="0">
              <a:solidFill>
                <a:srgbClr val="222222"/>
              </a:solidFill>
              <a:highlight>
                <a:srgbClr val="FFFFFF"/>
              </a:highlight>
              <a:latin typeface="Lato"/>
              <a:ea typeface="Lato"/>
              <a:cs typeface="Lato"/>
              <a:sym typeface="Lato"/>
            </a:endParaRPr>
          </a:p>
          <a:p>
            <a:pPr marR="0" lvl="0" algn="l" rtl="0">
              <a:spcBef>
                <a:spcPts val="1000"/>
              </a:spcBef>
              <a:spcAft>
                <a:spcPts val="1000"/>
              </a:spcAft>
              <a:buClr>
                <a:srgbClr val="000000"/>
              </a:buClr>
              <a:buSzPts val="1400"/>
            </a:pPr>
            <a:r>
              <a:rPr lang="en" sz="1400" b="0" i="0" u="none" strike="noStrike" cap="none" dirty="0">
                <a:solidFill>
                  <a:srgbClr val="222222"/>
                </a:solidFill>
                <a:highlight>
                  <a:srgbClr val="FFFFFF"/>
                </a:highlight>
                <a:latin typeface="Lato"/>
                <a:ea typeface="Lato"/>
                <a:cs typeface="Lato"/>
                <a:sym typeface="Lato"/>
              </a:rPr>
              <a:t>4. </a:t>
            </a:r>
            <a:r>
              <a:rPr lang="en" sz="1400" b="0" i="0" u="none" strike="noStrike" cap="none" dirty="0">
                <a:solidFill>
                  <a:srgbClr val="222222"/>
                </a:solidFill>
                <a:highlight>
                  <a:srgbClr val="FFFFFF"/>
                </a:highlight>
                <a:latin typeface="Lato"/>
                <a:ea typeface="Lato"/>
                <a:cs typeface="Lato"/>
                <a:sym typeface="Lato"/>
                <a:hlinkClick r:id="rId6"/>
              </a:rPr>
              <a:t>Parascript solutions</a:t>
            </a:r>
            <a:endParaRPr lang="en" sz="1400" b="0" i="0" u="none" strike="noStrike" cap="none" dirty="0">
              <a:solidFill>
                <a:srgbClr val="222222"/>
              </a:solidFill>
              <a:highlight>
                <a:srgbClr val="FFFFFF"/>
              </a:highlight>
              <a:latin typeface="Lato"/>
              <a:ea typeface="Lato"/>
              <a:cs typeface="Lato"/>
              <a:sym typeface="Lato"/>
            </a:endParaRPr>
          </a:p>
        </p:txBody>
      </p:sp>
      <p:sp>
        <p:nvSpPr>
          <p:cNvPr id="360" name="Google Shape;360;p4"/>
          <p:cNvSpPr txBox="1">
            <a:spLocks noGrp="1"/>
          </p:cNvSpPr>
          <p:nvPr>
            <p:ph type="title"/>
          </p:nvPr>
        </p:nvSpPr>
        <p:spPr>
          <a:xfrm>
            <a:off x="394775" y="6515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Pre-Requisite</a:t>
            </a:r>
            <a:endParaRP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298063" y="2899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000" dirty="0"/>
              <a:t>SOLUTION:</a:t>
            </a:r>
            <a:endParaRPr sz="2000" dirty="0"/>
          </a:p>
        </p:txBody>
      </p:sp>
      <p:pic>
        <p:nvPicPr>
          <p:cNvPr id="3" name="Picture 2">
            <a:extLst>
              <a:ext uri="{FF2B5EF4-FFF2-40B4-BE49-F238E27FC236}">
                <a16:creationId xmlns:a16="http://schemas.microsoft.com/office/drawing/2014/main" id="{689C73B8-493D-C31B-42E7-A7A2EEE9F1A6}"/>
              </a:ext>
            </a:extLst>
          </p:cNvPr>
          <p:cNvPicPr>
            <a:picLocks noChangeAspect="1"/>
          </p:cNvPicPr>
          <p:nvPr/>
        </p:nvPicPr>
        <p:blipFill>
          <a:blip r:embed="rId3"/>
          <a:stretch>
            <a:fillRect/>
          </a:stretch>
        </p:blipFill>
        <p:spPr>
          <a:xfrm>
            <a:off x="4131130" y="577900"/>
            <a:ext cx="4776801" cy="3399958"/>
          </a:xfrm>
          <a:prstGeom prst="rect">
            <a:avLst/>
          </a:prstGeom>
        </p:spPr>
      </p:pic>
      <p:sp>
        <p:nvSpPr>
          <p:cNvPr id="2" name="TextBox 1">
            <a:extLst>
              <a:ext uri="{FF2B5EF4-FFF2-40B4-BE49-F238E27FC236}">
                <a16:creationId xmlns:a16="http://schemas.microsoft.com/office/drawing/2014/main" id="{FE830741-D83A-EEBF-BB8B-ED391145E9C2}"/>
              </a:ext>
            </a:extLst>
          </p:cNvPr>
          <p:cNvSpPr txBox="1"/>
          <p:nvPr/>
        </p:nvSpPr>
        <p:spPr>
          <a:xfrm>
            <a:off x="457200" y="1193370"/>
            <a:ext cx="3456122" cy="3604577"/>
          </a:xfrm>
          <a:prstGeom prst="rect">
            <a:avLst/>
          </a:prstGeom>
          <a:noFill/>
        </p:spPr>
        <p:txBody>
          <a:bodyPr wrap="square" rtlCol="0">
            <a:spAutoFit/>
          </a:bodyPr>
          <a:lstStyle/>
          <a:p>
            <a:pPr algn="just" fontAlgn="base">
              <a:lnSpc>
                <a:spcPct val="150000"/>
              </a:lnSpc>
            </a:pPr>
            <a:r>
              <a:rPr lang="en-IN" dirty="0">
                <a:solidFill>
                  <a:srgbClr val="333333"/>
                </a:solidFill>
                <a:latin typeface="Lato" panose="020F0502020204030203" pitchFamily="34" charset="0"/>
                <a:ea typeface="Lato" panose="020F0502020204030203" pitchFamily="34" charset="0"/>
                <a:cs typeface="Lato" panose="020F0502020204030203" pitchFamily="34" charset="0"/>
              </a:rPr>
              <a:t>In this era of Information technology, where processes are supposed to speed up and deliver more efficient and true data to the end consumer of this model. We wish to propose our solution as a way to assist the banking sector in order help them in the tedious process of Cheque verification system which will allow Automatic data entry of important fields on Cheque and also to verify the fed data as well as signature </a:t>
            </a:r>
            <a:endParaRPr lang="en-US" b="0" i="0" dirty="0">
              <a:solidFill>
                <a:srgbClr val="333333"/>
              </a:solidFill>
              <a:effectLst/>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450572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394775" y="704427"/>
            <a:ext cx="8238600" cy="4225373"/>
          </a:xfrm>
          <a:prstGeom prst="rect">
            <a:avLst/>
          </a:prstGeom>
          <a:noFill/>
          <a:ln>
            <a:noFill/>
          </a:ln>
        </p:spPr>
        <p:txBody>
          <a:bodyPr spcFirstLastPara="1" wrap="square" lIns="91425" tIns="91425" rIns="91425" bIns="91425" anchor="t" anchorCtr="0">
            <a:noAutofit/>
          </a:bodyPr>
          <a:lstStyle/>
          <a:p>
            <a:pPr marR="0" lvl="0" algn="l" rtl="0">
              <a:spcBef>
                <a:spcPts val="1000"/>
              </a:spcBef>
              <a:spcAft>
                <a:spcPts val="1000"/>
              </a:spcAft>
              <a:buClr>
                <a:srgbClr val="000000"/>
              </a:buClr>
              <a:buSzPts val="1400"/>
            </a:pPr>
            <a:r>
              <a:rPr lang="en-US" dirty="0"/>
              <a:t>1.Image Acquisition: This step deals with acquiring the image.</a:t>
            </a:r>
          </a:p>
          <a:p>
            <a:pPr marR="0" lvl="0" algn="l" rtl="0">
              <a:spcBef>
                <a:spcPts val="1000"/>
              </a:spcBef>
              <a:spcAft>
                <a:spcPts val="1000"/>
              </a:spcAft>
              <a:buClr>
                <a:srgbClr val="000000"/>
              </a:buClr>
              <a:buSzPts val="1400"/>
            </a:pPr>
            <a:r>
              <a:rPr lang="en-US" dirty="0"/>
              <a:t>2.Preprocessing: Some pre-processing is applied on the image to reduce noise. This also includes authentication of document.</a:t>
            </a:r>
          </a:p>
          <a:p>
            <a:pPr marR="0" lvl="0" algn="l" rtl="0">
              <a:spcBef>
                <a:spcPts val="1000"/>
              </a:spcBef>
              <a:spcAft>
                <a:spcPts val="1000"/>
              </a:spcAft>
              <a:buClr>
                <a:srgbClr val="000000"/>
              </a:buClr>
              <a:buSzPts val="1400"/>
            </a:pPr>
            <a:r>
              <a:rPr lang="en-US" dirty="0"/>
              <a:t>3.Handwritten text Recognition: After preprocessing handwriting recognition is used to find the amount written on cheque. It then recognizes legal and courtesy amount and also compares it.</a:t>
            </a:r>
          </a:p>
          <a:p>
            <a:pPr marR="0" lvl="0" algn="l" rtl="0">
              <a:spcBef>
                <a:spcPts val="1000"/>
              </a:spcBef>
              <a:spcAft>
                <a:spcPts val="1000"/>
              </a:spcAft>
              <a:buClr>
                <a:srgbClr val="000000"/>
              </a:buClr>
              <a:buSzPts val="1400"/>
            </a:pPr>
            <a:r>
              <a:rPr lang="en-US" dirty="0"/>
              <a:t>4.Signature Recognition: This is the main step in the processing system. Signature verification is a technique used by banks, intelligence agencies and high-profile institutions to validate the identity of an individual. Signature verification is often used to compare signatures in bank offices and other branch capture. An image of a signature or a direct signature is fed into the signature verification software and compared to the signature image on file. This step is important in the processing of cheque.</a:t>
            </a:r>
          </a:p>
          <a:p>
            <a:pPr marR="0" lvl="0" algn="l" rtl="0">
              <a:spcBef>
                <a:spcPts val="1000"/>
              </a:spcBef>
              <a:spcAft>
                <a:spcPts val="1000"/>
              </a:spcAft>
              <a:buClr>
                <a:srgbClr val="000000"/>
              </a:buClr>
              <a:buSzPts val="1400"/>
            </a:pPr>
            <a:r>
              <a:rPr lang="en-US" sz="1400" b="0" i="0" u="none" strike="noStrike" cap="none" dirty="0">
                <a:solidFill>
                  <a:srgbClr val="222222"/>
                </a:solidFill>
                <a:highlight>
                  <a:srgbClr val="FFFFFF"/>
                </a:highlight>
                <a:latin typeface="Lato"/>
                <a:ea typeface="Lato"/>
                <a:cs typeface="Lato"/>
                <a:sym typeface="Lato"/>
              </a:rPr>
              <a:t>5.</a:t>
            </a:r>
            <a:r>
              <a:rPr lang="en-US" dirty="0">
                <a:solidFill>
                  <a:srgbClr val="222222"/>
                </a:solidFill>
                <a:highlight>
                  <a:srgbClr val="FFFFFF"/>
                </a:highlight>
                <a:latin typeface="Lato"/>
                <a:ea typeface="Lato"/>
                <a:cs typeface="Lato"/>
                <a:sym typeface="Lato"/>
              </a:rPr>
              <a:t>Multilingual Support: Azure’s Custom Translator will be used for translating the cheque if it is written in any other language except for English.</a:t>
            </a:r>
            <a:endParaRPr lang="en" sz="1400" b="0" i="0" u="none" strike="noStrike" cap="none" dirty="0">
              <a:solidFill>
                <a:srgbClr val="222222"/>
              </a:solidFill>
              <a:highlight>
                <a:srgbClr val="FFFFFF"/>
              </a:highlight>
              <a:latin typeface="Lato"/>
              <a:ea typeface="Lato"/>
              <a:cs typeface="Lato"/>
              <a:sym typeface="Lato"/>
            </a:endParaRPr>
          </a:p>
        </p:txBody>
      </p:sp>
      <p:sp>
        <p:nvSpPr>
          <p:cNvPr id="360" name="Google Shape;360;p4"/>
          <p:cNvSpPr txBox="1">
            <a:spLocks noGrp="1"/>
          </p:cNvSpPr>
          <p:nvPr>
            <p:ph type="title"/>
          </p:nvPr>
        </p:nvSpPr>
        <p:spPr>
          <a:xfrm>
            <a:off x="286402" y="2137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000" dirty="0"/>
              <a:t>METHODOLOGY</a:t>
            </a:r>
            <a:endParaRPr sz="2000" dirty="0"/>
          </a:p>
        </p:txBody>
      </p:sp>
    </p:spTree>
    <p:extLst>
      <p:ext uri="{BB962C8B-B14F-4D97-AF65-F5344CB8AC3E}">
        <p14:creationId xmlns:p14="http://schemas.microsoft.com/office/powerpoint/2010/main" val="2101445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000" dirty="0"/>
              <a:t>APPROACH FOR SIGNATURE VERFICATION</a:t>
            </a:r>
            <a:endParaRPr lang="en-IN" sz="2000" dirty="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222222"/>
              </a:solidFill>
              <a:highlight>
                <a:srgbClr val="FFFFFF"/>
              </a:highlight>
              <a:latin typeface="Lato"/>
              <a:ea typeface="Lato"/>
              <a:cs typeface="Lato"/>
              <a:sym typeface="Lato"/>
            </a:endParaRPr>
          </a:p>
        </p:txBody>
      </p:sp>
      <p:sp>
        <p:nvSpPr>
          <p:cNvPr id="2" name="Rectangle 1">
            <a:extLst>
              <a:ext uri="{FF2B5EF4-FFF2-40B4-BE49-F238E27FC236}">
                <a16:creationId xmlns:a16="http://schemas.microsoft.com/office/drawing/2014/main" id="{7177B965-C730-062C-C29D-8B6FBFB19826}"/>
              </a:ext>
            </a:extLst>
          </p:cNvPr>
          <p:cNvSpPr/>
          <p:nvPr/>
        </p:nvSpPr>
        <p:spPr>
          <a:xfrm>
            <a:off x="494629" y="1870868"/>
            <a:ext cx="1363851" cy="57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Input</a:t>
            </a:r>
          </a:p>
          <a:p>
            <a:pPr algn="ctr"/>
            <a:r>
              <a:rPr lang="en-IN" dirty="0">
                <a:ln w="0"/>
                <a:solidFill>
                  <a:schemeClr val="tx1"/>
                </a:solidFill>
                <a:effectLst>
                  <a:outerShdw blurRad="38100" dist="19050" dir="2700000" algn="tl" rotWithShape="0">
                    <a:schemeClr val="dk1">
                      <a:alpha val="40000"/>
                    </a:schemeClr>
                  </a:outerShdw>
                </a:effectLst>
              </a:rPr>
              <a:t>(Image)</a:t>
            </a:r>
          </a:p>
        </p:txBody>
      </p:sp>
      <p:sp>
        <p:nvSpPr>
          <p:cNvPr id="6" name="Rectangle 5">
            <a:extLst>
              <a:ext uri="{FF2B5EF4-FFF2-40B4-BE49-F238E27FC236}">
                <a16:creationId xmlns:a16="http://schemas.microsoft.com/office/drawing/2014/main" id="{AA76C86F-D99E-167F-27B8-3CE286884A49}"/>
              </a:ext>
            </a:extLst>
          </p:cNvPr>
          <p:cNvSpPr/>
          <p:nvPr/>
        </p:nvSpPr>
        <p:spPr>
          <a:xfrm>
            <a:off x="2430650" y="1708228"/>
            <a:ext cx="1451675" cy="895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latin typeface="Lato"/>
                <a:ea typeface="Lato"/>
                <a:cs typeface="Lato"/>
                <a:sym typeface="Lato"/>
              </a:rPr>
              <a:t>S</a:t>
            </a:r>
            <a:r>
              <a:rPr lang="en-US" b="0" i="0" u="none" strike="noStrike" cap="none" dirty="0">
                <a:solidFill>
                  <a:srgbClr val="000000"/>
                </a:solidFill>
                <a:latin typeface="Lato"/>
                <a:ea typeface="Lato"/>
                <a:cs typeface="Lato"/>
                <a:sym typeface="Lato"/>
              </a:rPr>
              <a:t>egmentation of image into meaningful images</a:t>
            </a:r>
            <a:endParaRPr lang="en-IN" dirty="0">
              <a:ln w="0"/>
              <a:solidFill>
                <a:schemeClr val="tx1"/>
              </a:solidFill>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E2B22585-3853-9C6D-3779-B11D2C33A93A}"/>
              </a:ext>
            </a:extLst>
          </p:cNvPr>
          <p:cNvSpPr/>
          <p:nvPr/>
        </p:nvSpPr>
        <p:spPr>
          <a:xfrm>
            <a:off x="6605328" y="3093233"/>
            <a:ext cx="1363851" cy="895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u="none" strike="noStrike" cap="none" dirty="0">
                <a:solidFill>
                  <a:srgbClr val="000000"/>
                </a:solidFill>
                <a:latin typeface="Lato"/>
                <a:ea typeface="Lato"/>
                <a:cs typeface="Lato"/>
                <a:sym typeface="Lato"/>
              </a:rPr>
              <a:t>OCR (Optical </a:t>
            </a:r>
            <a:r>
              <a:rPr lang="en-US" dirty="0">
                <a:solidFill>
                  <a:srgbClr val="000000"/>
                </a:solidFill>
                <a:latin typeface="Lato"/>
                <a:ea typeface="Lato"/>
                <a:cs typeface="Lato"/>
                <a:sym typeface="Lato"/>
              </a:rPr>
              <a:t>C</a:t>
            </a:r>
            <a:r>
              <a:rPr lang="en-US" sz="1400" b="0" i="0" u="none" strike="noStrike" cap="none" dirty="0">
                <a:solidFill>
                  <a:srgbClr val="000000"/>
                </a:solidFill>
                <a:latin typeface="Lato"/>
                <a:ea typeface="Lato"/>
                <a:cs typeface="Lato"/>
                <a:sym typeface="Lato"/>
              </a:rPr>
              <a:t>haracter </a:t>
            </a:r>
            <a:r>
              <a:rPr lang="en-US" dirty="0">
                <a:solidFill>
                  <a:srgbClr val="000000"/>
                </a:solidFill>
                <a:latin typeface="Lato"/>
                <a:ea typeface="Lato"/>
                <a:cs typeface="Lato"/>
                <a:sym typeface="Lato"/>
              </a:rPr>
              <a:t>R</a:t>
            </a:r>
            <a:r>
              <a:rPr lang="en-US" sz="1400" b="0" i="0" u="none" strike="noStrike" cap="none" dirty="0">
                <a:solidFill>
                  <a:srgbClr val="000000"/>
                </a:solidFill>
                <a:latin typeface="Lato"/>
                <a:ea typeface="Lato"/>
                <a:cs typeface="Lato"/>
                <a:sym typeface="Lato"/>
              </a:rPr>
              <a:t>ecognition </a:t>
            </a:r>
            <a:r>
              <a:rPr lang="en-US" dirty="0">
                <a:solidFill>
                  <a:srgbClr val="000000"/>
                </a:solidFill>
                <a:latin typeface="Lato"/>
                <a:ea typeface="Lato"/>
                <a:cs typeface="Lato"/>
                <a:sym typeface="Lato"/>
              </a:rPr>
              <a:t>S</a:t>
            </a:r>
            <a:r>
              <a:rPr lang="en-US" sz="1400" b="0" i="0" u="none" strike="noStrike" cap="none" dirty="0">
                <a:solidFill>
                  <a:srgbClr val="000000"/>
                </a:solidFill>
                <a:latin typeface="Lato"/>
                <a:ea typeface="Lato"/>
                <a:cs typeface="Lato"/>
                <a:sym typeface="Lato"/>
              </a:rPr>
              <a:t>ystem)</a:t>
            </a:r>
            <a:endParaRPr lang="en-IN" dirty="0">
              <a:ln w="0"/>
              <a:solidFill>
                <a:schemeClr val="tx1"/>
              </a:solidFill>
              <a:effectLst>
                <a:outerShdw blurRad="38100" dist="19050" dir="2700000" algn="tl" rotWithShape="0">
                  <a:schemeClr val="dk1">
                    <a:alpha val="40000"/>
                  </a:schemeClr>
                </a:outerShdw>
              </a:effectLst>
            </a:endParaRPr>
          </a:p>
        </p:txBody>
      </p:sp>
      <p:sp>
        <p:nvSpPr>
          <p:cNvPr id="14" name="Rectangle 13">
            <a:extLst>
              <a:ext uri="{FF2B5EF4-FFF2-40B4-BE49-F238E27FC236}">
                <a16:creationId xmlns:a16="http://schemas.microsoft.com/office/drawing/2014/main" id="{ABE05F55-6A54-F629-3857-71D8AB9A7CA2}"/>
              </a:ext>
            </a:extLst>
          </p:cNvPr>
          <p:cNvSpPr/>
          <p:nvPr/>
        </p:nvSpPr>
        <p:spPr>
          <a:xfrm>
            <a:off x="4437797" y="1797048"/>
            <a:ext cx="1541031" cy="707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latin typeface="Lato"/>
                <a:ea typeface="Lato"/>
                <a:cs typeface="Lato"/>
                <a:sym typeface="Lato"/>
              </a:rPr>
              <a:t>S</a:t>
            </a:r>
            <a:r>
              <a:rPr lang="en-US" sz="1400" b="0" i="0" u="none" strike="noStrike" cap="none" dirty="0">
                <a:solidFill>
                  <a:srgbClr val="000000"/>
                </a:solidFill>
                <a:latin typeface="Lato"/>
                <a:ea typeface="Lato"/>
                <a:cs typeface="Lato"/>
                <a:sym typeface="Lato"/>
              </a:rPr>
              <a:t>ignature verification</a:t>
            </a:r>
            <a:endParaRPr lang="en-IN" dirty="0">
              <a:ln w="0"/>
              <a:solidFill>
                <a:schemeClr val="tx1"/>
              </a:solidFill>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a16="http://schemas.microsoft.com/office/drawing/2014/main" id="{D442649A-2470-BBBD-CACD-B6D5118B4006}"/>
              </a:ext>
            </a:extLst>
          </p:cNvPr>
          <p:cNvSpPr/>
          <p:nvPr/>
        </p:nvSpPr>
        <p:spPr>
          <a:xfrm>
            <a:off x="4484169" y="3165433"/>
            <a:ext cx="1451675" cy="751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u="none" strike="noStrike" cap="none" dirty="0">
                <a:solidFill>
                  <a:srgbClr val="000000"/>
                </a:solidFill>
                <a:latin typeface="Lato"/>
                <a:ea typeface="Lato"/>
                <a:cs typeface="Lato"/>
                <a:sym typeface="Lato"/>
              </a:rPr>
              <a:t>File saved/ can be displayed</a:t>
            </a:r>
            <a:endParaRPr lang="en-IN" dirty="0">
              <a:ln w="0"/>
              <a:solidFill>
                <a:schemeClr val="tx1"/>
              </a:solidFill>
              <a:effectLst>
                <a:outerShdw blurRad="38100" dist="19050" dir="2700000" algn="tl" rotWithShape="0">
                  <a:schemeClr val="dk1">
                    <a:alpha val="40000"/>
                  </a:schemeClr>
                </a:outerShdw>
              </a:effectLst>
            </a:endParaRPr>
          </a:p>
        </p:txBody>
      </p:sp>
      <p:sp>
        <p:nvSpPr>
          <p:cNvPr id="366" name="Rectangle 365">
            <a:extLst>
              <a:ext uri="{FF2B5EF4-FFF2-40B4-BE49-F238E27FC236}">
                <a16:creationId xmlns:a16="http://schemas.microsoft.com/office/drawing/2014/main" id="{B95FF066-68AA-0465-701B-4735C9DBB730}"/>
              </a:ext>
            </a:extLst>
          </p:cNvPr>
          <p:cNvSpPr/>
          <p:nvPr/>
        </p:nvSpPr>
        <p:spPr>
          <a:xfrm>
            <a:off x="6605329" y="1784946"/>
            <a:ext cx="1363851" cy="731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u="none" strike="noStrike" cap="none" dirty="0">
                <a:solidFill>
                  <a:srgbClr val="000000"/>
                </a:solidFill>
                <a:latin typeface="Lato"/>
                <a:ea typeface="Lato"/>
                <a:cs typeface="Lato"/>
                <a:sym typeface="Lato"/>
              </a:rPr>
              <a:t>Indication of verified signature</a:t>
            </a:r>
            <a:endParaRPr lang="en-IN" dirty="0">
              <a:ln w="0"/>
              <a:solidFill>
                <a:schemeClr val="tx1"/>
              </a:solidFill>
              <a:effectLst>
                <a:outerShdw blurRad="38100" dist="19050" dir="2700000" algn="tl" rotWithShape="0">
                  <a:schemeClr val="dk1">
                    <a:alpha val="40000"/>
                  </a:schemeClr>
                </a:outerShdw>
              </a:effectLst>
            </a:endParaRPr>
          </a:p>
        </p:txBody>
      </p:sp>
      <p:cxnSp>
        <p:nvCxnSpPr>
          <p:cNvPr id="383" name="Straight Arrow Connector 382">
            <a:extLst>
              <a:ext uri="{FF2B5EF4-FFF2-40B4-BE49-F238E27FC236}">
                <a16:creationId xmlns:a16="http://schemas.microsoft.com/office/drawing/2014/main" id="{D58E9650-F15C-16B7-585D-5B853CE74785}"/>
              </a:ext>
            </a:extLst>
          </p:cNvPr>
          <p:cNvCxnSpPr>
            <a:stCxn id="2" idx="3"/>
            <a:endCxn id="6" idx="1"/>
          </p:cNvCxnSpPr>
          <p:nvPr/>
        </p:nvCxnSpPr>
        <p:spPr>
          <a:xfrm flipV="1">
            <a:off x="1858480" y="2155972"/>
            <a:ext cx="572170" cy="28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7" name="Straight Arrow Connector 386">
            <a:extLst>
              <a:ext uri="{FF2B5EF4-FFF2-40B4-BE49-F238E27FC236}">
                <a16:creationId xmlns:a16="http://schemas.microsoft.com/office/drawing/2014/main" id="{5A1E86CA-E23D-0D38-9DE1-B6CE951A2CB7}"/>
              </a:ext>
            </a:extLst>
          </p:cNvPr>
          <p:cNvCxnSpPr>
            <a:stCxn id="6" idx="3"/>
            <a:endCxn id="14" idx="1"/>
          </p:cNvCxnSpPr>
          <p:nvPr/>
        </p:nvCxnSpPr>
        <p:spPr>
          <a:xfrm flipV="1">
            <a:off x="3882325" y="2150650"/>
            <a:ext cx="555472" cy="53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9" name="Straight Arrow Connector 388">
            <a:extLst>
              <a:ext uri="{FF2B5EF4-FFF2-40B4-BE49-F238E27FC236}">
                <a16:creationId xmlns:a16="http://schemas.microsoft.com/office/drawing/2014/main" id="{8F679FD9-379C-9D40-A69E-F830C8CCAD5F}"/>
              </a:ext>
            </a:extLst>
          </p:cNvPr>
          <p:cNvCxnSpPr>
            <a:stCxn id="14" idx="3"/>
            <a:endCxn id="366" idx="1"/>
          </p:cNvCxnSpPr>
          <p:nvPr/>
        </p:nvCxnSpPr>
        <p:spPr>
          <a:xfrm>
            <a:off x="5978828" y="2150650"/>
            <a:ext cx="62650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1" name="Straight Arrow Connector 390">
            <a:extLst>
              <a:ext uri="{FF2B5EF4-FFF2-40B4-BE49-F238E27FC236}">
                <a16:creationId xmlns:a16="http://schemas.microsoft.com/office/drawing/2014/main" id="{406B75BD-5197-758B-E39B-F3889726CA62}"/>
              </a:ext>
            </a:extLst>
          </p:cNvPr>
          <p:cNvCxnSpPr>
            <a:cxnSpLocks/>
            <a:stCxn id="366" idx="2"/>
            <a:endCxn id="10" idx="0"/>
          </p:cNvCxnSpPr>
          <p:nvPr/>
        </p:nvCxnSpPr>
        <p:spPr>
          <a:xfrm flipH="1">
            <a:off x="7287254" y="2516354"/>
            <a:ext cx="1" cy="5768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4" name="Straight Arrow Connector 393">
            <a:extLst>
              <a:ext uri="{FF2B5EF4-FFF2-40B4-BE49-F238E27FC236}">
                <a16:creationId xmlns:a16="http://schemas.microsoft.com/office/drawing/2014/main" id="{870F0875-E23D-7543-8AA9-DF7E63BFE806}"/>
              </a:ext>
            </a:extLst>
          </p:cNvPr>
          <p:cNvCxnSpPr>
            <a:stCxn id="10" idx="1"/>
            <a:endCxn id="16" idx="3"/>
          </p:cNvCxnSpPr>
          <p:nvPr/>
        </p:nvCxnSpPr>
        <p:spPr>
          <a:xfrm flipH="1" flipV="1">
            <a:off x="5935844" y="3540976"/>
            <a:ext cx="66948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6113C-09B4-9E55-0123-135F52681406}"/>
              </a:ext>
            </a:extLst>
          </p:cNvPr>
          <p:cNvSpPr>
            <a:spLocks noGrp="1"/>
          </p:cNvSpPr>
          <p:nvPr>
            <p:ph type="title"/>
          </p:nvPr>
        </p:nvSpPr>
        <p:spPr/>
        <p:txBody>
          <a:bodyPr/>
          <a:lstStyle/>
          <a:p>
            <a:r>
              <a:rPr lang="en-US" dirty="0"/>
              <a:t>Signature Verification</a:t>
            </a:r>
          </a:p>
        </p:txBody>
      </p:sp>
      <p:sp>
        <p:nvSpPr>
          <p:cNvPr id="3" name="TextBox 2">
            <a:extLst>
              <a:ext uri="{FF2B5EF4-FFF2-40B4-BE49-F238E27FC236}">
                <a16:creationId xmlns:a16="http://schemas.microsoft.com/office/drawing/2014/main" id="{F6BED9C4-30F6-1BE0-6D9C-E148551F47D6}"/>
              </a:ext>
            </a:extLst>
          </p:cNvPr>
          <p:cNvSpPr txBox="1"/>
          <p:nvPr/>
        </p:nvSpPr>
        <p:spPr>
          <a:xfrm>
            <a:off x="494617" y="1208868"/>
            <a:ext cx="7369444" cy="1384995"/>
          </a:xfrm>
          <a:prstGeom prst="rect">
            <a:avLst/>
          </a:prstGeom>
          <a:noFill/>
        </p:spPr>
        <p:txBody>
          <a:bodyPr wrap="square" rtlCol="0">
            <a:spAutoFit/>
          </a:bodyPr>
          <a:lstStyle/>
          <a:p>
            <a:pPr marL="285750" indent="-285750" algn="just">
              <a:buFont typeface="Arial" panose="020B0604020202020204" pitchFamily="34" charset="0"/>
              <a:buChar char="•"/>
            </a:pPr>
            <a:r>
              <a:rPr lang="en-US" i="0" dirty="0">
                <a:solidFill>
                  <a:srgbClr val="000000"/>
                </a:solidFill>
                <a:effectLst/>
                <a:latin typeface="Lato" panose="020F0502020204030203" pitchFamily="34" charset="0"/>
                <a:ea typeface="Lato" panose="020F0502020204030203" pitchFamily="34" charset="0"/>
                <a:cs typeface="Lato" panose="020F0502020204030203" pitchFamily="34" charset="0"/>
              </a:rPr>
              <a:t>Brute-Force matcher is simple. It takes the descriptor of one feature in first set and is matched with all other features in second set using some distance calculation. And the closest one is returned. </a:t>
            </a:r>
          </a:p>
          <a:p>
            <a:pPr marL="285750" indent="-285750" algn="just">
              <a:buFont typeface="Arial" panose="020B0604020202020204" pitchFamily="34" charset="0"/>
              <a:buChar char="•"/>
            </a:pPr>
            <a:r>
              <a:rPr lang="en-US" i="0" dirty="0">
                <a:solidFill>
                  <a:srgbClr val="000000"/>
                </a:solidFill>
                <a:effectLst/>
                <a:latin typeface="Lato" panose="020F0502020204030203" pitchFamily="34" charset="0"/>
                <a:ea typeface="Lato" panose="020F0502020204030203" pitchFamily="34" charset="0"/>
                <a:cs typeface="Lato" panose="020F0502020204030203" pitchFamily="34" charset="0"/>
              </a:rPr>
              <a:t>Brute-Force Matching with ORB Descriptors</a:t>
            </a:r>
          </a:p>
          <a:p>
            <a:pPr marL="285750" indent="-285750" algn="just">
              <a:buFont typeface="Arial" panose="020B0604020202020204" pitchFamily="34" charset="0"/>
              <a:buChar char="•"/>
            </a:pPr>
            <a:r>
              <a:rPr lang="en-US" i="0" dirty="0">
                <a:solidFill>
                  <a:srgbClr val="000000"/>
                </a:solidFill>
                <a:effectLst/>
                <a:latin typeface="Lato" panose="020F0502020204030203" pitchFamily="34" charset="0"/>
                <a:ea typeface="Lato" panose="020F0502020204030203" pitchFamily="34" charset="0"/>
                <a:cs typeface="Lato" panose="020F0502020204030203" pitchFamily="34" charset="0"/>
              </a:rPr>
              <a:t>Brute-Force Matching with SIFT Descriptors</a:t>
            </a:r>
          </a:p>
          <a:p>
            <a:pPr algn="just"/>
            <a:endParaRPr lang="en-US" dirty="0">
              <a:latin typeface="Lato" panose="020F0502020204030203" pitchFamily="34" charset="0"/>
              <a:ea typeface="Lato" panose="020F0502020204030203" pitchFamily="34" charset="0"/>
              <a:cs typeface="Lato" panose="020F0502020204030203" pitchFamily="34" charset="0"/>
            </a:endParaRPr>
          </a:p>
        </p:txBody>
      </p:sp>
      <p:pic>
        <p:nvPicPr>
          <p:cNvPr id="5" name="Picture 4">
            <a:extLst>
              <a:ext uri="{FF2B5EF4-FFF2-40B4-BE49-F238E27FC236}">
                <a16:creationId xmlns:a16="http://schemas.microsoft.com/office/drawing/2014/main" id="{094B1EC7-28D0-8BDD-6B6D-2B65F9CD72DB}"/>
              </a:ext>
            </a:extLst>
          </p:cNvPr>
          <p:cNvPicPr>
            <a:picLocks noChangeAspect="1"/>
          </p:cNvPicPr>
          <p:nvPr/>
        </p:nvPicPr>
        <p:blipFill>
          <a:blip r:embed="rId2"/>
          <a:stretch>
            <a:fillRect/>
          </a:stretch>
        </p:blipFill>
        <p:spPr>
          <a:xfrm>
            <a:off x="6466114" y="2646702"/>
            <a:ext cx="2258421" cy="2184374"/>
          </a:xfrm>
          <a:prstGeom prst="rect">
            <a:avLst/>
          </a:prstGeom>
        </p:spPr>
      </p:pic>
      <p:pic>
        <p:nvPicPr>
          <p:cNvPr id="7" name="Picture 6">
            <a:extLst>
              <a:ext uri="{FF2B5EF4-FFF2-40B4-BE49-F238E27FC236}">
                <a16:creationId xmlns:a16="http://schemas.microsoft.com/office/drawing/2014/main" id="{FC23E872-D82D-217E-F3B8-8B6699369D13}"/>
              </a:ext>
            </a:extLst>
          </p:cNvPr>
          <p:cNvPicPr>
            <a:picLocks noChangeAspect="1"/>
          </p:cNvPicPr>
          <p:nvPr/>
        </p:nvPicPr>
        <p:blipFill>
          <a:blip r:embed="rId3"/>
          <a:stretch>
            <a:fillRect/>
          </a:stretch>
        </p:blipFill>
        <p:spPr>
          <a:xfrm>
            <a:off x="653486" y="2646701"/>
            <a:ext cx="4324572" cy="2184373"/>
          </a:xfrm>
          <a:prstGeom prst="rect">
            <a:avLst/>
          </a:prstGeom>
        </p:spPr>
      </p:pic>
    </p:spTree>
    <p:extLst>
      <p:ext uri="{BB962C8B-B14F-4D97-AF65-F5344CB8AC3E}">
        <p14:creationId xmlns:p14="http://schemas.microsoft.com/office/powerpoint/2010/main" val="3354387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357494" y="185982"/>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Azure tools or resources for MULTILINGUAL SUPPORT</a:t>
            </a:r>
            <a:endParaRPr sz="2000" dirty="0"/>
          </a:p>
        </p:txBody>
      </p:sp>
      <p:sp>
        <p:nvSpPr>
          <p:cNvPr id="366" name="Google Shape;366;p5"/>
          <p:cNvSpPr txBox="1">
            <a:spLocks noGrp="1"/>
          </p:cNvSpPr>
          <p:nvPr>
            <p:ph type="title"/>
          </p:nvPr>
        </p:nvSpPr>
        <p:spPr>
          <a:xfrm>
            <a:off x="357494" y="761981"/>
            <a:ext cx="8684906" cy="3945486"/>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SzPts val="2800"/>
              <a:buNone/>
            </a:pPr>
            <a:r>
              <a:rPr lang="en" sz="1400" b="0" dirty="0">
                <a:solidFill>
                  <a:schemeClr val="tx1"/>
                </a:solidFill>
                <a:highlight>
                  <a:srgbClr val="FFFFFF"/>
                </a:highlight>
              </a:rPr>
              <a:t>We will be using following resources of Azure for Multilingual support</a:t>
            </a:r>
            <a:br>
              <a:rPr lang="en" sz="1400" b="0" dirty="0">
                <a:solidFill>
                  <a:schemeClr val="tx1"/>
                </a:solidFill>
                <a:highlight>
                  <a:srgbClr val="FFFFFF"/>
                </a:highlight>
              </a:rPr>
            </a:br>
            <a:r>
              <a:rPr lang="en" sz="1400" b="0" dirty="0">
                <a:solidFill>
                  <a:schemeClr val="tx1"/>
                </a:solidFill>
                <a:highlight>
                  <a:srgbClr val="FFFFFF"/>
                </a:highlight>
              </a:rPr>
              <a:t>     1. Azure Cognitive Services Translator</a:t>
            </a:r>
            <a:br>
              <a:rPr lang="en" sz="1400" b="0" dirty="0">
                <a:solidFill>
                  <a:schemeClr val="tx1"/>
                </a:solidFill>
                <a:highlight>
                  <a:srgbClr val="FFFFFF"/>
                </a:highlight>
              </a:rPr>
            </a:br>
            <a:r>
              <a:rPr lang="en" sz="1400" b="0" dirty="0">
                <a:solidFill>
                  <a:schemeClr val="tx1"/>
                </a:solidFill>
                <a:highlight>
                  <a:srgbClr val="FFFFFF"/>
                </a:highlight>
              </a:rPr>
              <a:t>     2. Custom Translator</a:t>
            </a:r>
            <a:br>
              <a:rPr lang="en" sz="1400" b="0" dirty="0">
                <a:solidFill>
                  <a:schemeClr val="tx1"/>
                </a:solidFill>
                <a:highlight>
                  <a:srgbClr val="FFFFFF"/>
                </a:highlight>
              </a:rPr>
            </a:br>
            <a:r>
              <a:rPr lang="en" sz="1400" b="0" dirty="0">
                <a:solidFill>
                  <a:schemeClr val="tx1"/>
                </a:solidFill>
                <a:highlight>
                  <a:srgbClr val="FFFFFF"/>
                </a:highlight>
              </a:rPr>
              <a:t>     3. Translator Language Support</a:t>
            </a:r>
            <a:br>
              <a:rPr lang="en" sz="1400" b="0" dirty="0">
                <a:solidFill>
                  <a:schemeClr val="tx1"/>
                </a:solidFill>
                <a:highlight>
                  <a:srgbClr val="FFFFFF"/>
                </a:highlight>
              </a:rPr>
            </a:br>
            <a:br>
              <a:rPr lang="en" sz="1400" b="0" dirty="0">
                <a:solidFill>
                  <a:schemeClr val="tx1"/>
                </a:solidFill>
                <a:highlight>
                  <a:srgbClr val="FFFFFF"/>
                </a:highlight>
              </a:rPr>
            </a:br>
            <a:r>
              <a:rPr lang="en" sz="1400" b="0" dirty="0">
                <a:solidFill>
                  <a:schemeClr val="tx1"/>
                </a:solidFill>
                <a:highlight>
                  <a:srgbClr val="FFFFFF"/>
                </a:highlight>
              </a:rPr>
              <a:t>We will be preferring Custom Translator.</a:t>
            </a:r>
            <a:r>
              <a:rPr lang="en-US" sz="1400" b="0" dirty="0">
                <a:solidFill>
                  <a:schemeClr val="tx1"/>
                </a:solidFill>
                <a:highlight>
                  <a:srgbClr val="FFFFFF"/>
                </a:highlight>
              </a:rPr>
              <a:t>Custom Translator is a feature of the Microsoft Translator service, which enables Translator enterprises, app developers, and language service providers to build customized neural machine translation (NMT) systems. The customized translation systems seamlessly integrate into existing applications, workflows, and websites.</a:t>
            </a:r>
            <a:endParaRPr sz="1400" b="0" dirty="0">
              <a:solidFill>
                <a:schemeClr val="tx1"/>
              </a:solidFill>
              <a:highlight>
                <a:srgbClr val="FFFFFF"/>
              </a:highlight>
            </a:endParaRPr>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921</Words>
  <Application>Microsoft Office PowerPoint</Application>
  <PresentationFormat>On-screen Show (16:9)</PresentationFormat>
  <Paragraphs>61</Paragraphs>
  <Slides>12</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Lato</vt:lpstr>
      <vt:lpstr>Droid Sans</vt:lpstr>
      <vt:lpstr>Lato Black</vt:lpstr>
      <vt:lpstr>Wingdings</vt:lpstr>
      <vt:lpstr>inherit</vt:lpstr>
      <vt:lpstr>Arial</vt:lpstr>
      <vt:lpstr>TI Template</vt:lpstr>
      <vt:lpstr>TI Template</vt:lpstr>
      <vt:lpstr>Bank of Baroda Hackathon - 2022                       </vt:lpstr>
      <vt:lpstr>Problem Statement?</vt:lpstr>
      <vt:lpstr>User Segment &amp; Pain Points</vt:lpstr>
      <vt:lpstr>Pre-Requisite</vt:lpstr>
      <vt:lpstr>SOLUTION:</vt:lpstr>
      <vt:lpstr>METHODOLOGY</vt:lpstr>
      <vt:lpstr>APPROACH FOR SIGNATURE VERFICATION</vt:lpstr>
      <vt:lpstr>Signature Verification</vt:lpstr>
      <vt:lpstr>Azure tools or resources for MULTILINGUAL SUPPORT</vt:lpstr>
      <vt:lpstr>PowerPoint Presentation</vt:lpstr>
      <vt:lpstr>Our Team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Sarveshwar</dc:creator>
  <cp:lastModifiedBy>sashastri74@gmail.com</cp:lastModifiedBy>
  <cp:revision>12</cp:revision>
  <dcterms:modified xsi:type="dcterms:W3CDTF">2022-09-20T13:50:47Z</dcterms:modified>
</cp:coreProperties>
</file>