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3" r:id="rId5"/>
    <p:sldId id="257" r:id="rId6"/>
    <p:sldId id="259" r:id="rId7"/>
    <p:sldId id="260" r:id="rId8"/>
    <p:sldId id="261" r:id="rId9"/>
    <p:sldId id="264" r:id="rId10"/>
    <p:sldId id="262"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792" y="5149850"/>
            <a:ext cx="10943167" cy="1082675"/>
          </a:xfrm>
        </p:spPr>
        <p:txBody>
          <a:bodyPr/>
          <a:lstStyle/>
          <a:p>
            <a:r>
              <a:rPr lang="en-US" sz="6000" u="sng" dirty="0">
                <a:ln w="13462">
                  <a:solidFill>
                    <a:schemeClr val="bg1"/>
                  </a:solidFill>
                  <a:prstDash val="solid"/>
                </a:ln>
                <a:solidFill>
                  <a:schemeClr val="tx1">
                    <a:lumMod val="85000"/>
                    <a:lumOff val="15000"/>
                  </a:schemeClr>
                </a:solidFill>
                <a:effectLst>
                  <a:glow rad="228600">
                    <a:schemeClr val="accent4">
                      <a:satMod val="175000"/>
                      <a:alpha val="40000"/>
                    </a:schemeClr>
                  </a:glow>
                  <a:outerShdw dist="38100" dir="2700000" algn="bl" rotWithShape="0">
                    <a:schemeClr val="accent5"/>
                  </a:outerShdw>
                </a:effectLst>
                <a:latin typeface="Algerian" panose="04020705040A02060702" charset="0"/>
                <a:cs typeface="Algerian" panose="04020705040A02060702" charset="0"/>
              </a:rPr>
              <a:t>Plagiarism Detector</a:t>
            </a:r>
            <a:endParaRPr lang="en-US" sz="6000" u="sng" dirty="0">
              <a:ln w="13462">
                <a:solidFill>
                  <a:schemeClr val="bg1"/>
                </a:solidFill>
                <a:prstDash val="solid"/>
              </a:ln>
              <a:solidFill>
                <a:schemeClr val="tx1">
                  <a:lumMod val="85000"/>
                  <a:lumOff val="15000"/>
                </a:schemeClr>
              </a:solidFill>
              <a:effectLst>
                <a:glow rad="228600">
                  <a:schemeClr val="accent4">
                    <a:satMod val="175000"/>
                    <a:alpha val="40000"/>
                  </a:schemeClr>
                </a:glow>
                <a:outerShdw dist="38100" dir="2700000" algn="bl" rotWithShape="0">
                  <a:schemeClr val="accent5"/>
                </a:outerShdw>
              </a:effectLst>
              <a:latin typeface="Algerian" panose="04020705040A02060702" charset="0"/>
              <a:cs typeface="Algerian" panose="04020705040A02060702" charset="0"/>
            </a:endParaRPr>
          </a:p>
        </p:txBody>
      </p:sp>
      <p:sp>
        <p:nvSpPr>
          <p:cNvPr id="3" name="Subtitle 2"/>
          <p:cNvSpPr>
            <a:spLocks noGrp="1"/>
          </p:cNvSpPr>
          <p:nvPr>
            <p:ph type="subTitle" idx="1"/>
          </p:nvPr>
        </p:nvSpPr>
        <p:spPr>
          <a:xfrm>
            <a:off x="0" y="0"/>
            <a:ext cx="7346950" cy="1871980"/>
          </a:xfrm>
        </p:spPr>
        <p:txBody>
          <a:bodyPr/>
          <a:lstStyle/>
          <a:p>
            <a:pPr algn="l"/>
            <a:r>
              <a:rPr lang="en-US" u="sng">
                <a:ln/>
                <a:solidFill>
                  <a:schemeClr val="accent3"/>
                </a:solidFill>
                <a:effectLst>
                  <a:glow rad="228600">
                    <a:schemeClr val="accent5">
                      <a:satMod val="175000"/>
                      <a:alpha val="40000"/>
                    </a:schemeClr>
                  </a:glow>
                  <a:outerShdw blurRad="38100" dist="19050" dir="2700000" algn="tl" rotWithShape="0">
                    <a:schemeClr val="dk1">
                      <a:alpha val="40000"/>
                    </a:schemeClr>
                  </a:outerShdw>
                </a:effectLst>
                <a:latin typeface="Algerian" panose="04020705040A02060702" charset="0"/>
                <a:cs typeface="Algerian" panose="04020705040A02060702" charset="0"/>
              </a:rPr>
              <a:t>AI AGENT</a:t>
            </a:r>
            <a:endParaRPr lang="en-US" u="sng">
              <a:ln/>
              <a:solidFill>
                <a:schemeClr val="accent3"/>
              </a:solidFill>
              <a:effectLst>
                <a:glow rad="228600">
                  <a:schemeClr val="accent5">
                    <a:satMod val="175000"/>
                    <a:alpha val="40000"/>
                  </a:schemeClr>
                </a:glow>
                <a:outerShdw blurRad="38100" dist="19050" dir="2700000" algn="tl" rotWithShape="0">
                  <a:schemeClr val="dk1">
                    <a:alpha val="40000"/>
                  </a:schemeClr>
                </a:outerShdw>
              </a:effectLst>
              <a:latin typeface="Algerian" panose="04020705040A02060702" charset="0"/>
              <a:cs typeface="Algerian" panose="04020705040A02060702" charset="0"/>
            </a:endParaRPr>
          </a:p>
        </p:txBody>
      </p:sp>
      <p:pic>
        <p:nvPicPr>
          <p:cNvPr id="5" name="Picture 4" descr="iStock-1150454068"/>
          <p:cNvPicPr>
            <a:picLocks noChangeAspect="1"/>
          </p:cNvPicPr>
          <p:nvPr/>
        </p:nvPicPr>
        <p:blipFill>
          <a:blip r:embed="rId1">
            <a:alphaModFix amt="80000"/>
          </a:blip>
          <a:stretch>
            <a:fillRect/>
          </a:stretch>
        </p:blipFill>
        <p:spPr>
          <a:xfrm>
            <a:off x="6594475" y="606425"/>
            <a:ext cx="5377180" cy="3310890"/>
          </a:xfrm>
          <a:prstGeom prst="rect">
            <a:avLst/>
          </a:prstGeom>
          <a:ln>
            <a:solidFill>
              <a:srgbClr val="E4FDFF"/>
            </a:solidFill>
          </a:ln>
          <a:scene3d>
            <a:camera prst="isometricOffAxis2Left"/>
            <a:lightRig rig="threePt" dir="t"/>
          </a:scene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342900" indent="-342900">
              <a:buFont typeface="Arial" panose="020B0604020202020204" pitchFamily="34" charset="0"/>
              <a:buChar char="•"/>
            </a:pPr>
            <a:r>
              <a:rPr lang="en-US" sz="2400">
                <a:latin typeface="Algerian" panose="04020705040A02060702" charset="0"/>
                <a:cs typeface="Algerian" panose="04020705040A02060702" charset="0"/>
              </a:rPr>
              <a:t>Grammarly</a:t>
            </a:r>
            <a:endParaRPr lang="en-US" sz="2400">
              <a:latin typeface="Algerian" panose="04020705040A02060702" charset="0"/>
              <a:cs typeface="Algerian" panose="04020705040A02060702" charset="0"/>
            </a:endParaRPr>
          </a:p>
        </p:txBody>
      </p:sp>
      <p:pic>
        <p:nvPicPr>
          <p:cNvPr id="5" name="Content Placeholder 4"/>
          <p:cNvPicPr>
            <a:picLocks noChangeAspect="1"/>
          </p:cNvPicPr>
          <p:nvPr>
            <p:ph sz="half" idx="1"/>
          </p:nvPr>
        </p:nvPicPr>
        <p:blipFill>
          <a:blip r:embed="rId1"/>
          <a:stretch>
            <a:fillRect/>
          </a:stretch>
        </p:blipFill>
        <p:spPr>
          <a:xfrm>
            <a:off x="3249295" y="113665"/>
            <a:ext cx="8333105" cy="3280410"/>
          </a:xfrm>
          <a:prstGeom prst="rect">
            <a:avLst/>
          </a:prstGeom>
        </p:spPr>
      </p:pic>
      <p:pic>
        <p:nvPicPr>
          <p:cNvPr id="6" name="Content Placeholder 3"/>
          <p:cNvPicPr>
            <a:picLocks noChangeAspect="1"/>
          </p:cNvPicPr>
          <p:nvPr>
            <p:ph sz="half" idx="2"/>
          </p:nvPr>
        </p:nvPicPr>
        <p:blipFill>
          <a:blip r:embed="rId2"/>
          <a:stretch>
            <a:fillRect/>
          </a:stretch>
        </p:blipFill>
        <p:spPr>
          <a:xfrm>
            <a:off x="552450" y="3729355"/>
            <a:ext cx="7792085" cy="3079115"/>
          </a:xfrm>
          <a:prstGeom prst="rect">
            <a:avLst/>
          </a:prstGeom>
          <a:noFill/>
          <a:ln w="9525">
            <a:noFill/>
          </a:ln>
        </p:spPr>
      </p:pic>
      <p:sp>
        <p:nvSpPr>
          <p:cNvPr id="8" name="Text Box 7"/>
          <p:cNvSpPr txBox="1"/>
          <p:nvPr/>
        </p:nvSpPr>
        <p:spPr>
          <a:xfrm>
            <a:off x="9064625" y="5665470"/>
            <a:ext cx="1746250" cy="829945"/>
          </a:xfrm>
          <a:prstGeom prst="rect">
            <a:avLst/>
          </a:prstGeom>
          <a:noFill/>
        </p:spPr>
        <p:txBody>
          <a:bodyPr wrap="none" rtlCol="0">
            <a:spAutoFit/>
          </a:bodyPr>
          <a:p>
            <a:pPr marL="342900" indent="-342900" algn="l">
              <a:buFont typeface="Arial" panose="020B0604020202020204" pitchFamily="34" charset="0"/>
              <a:buChar char="•"/>
            </a:pPr>
            <a:r>
              <a:rPr lang="en-US" sz="2400">
                <a:latin typeface="Algerian" panose="04020705040A02060702" charset="0"/>
                <a:cs typeface="Algerian" panose="04020705040A02060702" charset="0"/>
                <a:sym typeface="+mn-ea"/>
              </a:rPr>
              <a:t>Scribbr</a:t>
            </a:r>
            <a:endParaRPr lang="en-US" sz="2400">
              <a:latin typeface="Algerian" panose="04020705040A02060702" charset="0"/>
              <a:cs typeface="Algerian" panose="04020705040A02060702" charset="0"/>
            </a:endParaRPr>
          </a:p>
          <a:p>
            <a:pPr marL="342900" indent="-342900"/>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descr="plagiarism-detection-1"/>
          <p:cNvPicPr>
            <a:picLocks noChangeAspect="1"/>
          </p:cNvPicPr>
          <p:nvPr>
            <p:ph sz="half" idx="1"/>
          </p:nvPr>
        </p:nvPicPr>
        <p:blipFill>
          <a:blip r:embed="rId1"/>
          <a:stretch>
            <a:fillRect/>
          </a:stretch>
        </p:blipFill>
        <p:spPr>
          <a:xfrm>
            <a:off x="526415" y="190500"/>
            <a:ext cx="10385425" cy="5937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1040" y="2381250"/>
            <a:ext cx="10972800" cy="582613"/>
          </a:xfrm>
        </p:spPr>
        <p:txBody>
          <a:bodyPr/>
          <a:p>
            <a:endParaRPr lang="en-US"/>
          </a:p>
        </p:txBody>
      </p:sp>
      <p:sp>
        <p:nvSpPr>
          <p:cNvPr id="5" name="Content Placeholder 4"/>
          <p:cNvSpPr/>
          <p:nvPr>
            <p:ph sz="half" idx="2"/>
          </p:nvPr>
        </p:nvSpPr>
        <p:spPr/>
        <p:txBody>
          <a:bodyPr/>
          <a:p>
            <a:endParaRPr lang="en-US"/>
          </a:p>
        </p:txBody>
      </p:sp>
      <p:pic>
        <p:nvPicPr>
          <p:cNvPr id="6" name="Content Placeholder 5" descr="360_F_533333591_z3CPyLiiFqMoHv6nLj137Byph2l4gFuU"/>
          <p:cNvPicPr>
            <a:picLocks noChangeAspect="1"/>
          </p:cNvPicPr>
          <p:nvPr>
            <p:ph sz="half" idx="1"/>
          </p:nvPr>
        </p:nvPicPr>
        <p:blipFill>
          <a:blip r:embed="rId1"/>
          <a:stretch>
            <a:fillRect/>
          </a:stretch>
        </p:blipFill>
        <p:spPr>
          <a:xfrm>
            <a:off x="325755" y="577850"/>
            <a:ext cx="10696575" cy="5549900"/>
          </a:xfrm>
          <a:prstGeom prst="rect">
            <a:avLst/>
          </a:prstGeom>
          <a:effectLst>
            <a:glow rad="63500">
              <a:schemeClr val="accent4">
                <a:satMod val="175000"/>
                <a:alpha val="40000"/>
              </a:schemeClr>
            </a:glo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23265"/>
            <a:ext cx="10972800" cy="582613"/>
          </a:xfrm>
        </p:spPr>
        <p:txBody>
          <a:bodyPr/>
          <a:p>
            <a:r>
              <a:rPr lang="en-US">
                <a:latin typeface="Algerian" panose="04020705040A02060702" charset="0"/>
                <a:cs typeface="Algerian" panose="04020705040A02060702" charset="0"/>
              </a:rPr>
              <a:t>GROUP NO.6 </a:t>
            </a:r>
            <a:br>
              <a:rPr lang="en-US">
                <a:latin typeface="Algerian" panose="04020705040A02060702" charset="0"/>
                <a:cs typeface="Algerian" panose="04020705040A02060702" charset="0"/>
              </a:rPr>
            </a:br>
            <a:br>
              <a:rPr lang="en-US">
                <a:latin typeface="Algerian" panose="04020705040A02060702" charset="0"/>
                <a:cs typeface="Algerian" panose="04020705040A02060702" charset="0"/>
              </a:rPr>
            </a:br>
            <a:r>
              <a:rPr lang="en-US">
                <a:latin typeface="Algerian" panose="04020705040A02060702" charset="0"/>
                <a:cs typeface="Algerian" panose="04020705040A02060702" charset="0"/>
              </a:rPr>
              <a:t>MEMBERS</a:t>
            </a:r>
            <a:endParaRPr lang="en-US">
              <a:latin typeface="Algerian" panose="04020705040A02060702" charset="0"/>
              <a:cs typeface="Algerian" panose="04020705040A02060702" charset="0"/>
            </a:endParaRPr>
          </a:p>
        </p:txBody>
      </p:sp>
      <p:graphicFrame>
        <p:nvGraphicFramePr>
          <p:cNvPr id="5" name="Content Placeholder 4"/>
          <p:cNvGraphicFramePr/>
          <p:nvPr>
            <p:ph idx="1"/>
          </p:nvPr>
        </p:nvGraphicFramePr>
        <p:xfrm>
          <a:off x="802640" y="2176145"/>
          <a:ext cx="9162415" cy="3032760"/>
        </p:xfrm>
        <a:graphic>
          <a:graphicData uri="http://schemas.openxmlformats.org/drawingml/2006/table">
            <a:tbl>
              <a:tblPr firstRow="1" bandRow="1">
                <a:tableStyleId>{5C22544A-7EE6-4342-B048-85BDC9FD1C3A}</a:tableStyleId>
              </a:tblPr>
              <a:tblGrid>
                <a:gridCol w="2562225"/>
                <a:gridCol w="6600190"/>
              </a:tblGrid>
              <a:tr h="758190">
                <a:tc>
                  <a:txBody>
                    <a:bodyPr/>
                    <a:p>
                      <a:pPr algn="ctr">
                        <a:buNone/>
                      </a:pPr>
                      <a:r>
                        <a:rPr lang="en-US">
                          <a:latin typeface="Elephant" panose="02020904090505020303" charset="0"/>
                          <a:cs typeface="Elephant" panose="02020904090505020303" charset="0"/>
                        </a:rPr>
                        <a:t>MIS No. </a:t>
                      </a:r>
                      <a:endParaRPr lang="en-US">
                        <a:latin typeface="Elephant" panose="02020904090505020303" charset="0"/>
                        <a:cs typeface="Elephant" panose="02020904090505020303" charset="0"/>
                      </a:endParaRPr>
                    </a:p>
                  </a:txBody>
                  <a:tcPr anchor="ctr" anchorCtr="0"/>
                </a:tc>
                <a:tc>
                  <a:txBody>
                    <a:bodyPr/>
                    <a:p>
                      <a:pPr algn="ctr">
                        <a:buNone/>
                      </a:pPr>
                      <a:r>
                        <a:rPr lang="en-US">
                          <a:latin typeface="Elephant" panose="02020904090505020303" charset="0"/>
                          <a:cs typeface="Elephant" panose="02020904090505020303" charset="0"/>
                        </a:rPr>
                        <a:t>Name</a:t>
                      </a:r>
                      <a:endParaRPr lang="en-US">
                        <a:latin typeface="Elephant" panose="02020904090505020303" charset="0"/>
                        <a:cs typeface="Elephant" panose="02020904090505020303" charset="0"/>
                      </a:endParaRPr>
                    </a:p>
                  </a:txBody>
                  <a:tcPr anchor="ctr" anchorCtr="0"/>
                </a:tc>
              </a:tr>
              <a:tr h="758190">
                <a:tc>
                  <a:txBody>
                    <a:bodyPr/>
                    <a:p>
                      <a:pPr algn="ctr">
                        <a:buNone/>
                      </a:pPr>
                      <a:r>
                        <a:rPr lang="en-US">
                          <a:latin typeface="Elephant" panose="02020904090505020303" charset="0"/>
                          <a:cs typeface="Elephant" panose="02020904090505020303" charset="0"/>
                        </a:rPr>
                        <a:t>242262007</a:t>
                      </a:r>
                      <a:endParaRPr lang="en-US">
                        <a:latin typeface="Elephant" panose="02020904090505020303" charset="0"/>
                        <a:cs typeface="Elephant" panose="02020904090505020303" charset="0"/>
                      </a:endParaRPr>
                    </a:p>
                  </a:txBody>
                  <a:tcPr anchor="ctr" anchorCtr="0"/>
                </a:tc>
                <a:tc>
                  <a:txBody>
                    <a:bodyPr/>
                    <a:p>
                      <a:pPr algn="ctr">
                        <a:buNone/>
                      </a:pPr>
                      <a:r>
                        <a:rPr lang="en-US">
                          <a:latin typeface="Elephant" panose="02020904090505020303" charset="0"/>
                          <a:cs typeface="Elephant" panose="02020904090505020303" charset="0"/>
                        </a:rPr>
                        <a:t>Aditi Kandarkar</a:t>
                      </a:r>
                      <a:endParaRPr lang="en-US">
                        <a:latin typeface="Elephant" panose="02020904090505020303" charset="0"/>
                        <a:cs typeface="Elephant" panose="02020904090505020303" charset="0"/>
                      </a:endParaRPr>
                    </a:p>
                  </a:txBody>
                  <a:tcPr anchor="ctr" anchorCtr="0"/>
                </a:tc>
              </a:tr>
              <a:tr h="758190">
                <a:tc>
                  <a:txBody>
                    <a:bodyPr/>
                    <a:p>
                      <a:pPr algn="ctr">
                        <a:buNone/>
                      </a:pPr>
                      <a:r>
                        <a:rPr lang="en-US">
                          <a:latin typeface="Elephant" panose="02020904090505020303" charset="0"/>
                          <a:cs typeface="Elephant" panose="02020904090505020303" charset="0"/>
                        </a:rPr>
                        <a:t>242262012</a:t>
                      </a:r>
                      <a:endParaRPr lang="en-US">
                        <a:latin typeface="Elephant" panose="02020904090505020303" charset="0"/>
                        <a:cs typeface="Elephant" panose="02020904090505020303" charset="0"/>
                      </a:endParaRPr>
                    </a:p>
                  </a:txBody>
                  <a:tcPr anchor="ctr" anchorCtr="0"/>
                </a:tc>
                <a:tc>
                  <a:txBody>
                    <a:bodyPr/>
                    <a:p>
                      <a:pPr algn="ctr">
                        <a:buNone/>
                      </a:pPr>
                      <a:r>
                        <a:rPr lang="en-US">
                          <a:latin typeface="Elephant" panose="02020904090505020303" charset="0"/>
                          <a:cs typeface="Elephant" panose="02020904090505020303" charset="0"/>
                        </a:rPr>
                        <a:t>Prerana Nimhan</a:t>
                      </a:r>
                      <a:endParaRPr lang="en-US">
                        <a:latin typeface="Elephant" panose="02020904090505020303" charset="0"/>
                        <a:cs typeface="Elephant" panose="02020904090505020303" charset="0"/>
                      </a:endParaRPr>
                    </a:p>
                  </a:txBody>
                  <a:tcPr anchor="ctr" anchorCtr="0"/>
                </a:tc>
              </a:tr>
              <a:tr h="758190">
                <a:tc>
                  <a:txBody>
                    <a:bodyPr/>
                    <a:p>
                      <a:pPr algn="ctr">
                        <a:buNone/>
                      </a:pPr>
                      <a:r>
                        <a:rPr lang="en-US">
                          <a:latin typeface="Elephant" panose="02020904090505020303" charset="0"/>
                          <a:cs typeface="Elephant" panose="02020904090505020303" charset="0"/>
                        </a:rPr>
                        <a:t>242262017</a:t>
                      </a:r>
                      <a:endParaRPr lang="en-US">
                        <a:latin typeface="Elephant" panose="02020904090505020303" charset="0"/>
                        <a:cs typeface="Elephant" panose="02020904090505020303" charset="0"/>
                      </a:endParaRPr>
                    </a:p>
                  </a:txBody>
                  <a:tcPr anchor="ctr" anchorCtr="0"/>
                </a:tc>
                <a:tc>
                  <a:txBody>
                    <a:bodyPr/>
                    <a:p>
                      <a:pPr algn="ctr">
                        <a:buNone/>
                      </a:pPr>
                      <a:r>
                        <a:rPr lang="en-US">
                          <a:latin typeface="Elephant" panose="02020904090505020303" charset="0"/>
                          <a:cs typeface="Elephant" panose="02020904090505020303" charset="0"/>
                        </a:rPr>
                        <a:t>Vaishnavi Tale</a:t>
                      </a:r>
                      <a:endParaRPr lang="en-US">
                        <a:latin typeface="Elephant" panose="02020904090505020303" charset="0"/>
                        <a:cs typeface="Elephant" panose="02020904090505020303" charset="0"/>
                      </a:endParaRPr>
                    </a:p>
                  </a:txBody>
                  <a:tcPr anchor="ctr" anchorCtr="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2513965" cy="344170"/>
          </a:xfrm>
        </p:spPr>
        <p:txBody>
          <a:bodyPr/>
          <a:p>
            <a:r>
              <a:rPr lang="en-US" sz="2400" u="sng">
                <a:ln w="12700">
                  <a:solidFill>
                    <a:schemeClr val="accent5"/>
                  </a:solidFill>
                  <a:prstDash val="solid"/>
                </a:ln>
                <a:pattFill prst="ltDnDiag">
                  <a:fgClr>
                    <a:schemeClr val="accent5">
                      <a:lumMod val="60000"/>
                      <a:lumOff val="40000"/>
                    </a:schemeClr>
                  </a:fgClr>
                  <a:bgClr>
                    <a:schemeClr val="bg1"/>
                  </a:bgClr>
                </a:pattFill>
                <a:effectLst/>
                <a:latin typeface="Elephant" panose="02020904090505020303" charset="0"/>
                <a:cs typeface="Elephant" panose="02020904090505020303" charset="0"/>
              </a:rPr>
              <a:t>Ai Agent</a:t>
            </a:r>
            <a:endParaRPr lang="en-US" sz="2400" u="sng">
              <a:ln w="12700">
                <a:solidFill>
                  <a:schemeClr val="accent5"/>
                </a:solidFill>
                <a:prstDash val="solid"/>
              </a:ln>
              <a:pattFill prst="ltDnDiag">
                <a:fgClr>
                  <a:schemeClr val="accent5">
                    <a:lumMod val="60000"/>
                    <a:lumOff val="40000"/>
                  </a:schemeClr>
                </a:fgClr>
                <a:bgClr>
                  <a:schemeClr val="bg1"/>
                </a:bgClr>
              </a:pattFill>
              <a:effectLst/>
              <a:latin typeface="Elephant" panose="02020904090505020303" charset="0"/>
              <a:cs typeface="Elephant" panose="02020904090505020303" charset="0"/>
            </a:endParaRPr>
          </a:p>
        </p:txBody>
      </p:sp>
      <p:sp>
        <p:nvSpPr>
          <p:cNvPr id="3" name="Content Placeholder 2"/>
          <p:cNvSpPr>
            <a:spLocks noGrp="1"/>
          </p:cNvSpPr>
          <p:nvPr>
            <p:ph idx="1"/>
          </p:nvPr>
        </p:nvSpPr>
        <p:spPr>
          <a:xfrm>
            <a:off x="609600" y="898525"/>
            <a:ext cx="10972800" cy="4870450"/>
          </a:xfrm>
        </p:spPr>
        <p:txBody>
          <a:bodyPr>
            <a:scene3d>
              <a:camera prst="orthographicFront"/>
              <a:lightRig rig="threePt" dir="t"/>
            </a:scene3d>
          </a:bodyPr>
          <a:p>
            <a:pPr marL="0" indent="0" algn="ctr">
              <a:lnSpc>
                <a:spcPct val="150000"/>
              </a:lnSpc>
              <a:buNone/>
            </a:pPr>
            <a:r>
              <a:rPr lang="en-US" sz="4800">
                <a:ln w="12700">
                  <a:solidFill>
                    <a:schemeClr val="accent1"/>
                  </a:solidFill>
                  <a:prstDash val="solid"/>
                </a:ln>
                <a:solidFill>
                  <a:schemeClr val="accent5">
                    <a:lumMod val="60000"/>
                    <a:lumOff val="40000"/>
                  </a:schemeClr>
                </a:solidFill>
                <a:effectLst>
                  <a:outerShdw dist="38100" dir="2640000" algn="bl" rotWithShape="0">
                    <a:schemeClr val="accent1"/>
                  </a:outerShdw>
                </a:effectLst>
                <a:latin typeface="Algerian" panose="04020705040A02060702" charset="0"/>
                <a:cs typeface="Algerian" panose="04020705040A02060702" charset="0"/>
              </a:rPr>
              <a:t>Plagiarism DETECTOR is a </a:t>
            </a:r>
            <a:r>
              <a:rPr lang="en-US" sz="4800" u="sng">
                <a:ln w="12700">
                  <a:solidFill>
                    <a:schemeClr val="accent1"/>
                  </a:solidFill>
                  <a:prstDash val="solid"/>
                </a:ln>
                <a:solidFill>
                  <a:schemeClr val="accent5">
                    <a:lumMod val="50000"/>
                  </a:schemeClr>
                </a:solidFill>
                <a:effectLst>
                  <a:outerShdw dist="38100" dir="2640000" algn="bl" rotWithShape="0">
                    <a:schemeClr val="accent1"/>
                  </a:outerShdw>
                </a:effectLst>
                <a:latin typeface="Algerian" panose="04020705040A02060702" charset="0"/>
                <a:cs typeface="Algerian" panose="04020705040A02060702" charset="0"/>
              </a:rPr>
              <a:t>'learning based Agent'</a:t>
            </a:r>
            <a:r>
              <a:rPr lang="en-US" sz="4800">
                <a:ln w="12700">
                  <a:solidFill>
                    <a:schemeClr val="accent1"/>
                  </a:solidFill>
                  <a:prstDash val="solid"/>
                </a:ln>
                <a:solidFill>
                  <a:schemeClr val="accent5">
                    <a:lumMod val="60000"/>
                    <a:lumOff val="40000"/>
                  </a:schemeClr>
                </a:solidFill>
                <a:effectLst>
                  <a:outerShdw dist="38100" dir="2640000" algn="bl" rotWithShape="0">
                    <a:schemeClr val="accent1"/>
                  </a:outerShdw>
                </a:effectLst>
                <a:latin typeface="Algerian" panose="04020705040A02060702" charset="0"/>
                <a:cs typeface="Algerian" panose="04020705040A02060702" charset="0"/>
              </a:rPr>
              <a:t> which Takes it's BASIC knowledge from the reference documents.</a:t>
            </a:r>
            <a:endParaRPr lang="en-US" sz="4800">
              <a:ln w="12700">
                <a:solidFill>
                  <a:schemeClr val="accent1"/>
                </a:solidFill>
                <a:prstDash val="solid"/>
              </a:ln>
              <a:solidFill>
                <a:schemeClr val="accent5">
                  <a:lumMod val="60000"/>
                  <a:lumOff val="40000"/>
                </a:schemeClr>
              </a:solidFill>
              <a:effectLst>
                <a:outerShdw dist="38100" dir="2640000" algn="bl" rotWithShape="0">
                  <a:schemeClr val="accent1"/>
                </a:outerShdw>
              </a:effectLst>
              <a:latin typeface="Algerian" panose="04020705040A02060702" charset="0"/>
              <a:cs typeface="Algerian" panose="04020705040A0206070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What is the Plagiarism</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Plagiarism is an unethical use of content, yet people still do it. </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All information sources require a citation, whether in an academic or professional atmosphere. Missing citations lead to plagiarism, or the uncredited use of another person's content (words or otherwise). </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While some people may be skilled at identifying plagiarized text with the naked eye, AI-powered platforms can provide multiple tools for making content readable, impactful, and grammatically correct. Software as a service (SaaS) is used as a platform for users to check their documents for plagiarism.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The role of AI in plagiarism detection</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xfrm>
            <a:off x="609600" y="1146810"/>
            <a:ext cx="10972800" cy="4953000"/>
          </a:xfrm>
        </p:spPr>
        <p:txBody>
          <a:bodyPr/>
          <a:p>
            <a:endParaRPr lang="en-US" sz="2400">
              <a:latin typeface="Times New Roman" panose="02020603050405020304" charset="0"/>
              <a:cs typeface="Times New Roman" panose="02020603050405020304" charset="0"/>
            </a:endParaRPr>
          </a:p>
          <a:p>
            <a:pPr algn="just">
              <a:lnSpc>
                <a:spcPct val="120000"/>
              </a:lnSpc>
              <a:buFont typeface="Wingdings" panose="05000000000000000000" charset="0"/>
              <a:buChar char="Ø"/>
            </a:pPr>
            <a:r>
              <a:rPr lang="en-US" sz="2400">
                <a:latin typeface="Times New Roman" panose="02020603050405020304" charset="0"/>
                <a:cs typeface="Times New Roman" panose="02020603050405020304" charset="0"/>
              </a:rPr>
              <a:t>Similar to many other booming fields, artificial intelligence has been implemented to tackle the problem of plagiarism.AI takes on a vital role in this regard because stolen content often gets modified to a great degree in order to evade even the strongest copy content scanning software. </a:t>
            </a:r>
            <a:endParaRPr lang="en-US" sz="2400">
              <a:latin typeface="Times New Roman" panose="02020603050405020304" charset="0"/>
              <a:cs typeface="Times New Roman" panose="02020603050405020304" charset="0"/>
            </a:endParaRPr>
          </a:p>
          <a:p>
            <a:pPr algn="just">
              <a:lnSpc>
                <a:spcPct val="120000"/>
              </a:lnSpc>
              <a:buFont typeface="Wingdings" panose="05000000000000000000" charset="0"/>
              <a:buChar char="Ø"/>
            </a:pPr>
            <a:r>
              <a:rPr lang="en-US" sz="2400">
                <a:latin typeface="Times New Roman" panose="02020603050405020304" charset="0"/>
                <a:cs typeface="Times New Roman" panose="02020603050405020304" charset="0"/>
              </a:rPr>
              <a:t>There are savvy text-modification tools some people use to evade plagiarism detection. Thus, AI-powered plagiarism detection is the best method for accuracy. Plagiarism has developed into a menace, and committing plagiarism has become very easy. To eliminate plagiarized content from online archives and to promote a plagiarism-free environment, highly intelligent software systems have been developed to halt the growth of plagiarism.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Algerian" panose="04020705040A02060702" charset="0"/>
                <a:cs typeface="Algerian" panose="04020705040A02060702" charset="0"/>
              </a:rPr>
              <a:t>PEAS TASK DESCRIPTION</a:t>
            </a:r>
            <a:endParaRPr lang="en-US" sz="4000">
              <a:latin typeface="Algerian" panose="04020705040A02060702" charset="0"/>
              <a:cs typeface="Algerian" panose="04020705040A02060702" charset="0"/>
            </a:endParaRPr>
          </a:p>
        </p:txBody>
      </p:sp>
      <p:sp>
        <p:nvSpPr>
          <p:cNvPr id="3" name="Content Placeholder 2"/>
          <p:cNvSpPr>
            <a:spLocks noGrp="1"/>
          </p:cNvSpPr>
          <p:nvPr>
            <p:ph sz="half" idx="1"/>
          </p:nvPr>
        </p:nvSpPr>
        <p:spPr/>
        <p:txBody>
          <a:bodyPr/>
          <a:p>
            <a:pPr>
              <a:buFont typeface="Wingdings" panose="05000000000000000000" charset="0"/>
              <a:buChar char="Ø"/>
            </a:pPr>
            <a:r>
              <a:rPr lang="en-US" b="1" u="sng">
                <a:latin typeface="Times New Roman" panose="02020603050405020304" charset="0"/>
                <a:cs typeface="Times New Roman" panose="02020603050405020304" charset="0"/>
              </a:rPr>
              <a:t>Performance Measure :-</a:t>
            </a:r>
            <a:endParaRPr lang="en-US" b="1" u="sng">
              <a:latin typeface="Times New Roman" panose="02020603050405020304" charset="0"/>
              <a:cs typeface="Times New Roman" panose="02020603050405020304" charset="0"/>
            </a:endParaRPr>
          </a:p>
          <a:p>
            <a:pPr/>
            <a:r>
              <a:rPr lang="en-US" sz="2400">
                <a:latin typeface="Times New Roman" panose="02020603050405020304" charset="0"/>
                <a:cs typeface="Times New Roman" panose="02020603050405020304" charset="0"/>
              </a:rPr>
              <a:t>Accuracy Rate - number of correctly identified instances of plagiarism or duplication. </a:t>
            </a:r>
            <a:endParaRPr lang="en-US" sz="2400">
              <a:latin typeface="Times New Roman" panose="02020603050405020304" charset="0"/>
              <a:cs typeface="Times New Roman" panose="02020603050405020304" charset="0"/>
            </a:endParaRPr>
          </a:p>
          <a:p>
            <a:pPr/>
            <a:r>
              <a:rPr lang="en-US" sz="2400">
                <a:latin typeface="Times New Roman" panose="02020603050405020304" charset="0"/>
                <a:cs typeface="Times New Roman" panose="02020603050405020304" charset="0"/>
              </a:rPr>
              <a:t>Scanning Time </a:t>
            </a:r>
            <a:endParaRPr lang="en-US" sz="2400">
              <a:latin typeface="Times New Roman" panose="02020603050405020304" charset="0"/>
              <a:cs typeface="Times New Roman" panose="02020603050405020304" charset="0"/>
            </a:endParaRPr>
          </a:p>
          <a:p>
            <a:pPr/>
            <a:r>
              <a:rPr lang="en-US" sz="2400">
                <a:latin typeface="Times New Roman" panose="02020603050405020304" charset="0"/>
                <a:cs typeface="Times New Roman" panose="02020603050405020304" charset="0"/>
              </a:rPr>
              <a:t>Verification Time</a:t>
            </a:r>
            <a:endParaRPr lang="en-US" sz="2400">
              <a:latin typeface="Times New Roman" panose="02020603050405020304" charset="0"/>
              <a:cs typeface="Times New Roman" panose="02020603050405020304" charset="0"/>
            </a:endParaRPr>
          </a:p>
          <a:p>
            <a:pP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3600" b="1" u="sng">
                <a:latin typeface="Times New Roman" panose="02020603050405020304" charset="0"/>
                <a:cs typeface="Times New Roman" panose="02020603050405020304" charset="0"/>
              </a:rPr>
              <a:t>Environment :- </a:t>
            </a:r>
            <a:endParaRPr lang="en-US" sz="3600" b="1" u="sng">
              <a:latin typeface="Times New Roman" panose="02020603050405020304" charset="0"/>
              <a:cs typeface="Times New Roman" panose="02020603050405020304" charset="0"/>
            </a:endParaRPr>
          </a:p>
          <a:p>
            <a:pPr/>
            <a:r>
              <a:rPr lang="en-US" sz="2400">
                <a:latin typeface="Times New Roman" panose="02020603050405020304" charset="0"/>
                <a:cs typeface="Times New Roman" panose="02020603050405020304" charset="0"/>
              </a:rPr>
              <a:t>Digital documents, which can be accessed and analyzed by the system.</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Font typeface="Wingdings" panose="05000000000000000000" charset="0"/>
              <a:buNone/>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4" name="Content Placeholder 3" descr="agents-in-ai"/>
          <p:cNvPicPr>
            <a:picLocks noChangeAspect="1"/>
          </p:cNvPicPr>
          <p:nvPr>
            <p:ph sz="half" idx="2"/>
          </p:nvPr>
        </p:nvPicPr>
        <p:blipFill>
          <a:blip r:embed="rId1"/>
          <a:stretch>
            <a:fillRect/>
          </a:stretch>
        </p:blipFill>
        <p:spPr>
          <a:xfrm>
            <a:off x="7016115" y="407670"/>
            <a:ext cx="5073015" cy="3838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2875" y="-66040"/>
            <a:ext cx="9676130" cy="643890"/>
          </a:xfrm>
        </p:spPr>
        <p:txBody>
          <a:bodyPr/>
          <a:p>
            <a:r>
              <a:rPr lang="en-US">
                <a:latin typeface="Algerian" panose="04020705040A02060702" charset="0"/>
                <a:cs typeface="Algerian" panose="04020705040A02060702" charset="0"/>
                <a:sym typeface="+mn-ea"/>
              </a:rPr>
              <a:t>PEAS TASK DESCRIPTION</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xfrm>
            <a:off x="554355" y="715010"/>
            <a:ext cx="10972800" cy="4953000"/>
          </a:xfrm>
        </p:spPr>
        <p:txBody>
          <a:bodyPr/>
          <a:p>
            <a:pPr>
              <a:buFont typeface="Wingdings" panose="05000000000000000000" charset="0"/>
              <a:buChar char="Ø"/>
            </a:pPr>
            <a:r>
              <a:rPr lang="en-US" b="1" u="sng">
                <a:latin typeface="Times New Roman" panose="02020603050405020304" charset="0"/>
                <a:cs typeface="Times New Roman" panose="02020603050405020304" charset="0"/>
                <a:sym typeface="+mn-ea"/>
              </a:rPr>
              <a:t>Actuators :-</a:t>
            </a:r>
            <a:endParaRPr lang="en-US" b="1" u="sng">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Algorithms to compare documents,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Machine learning models to detect patterns,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Database to store and access reference documents.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Eg. generate a report or block the content by removing it from website</a:t>
            </a:r>
            <a:endParaRPr lang="en-US" sz="2400">
              <a:latin typeface="Times New Roman" panose="02020603050405020304" charset="0"/>
              <a:cs typeface="Times New Roman" panose="02020603050405020304" charset="0"/>
              <a:sym typeface="+mn-ea"/>
            </a:endParaRPr>
          </a:p>
          <a:p>
            <a:endParaRPr lang="en-US" sz="2400">
              <a:latin typeface="Times New Roman" panose="02020603050405020304" charset="0"/>
              <a:cs typeface="Times New Roman" panose="02020603050405020304" charset="0"/>
              <a:sym typeface="+mn-ea"/>
            </a:endParaRPr>
          </a:p>
          <a:p>
            <a:pPr>
              <a:buFont typeface="Wingdings" panose="05000000000000000000" charset="0"/>
              <a:buChar char="Ø"/>
            </a:pPr>
            <a:r>
              <a:rPr lang="en-US" sz="3600" b="1" u="sng">
                <a:latin typeface="Times New Roman" panose="02020603050405020304" charset="0"/>
                <a:cs typeface="Times New Roman" panose="02020603050405020304" charset="0"/>
              </a:rPr>
              <a:t>Sensors :-</a:t>
            </a:r>
            <a:endParaRPr lang="en-US" sz="3600" b="1" u="sng">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Document Scanner an OCR(Optical Character Recognition) </a:t>
            </a:r>
            <a:endParaRPr lang="en-US" sz="2400">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Comparison Algorithms  </a:t>
            </a:r>
            <a:endParaRPr lang="en-US" sz="2400">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natural language processing (NLP) </a:t>
            </a:r>
            <a:endParaRPr lang="en-US" sz="2400">
              <a:latin typeface="Times New Roman" panose="02020603050405020304" charset="0"/>
              <a:cs typeface="Times New Roman" panose="02020603050405020304" charset="0"/>
            </a:endParaRPr>
          </a:p>
          <a:p>
            <a:pPr>
              <a:buFont typeface="Arial" panose="020B0604020202020204" pitchFamily="34" charset="0"/>
              <a:buChar char="•"/>
            </a:pPr>
            <a:r>
              <a:rPr lang="en-US" sz="2400">
                <a:latin typeface="Times New Roman" panose="02020603050405020304" charset="0"/>
                <a:cs typeface="Times New Roman" panose="02020603050405020304" charset="0"/>
              </a:rPr>
              <a:t>A plagiarism checker may use reference databases to feedback mechanisms to assess the accuracy techniques that detect similarities in syntax, vocabulary, or sentence structure. compare documents with existing sources of its plagiarism detection.</a:t>
            </a:r>
            <a:endParaRPr lang="en-US" sz="2400">
              <a:latin typeface="Times New Roman" panose="02020603050405020304" charset="0"/>
              <a:cs typeface="Times New Roman" panose="02020603050405020304" charset="0"/>
            </a:endParaRPr>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Algerian" panose="04020705040A02060702" charset="0"/>
                <a:cs typeface="Algerian" panose="04020705040A02060702" charset="0"/>
              </a:rPr>
              <a:t>Working</a:t>
            </a:r>
            <a:endParaRPr lang="en-US" u="sng">
              <a:latin typeface="Algerian" panose="04020705040A02060702" charset="0"/>
              <a:cs typeface="Algerian" panose="04020705040A02060702" charset="0"/>
            </a:endParaRPr>
          </a:p>
        </p:txBody>
      </p:sp>
      <p:pic>
        <p:nvPicPr>
          <p:cNvPr id="4" name="Content Placeholder 3" descr="Copyleaks X G2 The Role of AI in Checking Plagiarized Text-10"/>
          <p:cNvPicPr>
            <a:picLocks noChangeAspect="1"/>
          </p:cNvPicPr>
          <p:nvPr>
            <p:ph idx="1"/>
          </p:nvPr>
        </p:nvPicPr>
        <p:blipFill>
          <a:blip r:embed="rId1"/>
          <a:stretch>
            <a:fillRect/>
          </a:stretch>
        </p:blipFill>
        <p:spPr>
          <a:xfrm>
            <a:off x="739140" y="1863090"/>
            <a:ext cx="9638030" cy="3216275"/>
          </a:xfrm>
          <a:prstGeom prst="rect">
            <a:avLst/>
          </a:prstGeom>
        </p:spPr>
      </p:pic>
      <p:sp>
        <p:nvSpPr>
          <p:cNvPr id="5" name="Text Box 4"/>
          <p:cNvSpPr txBox="1"/>
          <p:nvPr/>
        </p:nvSpPr>
        <p:spPr>
          <a:xfrm>
            <a:off x="348615" y="1075690"/>
            <a:ext cx="10789920" cy="460375"/>
          </a:xfrm>
          <a:prstGeom prst="rect">
            <a:avLst/>
          </a:prstGeom>
          <a:noFill/>
        </p:spPr>
        <p:txBody>
          <a:bodyPr wrap="square" rtlCol="0">
            <a:spAutoFit/>
          </a:bodyPr>
          <a:p>
            <a:pPr marL="285750" indent="-285750">
              <a:buFont typeface="Wingdings" panose="05000000000000000000" charset="0"/>
              <a:buChar char="Ø"/>
            </a:pPr>
            <a:r>
              <a:rPr lang="en-US" sz="2400">
                <a:latin typeface="Algerian" panose="04020705040A02060702" charset="0"/>
                <a:cs typeface="Algerian" panose="04020705040A02060702" charset="0"/>
              </a:rPr>
              <a:t>Different algorithms are used to prevent duplicate content</a:t>
            </a:r>
            <a:r>
              <a:rPr lang="en-US" sz="2400" u="sng">
                <a:latin typeface="Algerian" panose="04020705040A02060702" charset="0"/>
                <a:cs typeface="Algerian" panose="04020705040A02060702" charset="0"/>
              </a:rPr>
              <a:t> </a:t>
            </a:r>
            <a:endParaRPr lang="en-US" sz="2400" u="sng">
              <a:latin typeface="Algerian" panose="04020705040A02060702" charset="0"/>
              <a:cs typeface="Algerian" panose="04020705040A0206070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Applications:-</a:t>
            </a:r>
            <a:endParaRPr lang="en-US">
              <a:latin typeface="Algerian" panose="04020705040A02060702" charset="0"/>
              <a:cs typeface="Algerian" panose="04020705040A02060702" charset="0"/>
            </a:endParaRPr>
          </a:p>
        </p:txBody>
      </p:sp>
      <p:sp>
        <p:nvSpPr>
          <p:cNvPr id="3" name="Content Placeholder 2"/>
          <p:cNvSpPr>
            <a:spLocks noGrp="1"/>
          </p:cNvSpPr>
          <p:nvPr>
            <p:ph sz="half" idx="1"/>
          </p:nvPr>
        </p:nvSpPr>
        <p:spPr/>
        <p:txBody>
          <a:bodyPr/>
          <a:p>
            <a:pPr algn="just">
              <a:lnSpc>
                <a:spcPct val="110000"/>
              </a:lnSpc>
            </a:pPr>
            <a:r>
              <a:rPr lang="en-US" sz="2400">
                <a:latin typeface="Times New Roman" panose="02020603050405020304" charset="0"/>
                <a:cs typeface="Times New Roman" panose="02020603050405020304" charset="0"/>
              </a:rPr>
              <a:t>Content producers, bloggers, editors, publishers, authors, freelancers, and educators can all gain advantages from plagiarism detectors. </a:t>
            </a:r>
            <a:endParaRPr lang="en-US" sz="2400">
              <a:latin typeface="Times New Roman" panose="02020603050405020304" charset="0"/>
              <a:cs typeface="Times New Roman" panose="02020603050405020304" charset="0"/>
            </a:endParaRPr>
          </a:p>
          <a:p>
            <a:pPr algn="just">
              <a:lnSpc>
                <a:spcPct val="110000"/>
              </a:lnSpc>
            </a:pPr>
            <a:r>
              <a:rPr lang="en-US" sz="2400">
                <a:latin typeface="Times New Roman" panose="02020603050405020304" charset="0"/>
                <a:cs typeface="Times New Roman" panose="02020603050405020304" charset="0"/>
              </a:rPr>
              <a:t>Editors can examine a piece of writing submitted and determine whether it is original or copied, and they can use detectors to check if someone has stolen their work and is exploiting it</a:t>
            </a:r>
            <a:endParaRPr lang="en-US" sz="2400">
              <a:latin typeface="Times New Roman" panose="02020603050405020304" charset="0"/>
              <a:cs typeface="Times New Roman" panose="02020603050405020304" charset="0"/>
            </a:endParaRPr>
          </a:p>
        </p:txBody>
      </p:sp>
      <p:pic>
        <p:nvPicPr>
          <p:cNvPr id="7" name="Content Placeholder 6"/>
          <p:cNvPicPr>
            <a:picLocks noChangeAspect="1"/>
          </p:cNvPicPr>
          <p:nvPr>
            <p:ph sz="half" idx="2"/>
          </p:nvPr>
        </p:nvPicPr>
        <p:blipFill>
          <a:blip r:embed="rId1"/>
          <a:stretch>
            <a:fillRect/>
          </a:stretch>
        </p:blipFill>
        <p:spPr>
          <a:xfrm>
            <a:off x="6075680" y="1945005"/>
            <a:ext cx="6116320" cy="465201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2868</Words>
  <Application>WPS Presentation</Application>
  <PresentationFormat>Widescreen</PresentationFormat>
  <Paragraphs>81</Paragraphs>
  <Slides>12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SimSun</vt:lpstr>
      <vt:lpstr>Wingdings</vt:lpstr>
      <vt:lpstr>Calibri Light</vt:lpstr>
      <vt:lpstr>Calibri</vt:lpstr>
      <vt:lpstr>Microsoft YaHei</vt:lpstr>
      <vt:lpstr>Arial Unicode MS</vt:lpstr>
      <vt:lpstr>Agency FB</vt:lpstr>
      <vt:lpstr>Algerian</vt:lpstr>
      <vt:lpstr>Arial Rounded MT Bold</vt:lpstr>
      <vt:lpstr>Arial Narrow</vt:lpstr>
      <vt:lpstr>Edwardian Script ITC</vt:lpstr>
      <vt:lpstr>Elephant</vt:lpstr>
      <vt:lpstr>Bahnschrift</vt:lpstr>
      <vt:lpstr>Microsoft Tai Le</vt:lpstr>
      <vt:lpstr>Tempus Sans ITC</vt:lpstr>
      <vt:lpstr>Times New Roman</vt:lpstr>
      <vt:lpstr>Wingdings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Detector</dc:title>
  <dc:creator/>
  <cp:lastModifiedBy>user</cp:lastModifiedBy>
  <cp:revision>2</cp:revision>
  <dcterms:created xsi:type="dcterms:W3CDTF">2023-03-04T16:05:49Z</dcterms:created>
  <dcterms:modified xsi:type="dcterms:W3CDTF">2023-03-04T16:25:39Z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56FFA9488075437DA3A8F0BC4E271123</vt:lpwstr>
  </property>
  <property fmtid="{D5CDD505-2E9C-101B-9397-08002B2CF9AE}" pid="3" name="KSOProductBuildVer">
    <vt:lpwstr>1033-11.2.0.11486</vt:lpwstr>
  </property>
</Properties>
</file>