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2" r:id="rId6"/>
    <p:sldId id="259" r:id="rId7"/>
    <p:sldId id="285" r:id="rId8"/>
    <p:sldId id="288" r:id="rId9"/>
    <p:sldId id="289" r:id="rId10"/>
    <p:sldId id="260" r:id="rId11"/>
    <p:sldId id="290" r:id="rId12"/>
    <p:sldId id="261" r:id="rId13"/>
    <p:sldId id="291" r:id="rId14"/>
    <p:sldId id="269" r:id="rId15"/>
    <p:sldId id="270" r:id="rId16"/>
    <p:sldId id="292" r:id="rId17"/>
    <p:sldId id="262" r:id="rId18"/>
    <p:sldId id="263" r:id="rId19"/>
    <p:sldId id="264"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3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6000"/>
                <a:lumOff val="9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tags" Target="../tags/tag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280" y="1122680"/>
            <a:ext cx="11983085" cy="2417445"/>
          </a:xfrm>
        </p:spPr>
        <p:txBody>
          <a:bodyPr anchor="ctr" anchorCtr="0"/>
          <a:lstStyle/>
          <a:p>
            <a:pPr algn="ctr"/>
            <a:r>
              <a:rPr lang="en-US" sz="6000" dirty="0">
                <a:effectLst>
                  <a:outerShdw blurRad="50800" dist="38100" dir="2700000" algn="tl" rotWithShape="0">
                    <a:prstClr val="black">
                      <a:alpha val="40000"/>
                    </a:prstClr>
                  </a:outerShdw>
                </a:effectLst>
                <a:latin typeface="Algerian" panose="04020705040A02060702" charset="0"/>
                <a:cs typeface="Algerian" panose="04020705040A02060702" charset="0"/>
              </a:rPr>
              <a:t>Potato Disease Prediction</a:t>
            </a:r>
            <a:endParaRPr lang="en-US" sz="6000" dirty="0">
              <a:effectLst>
                <a:outerShdw blurRad="50800" dist="38100" dir="2700000" algn="tl" rotWithShape="0">
                  <a:prstClr val="black">
                    <a:alpha val="40000"/>
                  </a:prstClr>
                </a:outerShdw>
              </a:effectLst>
              <a:latin typeface="Algerian" panose="04020705040A02060702" charset="0"/>
              <a:cs typeface="Algerian" panose="04020705040A02060702" charset="0"/>
            </a:endParaRPr>
          </a:p>
        </p:txBody>
      </p:sp>
      <p:sp>
        <p:nvSpPr>
          <p:cNvPr id="3" name="Subtitle 2"/>
          <p:cNvSpPr>
            <a:spLocks noGrp="1"/>
          </p:cNvSpPr>
          <p:nvPr>
            <p:ph type="subTitle" idx="1"/>
          </p:nvPr>
        </p:nvSpPr>
        <p:spPr>
          <a:xfrm>
            <a:off x="1524000" y="3602355"/>
            <a:ext cx="9144000" cy="2708275"/>
          </a:xfrm>
        </p:spPr>
        <p:txBody>
          <a:bodyPr>
            <a:normAutofit/>
          </a:bodyPr>
          <a:lstStyle/>
          <a:p>
            <a:r>
              <a:rPr lang="en-US">
                <a:latin typeface="Lucida Bright" panose="02040602050505020304" charset="0"/>
                <a:cs typeface="Lucida Bright" panose="02040602050505020304" charset="0"/>
              </a:rPr>
              <a:t>Using Convolutional Neural Networks (CNN) for Early and Late Blight Detection</a:t>
            </a:r>
            <a:endParaRPr lang="en-US">
              <a:latin typeface="Lucida Bright" panose="02040602050505020304" charset="0"/>
              <a:cs typeface="Lucida Bright" panose="02040602050505020304" charset="0"/>
            </a:endParaRPr>
          </a:p>
          <a:p>
            <a:endParaRPr lang="en-US">
              <a:latin typeface="Lucida Bright" panose="02040602050505020304" charset="0"/>
              <a:cs typeface="Lucida Bright" panose="02040602050505020304" charset="0"/>
            </a:endParaRPr>
          </a:p>
          <a:p>
            <a:endParaRPr lang="en-US">
              <a:latin typeface="Lucida Bright" panose="02040602050505020304" charset="0"/>
              <a:cs typeface="Lucida Bright" panose="02040602050505020304" charset="0"/>
            </a:endParaRPr>
          </a:p>
          <a:p>
            <a:r>
              <a:rPr lang="en-US" b="1">
                <a:latin typeface="Lucida Bright" panose="02040602050505020304" charset="0"/>
                <a:cs typeface="Lucida Bright" panose="02040602050505020304" charset="0"/>
              </a:rPr>
              <a:t>Presenter's Name:-  Vaishnavi Tale</a:t>
            </a:r>
            <a:endParaRPr lang="en-US" b="1">
              <a:latin typeface="Lucida Bright" panose="02040602050505020304" charset="0"/>
              <a:cs typeface="Lucida Bright" panose="02040602050505020304" charset="0"/>
            </a:endParaRPr>
          </a:p>
          <a:p>
            <a:r>
              <a:rPr lang="en-US">
                <a:latin typeface="Lucida Bright" panose="02040602050505020304" charset="0"/>
                <a:cs typeface="Lucida Bright" panose="02040602050505020304" charset="0"/>
              </a:rPr>
              <a:t> </a:t>
            </a:r>
            <a:endParaRPr lang="en-US">
              <a:latin typeface="Lucida Bright" panose="02040602050505020304" charset="0"/>
              <a:cs typeface="Lucida Bright" panose="02040602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atin typeface="Algerian" panose="04020705040A02060702" charset="0"/>
                <a:cs typeface="Algerian" panose="04020705040A02060702" charset="0"/>
                <a:sym typeface="+mn-ea"/>
              </a:rPr>
              <a:t>Model Building</a:t>
            </a:r>
            <a:endParaRPr lang="en-US"/>
          </a:p>
        </p:txBody>
      </p:sp>
      <p:pic>
        <p:nvPicPr>
          <p:cNvPr id="4" name="Content Placeholder 3" descr="Screenshot 2024-08-04 163212"/>
          <p:cNvPicPr>
            <a:picLocks noChangeAspect="1"/>
          </p:cNvPicPr>
          <p:nvPr>
            <p:ph idx="1"/>
          </p:nvPr>
        </p:nvPicPr>
        <p:blipFill>
          <a:blip r:embed="rId1"/>
          <a:stretch>
            <a:fillRect/>
          </a:stretch>
        </p:blipFill>
        <p:spPr>
          <a:xfrm>
            <a:off x="1039495" y="1533525"/>
            <a:ext cx="10273665" cy="4526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latin typeface="Algerian" panose="04020705040A02060702" charset="0"/>
                <a:cs typeface="Algerian" panose="04020705040A02060702" charset="0"/>
              </a:rPr>
              <a:t> Model Training</a:t>
            </a:r>
            <a:endParaRPr lang="en-US">
              <a:solidFill>
                <a:schemeClr val="tx1"/>
              </a:solidFill>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609600" y="1600200"/>
            <a:ext cx="11270615" cy="4526280"/>
          </a:xfrm>
        </p:spPr>
        <p:txBody>
          <a:bodyPr/>
          <a:p>
            <a:pPr marL="0" indent="0">
              <a:buNone/>
            </a:pPr>
            <a:r>
              <a:rPr lang="en-US" sz="2400" b="1">
                <a:latin typeface="Lucida Bright" panose="02040602050505020304" charset="0"/>
                <a:cs typeface="Lucida Bright" panose="02040602050505020304" charset="0"/>
              </a:rPr>
              <a:t>Training Process:</a:t>
            </a:r>
            <a:endParaRPr lang="en-US" sz="2400" b="1">
              <a:latin typeface="Lucida Bright" panose="02040602050505020304" charset="0"/>
              <a:cs typeface="Lucida Bright" panose="02040602050505020304" charset="0"/>
            </a:endParaRPr>
          </a:p>
          <a:p>
            <a:pPr lvl="1">
              <a:buFont typeface="Wingdings" panose="05000000000000000000" charset="0"/>
              <a:buChar char="Ø"/>
            </a:pPr>
            <a:r>
              <a:rPr lang="en-US" sz="1575">
                <a:latin typeface="Lucida Bright" panose="02040602050505020304" charset="0"/>
                <a:cs typeface="Lucida Bright" panose="02040602050505020304" charset="0"/>
              </a:rPr>
              <a:t> U</a:t>
            </a:r>
            <a:r>
              <a:rPr lang="en-US" sz="1800">
                <a:latin typeface="Lucida Bright" panose="02040602050505020304" charset="0"/>
                <a:cs typeface="Lucida Bright" panose="02040602050505020304" charset="0"/>
              </a:rPr>
              <a:t>sed</a:t>
            </a:r>
            <a:r>
              <a:rPr lang="en-US" sz="1800" b="1">
                <a:latin typeface="Lucida Bright" panose="02040602050505020304" charset="0"/>
                <a:cs typeface="Lucida Bright" panose="02040602050505020304" charset="0"/>
              </a:rPr>
              <a:t> adam</a:t>
            </a:r>
            <a:r>
              <a:rPr lang="en-US" sz="1800">
                <a:latin typeface="Lucida Bright" panose="02040602050505020304" charset="0"/>
                <a:cs typeface="Lucida Bright" panose="02040602050505020304" charset="0"/>
              </a:rPr>
              <a:t> Optimizer, </a:t>
            </a:r>
            <a:r>
              <a:rPr lang="en-US" sz="1800" b="1">
                <a:latin typeface="Lucida Bright" panose="02040602050505020304" charset="0"/>
                <a:cs typeface="Lucida Bright" panose="02040602050505020304" charset="0"/>
              </a:rPr>
              <a:t>SparseCategoricalCrossentropy</a:t>
            </a:r>
            <a:r>
              <a:rPr lang="en-US" sz="1800">
                <a:latin typeface="Lucida Bright" panose="02040602050505020304" charset="0"/>
                <a:cs typeface="Lucida Bright" panose="02040602050505020304" charset="0"/>
              </a:rPr>
              <a:t> for losses, </a:t>
            </a:r>
            <a:r>
              <a:rPr lang="en-US" sz="1800" b="1">
                <a:latin typeface="Lucida Bright" panose="02040602050505020304" charset="0"/>
                <a:cs typeface="Lucida Bright" panose="02040602050505020304" charset="0"/>
              </a:rPr>
              <a:t>Accuracy</a:t>
            </a:r>
            <a:r>
              <a:rPr lang="en-US" sz="1800">
                <a:latin typeface="Lucida Bright" panose="02040602050505020304" charset="0"/>
                <a:cs typeface="Lucida Bright" panose="02040602050505020304" charset="0"/>
              </a:rPr>
              <a:t> as a Performance Metric</a:t>
            </a:r>
            <a:endParaRPr lang="en-US" sz="1800">
              <a:latin typeface="Lucida Bright" panose="02040602050505020304" charset="0"/>
              <a:cs typeface="Lucida Bright" panose="02040602050505020304" charset="0"/>
            </a:endParaRPr>
          </a:p>
          <a:p>
            <a:pPr lvl="1">
              <a:buFont typeface="Wingdings" panose="05000000000000000000" charset="0"/>
              <a:buChar char="Ø"/>
            </a:pPr>
            <a:endParaRPr lang="en-US" sz="1800">
              <a:latin typeface="Lucida Bright" panose="02040602050505020304" charset="0"/>
              <a:cs typeface="Lucida Bright" panose="02040602050505020304" charset="0"/>
            </a:endParaRPr>
          </a:p>
          <a:p>
            <a:pPr marL="0" indent="0">
              <a:buNone/>
            </a:pPr>
            <a:endParaRPr lang="en-US" sz="1800">
              <a:latin typeface="Lucida Bright" panose="02040602050505020304" charset="0"/>
              <a:cs typeface="Lucida Bright" panose="02040602050505020304" charset="0"/>
            </a:endParaRPr>
          </a:p>
        </p:txBody>
      </p:sp>
      <p:pic>
        <p:nvPicPr>
          <p:cNvPr id="8" name="Content Placeholder 7" descr="Screenshot 2024-08-04 164313"/>
          <p:cNvPicPr>
            <a:picLocks noChangeAspect="1"/>
          </p:cNvPicPr>
          <p:nvPr>
            <p:ph sz="half" idx="2"/>
          </p:nvPr>
        </p:nvPicPr>
        <p:blipFill>
          <a:blip r:embed="rId1"/>
          <a:stretch>
            <a:fillRect/>
          </a:stretch>
        </p:blipFill>
        <p:spPr>
          <a:xfrm>
            <a:off x="666750" y="2978150"/>
            <a:ext cx="10972800" cy="3052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pPr marL="342900" indent="-342900" algn="l">
              <a:buFont typeface="Wingdings" panose="05000000000000000000" charset="0"/>
              <a:buChar char="v"/>
            </a:pPr>
            <a:r>
              <a:rPr lang="en-US" sz="2000" b="1">
                <a:latin typeface="Lucida Bright" panose="02040602050505020304" charset="0"/>
                <a:cs typeface="Lucida Bright" panose="02040602050505020304" charset="0"/>
              </a:rPr>
              <a:t>Model achieves approximately 98% accuracy.</a:t>
            </a:r>
            <a:endParaRPr lang="en-US" sz="2000" b="1">
              <a:latin typeface="Lucida Bright" panose="02040602050505020304" charset="0"/>
              <a:cs typeface="Lucida Bright" panose="02040602050505020304" charset="0"/>
            </a:endParaRPr>
          </a:p>
        </p:txBody>
      </p:sp>
      <p:pic>
        <p:nvPicPr>
          <p:cNvPr id="5" name="Content Placeholder 4" descr="Screenshot 2024-08-04 164627"/>
          <p:cNvPicPr>
            <a:picLocks noChangeAspect="1"/>
          </p:cNvPicPr>
          <p:nvPr>
            <p:ph sz="half" idx="1"/>
          </p:nvPr>
        </p:nvPicPr>
        <p:blipFill>
          <a:blip r:embed="rId1"/>
          <a:stretch>
            <a:fillRect/>
          </a:stretch>
        </p:blipFill>
        <p:spPr>
          <a:xfrm>
            <a:off x="609600" y="1760220"/>
            <a:ext cx="10788650" cy="2981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pd2"/>
          <p:cNvPicPr>
            <a:picLocks noChangeAspect="1"/>
          </p:cNvPicPr>
          <p:nvPr/>
        </p:nvPicPr>
        <p:blipFill>
          <a:blip r:embed="rId1"/>
          <a:stretch>
            <a:fillRect/>
          </a:stretch>
        </p:blipFill>
        <p:spPr>
          <a:xfrm>
            <a:off x="2317750" y="1669415"/>
            <a:ext cx="7556500" cy="4840605"/>
          </a:xfrm>
          <a:prstGeom prst="rect">
            <a:avLst/>
          </a:prstGeom>
        </p:spPr>
      </p:pic>
      <p:sp>
        <p:nvSpPr>
          <p:cNvPr id="6" name="Title 5"/>
          <p:cNvSpPr>
            <a:spLocks noGrp="1"/>
          </p:cNvSpPr>
          <p:nvPr>
            <p:custDataLst>
              <p:tags r:id="rId2"/>
            </p:custDataLst>
          </p:nvPr>
        </p:nvSpPr>
        <p:spPr>
          <a:xfrm>
            <a:off x="609600" y="274638"/>
            <a:ext cx="10972800" cy="11430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342900" indent="-342900" algn="l">
              <a:buFont typeface="Wingdings" panose="05000000000000000000" charset="0"/>
              <a:buChar char="v"/>
            </a:pPr>
            <a:r>
              <a:rPr lang="en-US" sz="2000" b="1">
                <a:latin typeface="Lucida Bright" panose="02040602050505020304" charset="0"/>
                <a:cs typeface="Lucida Bright" panose="02040602050505020304" charset="0"/>
              </a:rPr>
              <a:t>Graphs of Training and Validation Accuracy &amp; Training and Validation Loss.</a:t>
            </a:r>
            <a:endParaRPr lang="en-US" sz="2000" b="1">
              <a:latin typeface="Lucida Bright" panose="02040602050505020304" charset="0"/>
              <a:cs typeface="Lucida Bright" panose="02040602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d5"/>
          <p:cNvPicPr>
            <a:picLocks noChangeAspect="1"/>
          </p:cNvPicPr>
          <p:nvPr/>
        </p:nvPicPr>
        <p:blipFill>
          <a:blip r:embed="rId1"/>
          <a:stretch>
            <a:fillRect/>
          </a:stretch>
        </p:blipFill>
        <p:spPr>
          <a:xfrm>
            <a:off x="2204085" y="484505"/>
            <a:ext cx="8476615" cy="6373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Load Model</a:t>
            </a:r>
            <a:endParaRPr lang="en-US">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609600" y="1600200"/>
            <a:ext cx="11043920" cy="4526280"/>
          </a:xfrm>
        </p:spPr>
        <p:txBody>
          <a:bodyPr/>
          <a:p>
            <a:pPr>
              <a:buFont typeface="Wingdings" panose="05000000000000000000" charset="0"/>
              <a:buChar char="v"/>
            </a:pPr>
            <a:r>
              <a:rPr lang="en-US" sz="2400">
                <a:latin typeface="Lucida Bright" panose="02040602050505020304" charset="0"/>
                <a:cs typeface="Lucida Bright" panose="02040602050505020304" charset="0"/>
              </a:rPr>
              <a:t>loading trained as .keras file to create FastAPI </a:t>
            </a:r>
            <a:endParaRPr lang="en-US" sz="2400">
              <a:latin typeface="Lucida Bright" panose="02040602050505020304" charset="0"/>
              <a:cs typeface="Lucida Bright" panose="02040602050505020304" charset="0"/>
            </a:endParaRPr>
          </a:p>
          <a:p>
            <a:pPr marL="0" indent="0">
              <a:buFont typeface="Wingdings" panose="05000000000000000000" charset="0"/>
              <a:buNone/>
            </a:pPr>
            <a:endParaRPr lang="en-US" sz="2400">
              <a:latin typeface="Lucida Bright" panose="02040602050505020304" charset="0"/>
              <a:cs typeface="Lucida Bright" panose="02040602050505020304" charset="0"/>
            </a:endParaRPr>
          </a:p>
        </p:txBody>
      </p:sp>
      <p:pic>
        <p:nvPicPr>
          <p:cNvPr id="8" name="Content Placeholder 7" descr="Screenshot 2024-08-04 170142"/>
          <p:cNvPicPr>
            <a:picLocks noChangeAspect="1"/>
          </p:cNvPicPr>
          <p:nvPr>
            <p:ph sz="half" idx="2"/>
          </p:nvPr>
        </p:nvPicPr>
        <p:blipFill>
          <a:blip r:embed="rId1"/>
          <a:srcRect l="-516" t="6140"/>
          <a:stretch>
            <a:fillRect/>
          </a:stretch>
        </p:blipFill>
        <p:spPr>
          <a:xfrm>
            <a:off x="825500" y="2776855"/>
            <a:ext cx="10507345" cy="2465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FastAPI for Image Classification</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669925" y="2082165"/>
            <a:ext cx="10972800" cy="3534410"/>
          </a:xfrm>
        </p:spPr>
        <p:txBody>
          <a:bodyPr/>
          <a:p>
            <a:pPr>
              <a:lnSpc>
                <a:spcPct val="120000"/>
              </a:lnSpc>
              <a:buFont typeface="Wingdings" panose="05000000000000000000" charset="0"/>
              <a:buChar char="v"/>
            </a:pPr>
            <a:r>
              <a:rPr lang="en-US" sz="2400" b="1">
                <a:latin typeface="Lucida Bright" panose="02040602050505020304" charset="0"/>
                <a:cs typeface="Lucida Bright" panose="02040602050505020304" charset="0"/>
              </a:rPr>
              <a:t>Introduction to FastAPI:</a:t>
            </a:r>
            <a:endParaRPr lang="en-US" sz="2400" b="1">
              <a:latin typeface="Lucida Bright" panose="02040602050505020304" charset="0"/>
              <a:cs typeface="Lucida Bright" panose="02040602050505020304" charset="0"/>
            </a:endParaRPr>
          </a:p>
          <a:p>
            <a:pPr lvl="2">
              <a:lnSpc>
                <a:spcPct val="120000"/>
              </a:lnSpc>
            </a:pPr>
            <a:r>
              <a:rPr lang="en-US" sz="1800">
                <a:latin typeface="Lucida Bright" panose="02040602050505020304" charset="0"/>
                <a:cs typeface="Lucida Bright" panose="02040602050505020304" charset="0"/>
              </a:rPr>
              <a:t>Modern web framework for building APIs with Python.</a:t>
            </a:r>
            <a:endParaRPr lang="en-US" sz="1800">
              <a:latin typeface="Lucida Bright" panose="02040602050505020304" charset="0"/>
              <a:cs typeface="Lucida Bright" panose="02040602050505020304" charset="0"/>
            </a:endParaRPr>
          </a:p>
          <a:p>
            <a:pPr lvl="2">
              <a:lnSpc>
                <a:spcPct val="120000"/>
              </a:lnSpc>
            </a:pPr>
            <a:r>
              <a:rPr lang="en-US" sz="1800">
                <a:latin typeface="Lucida Bright" panose="02040602050505020304" charset="0"/>
                <a:cs typeface="Lucida Bright" panose="02040602050505020304" charset="0"/>
              </a:rPr>
              <a:t>High performance and ease of use.</a:t>
            </a:r>
            <a:endParaRPr lang="en-US" sz="1800">
              <a:latin typeface="Lucida Bright" panose="02040602050505020304" charset="0"/>
              <a:cs typeface="Lucida Bright" panose="02040602050505020304" charset="0"/>
            </a:endParaRPr>
          </a:p>
          <a:p>
            <a:pPr marL="914400" lvl="2" indent="0">
              <a:buNone/>
            </a:pPr>
            <a:endParaRPr lang="en-US" sz="2400">
              <a:latin typeface="Lucida Bright" panose="02040602050505020304" charset="0"/>
              <a:cs typeface="Lucida Bright" panose="02040602050505020304" charset="0"/>
            </a:endParaRPr>
          </a:p>
          <a:p>
            <a:pPr>
              <a:buFont typeface="Wingdings" panose="05000000000000000000" charset="0"/>
              <a:buChar char="v"/>
            </a:pPr>
            <a:r>
              <a:rPr lang="en-US" sz="2400" b="1">
                <a:latin typeface="Lucida Bright" panose="02040602050505020304" charset="0"/>
                <a:cs typeface="Lucida Bright" panose="02040602050505020304" charset="0"/>
              </a:rPr>
              <a:t>Create a FastAPI application for the model at </a:t>
            </a:r>
            <a:r>
              <a:rPr lang="en-US" sz="2400">
                <a:sym typeface="+mn-ea"/>
              </a:rPr>
              <a:t>http://localhost:8000</a:t>
            </a:r>
            <a:endParaRPr lang="en-US" sz="2400"/>
          </a:p>
          <a:p>
            <a:pPr marL="0" indent="0">
              <a:buNone/>
            </a:pPr>
            <a:endParaRPr lang="en-US" sz="2400" b="1">
              <a:latin typeface="Lucida Bright" panose="02040602050505020304" charset="0"/>
              <a:cs typeface="Lucida Bright" panose="02040602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Web Application Development</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pPr>
              <a:buFont typeface="Wingdings" panose="05000000000000000000" charset="0"/>
              <a:buChar char="v"/>
            </a:pPr>
            <a:r>
              <a:rPr lang="en-US" sz="2400" b="1">
                <a:latin typeface="Lucida Bright" panose="02040602050505020304" charset="0"/>
                <a:cs typeface="Lucida Bright" panose="02040602050505020304" charset="0"/>
              </a:rPr>
              <a:t>Frontend Development:</a:t>
            </a:r>
            <a:endParaRPr lang="en-US" sz="2400" b="1">
              <a:latin typeface="Lucida Bright" panose="02040602050505020304" charset="0"/>
              <a:cs typeface="Lucida Bright" panose="02040602050505020304" charset="0"/>
            </a:endParaRPr>
          </a:p>
          <a:p>
            <a:pPr lvl="1">
              <a:buFont typeface="Wingdings" panose="05000000000000000000" charset="0"/>
              <a:buChar char="Ø"/>
            </a:pPr>
            <a:r>
              <a:rPr lang="en-US" sz="2100">
                <a:latin typeface="Lucida Bright" panose="02040602050505020304" charset="0"/>
                <a:cs typeface="Lucida Bright" panose="02040602050505020304" charset="0"/>
              </a:rPr>
              <a:t>Using React JS to develop a user-friendly interface.</a:t>
            </a:r>
            <a:endParaRPr lang="en-US" sz="2100">
              <a:latin typeface="Lucida Bright" panose="02040602050505020304" charset="0"/>
              <a:cs typeface="Lucida Bright" panose="02040602050505020304" charset="0"/>
            </a:endParaRPr>
          </a:p>
          <a:p>
            <a:pPr lvl="1">
              <a:buFont typeface="Wingdings" panose="05000000000000000000" charset="0"/>
              <a:buChar char="Ø"/>
            </a:pPr>
            <a:r>
              <a:rPr lang="en-US" sz="2100">
                <a:latin typeface="Lucida Bright" panose="02040602050505020304" charset="0"/>
                <a:cs typeface="Lucida Bright" panose="02040602050505020304" charset="0"/>
              </a:rPr>
              <a:t>With Features image upload and displaying predictions.</a:t>
            </a:r>
            <a:endParaRPr lang="en-US" sz="2100">
              <a:latin typeface="Lucida Bright" panose="02040602050505020304" charset="0"/>
              <a:cs typeface="Lucida Bright" panose="02040602050505020304" charset="0"/>
            </a:endParaRPr>
          </a:p>
          <a:p>
            <a:pPr marL="0" indent="0">
              <a:buNone/>
            </a:pPr>
            <a:endParaRPr lang="en-US" sz="2400">
              <a:latin typeface="Lucida Bright" panose="02040602050505020304" charset="0"/>
              <a:cs typeface="Lucida Bright" panose="02040602050505020304" charset="0"/>
            </a:endParaRPr>
          </a:p>
          <a:p>
            <a:pPr>
              <a:buFont typeface="Wingdings" panose="05000000000000000000" charset="0"/>
              <a:buChar char="v"/>
            </a:pPr>
            <a:r>
              <a:rPr lang="en-US" sz="2400" b="1">
                <a:latin typeface="Lucida Bright" panose="02040602050505020304" charset="0"/>
                <a:cs typeface="Lucida Bright" panose="02040602050505020304" charset="0"/>
              </a:rPr>
              <a:t>Backend Development:</a:t>
            </a:r>
            <a:endParaRPr lang="en-US" sz="2400" b="1">
              <a:latin typeface="Lucida Bright" panose="02040602050505020304" charset="0"/>
              <a:cs typeface="Lucida Bright" panose="02040602050505020304" charset="0"/>
            </a:endParaRPr>
          </a:p>
          <a:p>
            <a:pPr lvl="1">
              <a:buFont typeface="Wingdings" panose="05000000000000000000" charset="0"/>
              <a:buChar char="Ø"/>
            </a:pPr>
            <a:r>
              <a:rPr lang="en-US" sz="2100">
                <a:latin typeface="Lucida Bright" panose="02040602050505020304" charset="0"/>
                <a:cs typeface="Lucida Bright" panose="02040602050505020304" charset="0"/>
              </a:rPr>
              <a:t>Integrating FastAPI with the CNN model.</a:t>
            </a:r>
            <a:endParaRPr lang="en-US" sz="2100">
              <a:latin typeface="Lucida Bright" panose="02040602050505020304" charset="0"/>
              <a:cs typeface="Lucida Bright" panose="02040602050505020304" charset="0"/>
            </a:endParaRPr>
          </a:p>
          <a:p>
            <a:pPr lvl="1">
              <a:buFont typeface="Wingdings" panose="05000000000000000000" charset="0"/>
              <a:buChar char="Ø"/>
            </a:pPr>
            <a:r>
              <a:rPr lang="en-US" sz="2100">
                <a:latin typeface="Lucida Bright" panose="02040602050505020304" charset="0"/>
                <a:cs typeface="Lucida Bright" panose="02040602050505020304" charset="0"/>
              </a:rPr>
              <a:t>Handling image processing and prediction outputs.</a:t>
            </a:r>
            <a:endParaRPr lang="en-US" sz="2100">
              <a:latin typeface="Lucida Bright" panose="02040602050505020304" charset="0"/>
              <a:cs typeface="Lucida Bright" panose="02040602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latin typeface="Algerian" panose="04020705040A02060702" charset="0"/>
                <a:cs typeface="Algerian" panose="04020705040A02060702" charset="0"/>
              </a:rPr>
              <a:t>Demonstration</a:t>
            </a:r>
            <a:endParaRPr lang="en-US">
              <a:latin typeface="Algerian" panose="04020705040A02060702" charset="0"/>
              <a:cs typeface="Algerian" panose="04020705040A02060702" charset="0"/>
            </a:endParaRPr>
          </a:p>
        </p:txBody>
      </p:sp>
      <p:pic>
        <p:nvPicPr>
          <p:cNvPr id="4" name="Content Placeholder 3" descr="Screenshot 2024-08-01 184510"/>
          <p:cNvPicPr>
            <a:picLocks noChangeAspect="1"/>
          </p:cNvPicPr>
          <p:nvPr>
            <p:ph sz="half" idx="1"/>
          </p:nvPr>
        </p:nvPicPr>
        <p:blipFill>
          <a:blip r:embed="rId1"/>
          <a:stretch>
            <a:fillRect/>
          </a:stretch>
        </p:blipFill>
        <p:spPr>
          <a:xfrm>
            <a:off x="460375" y="1937385"/>
            <a:ext cx="5525770" cy="3600450"/>
          </a:xfrm>
          <a:prstGeom prst="rect">
            <a:avLst/>
          </a:prstGeom>
        </p:spPr>
      </p:pic>
      <p:pic>
        <p:nvPicPr>
          <p:cNvPr id="5" name="Content Placeholder 4" descr="Screenshot 2024-08-01 184605"/>
          <p:cNvPicPr>
            <a:picLocks noChangeAspect="1"/>
          </p:cNvPicPr>
          <p:nvPr>
            <p:ph sz="half" idx="2"/>
          </p:nvPr>
        </p:nvPicPr>
        <p:blipFill>
          <a:blip r:embed="rId2"/>
          <a:stretch>
            <a:fillRect/>
          </a:stretch>
        </p:blipFill>
        <p:spPr>
          <a:xfrm>
            <a:off x="6316345" y="4156075"/>
            <a:ext cx="5695950" cy="2541270"/>
          </a:xfrm>
          <a:prstGeom prst="rect">
            <a:avLst/>
          </a:prstGeom>
        </p:spPr>
      </p:pic>
      <p:pic>
        <p:nvPicPr>
          <p:cNvPr id="6" name="Picture 5" descr="Screenshot 2024-08-01 184626"/>
          <p:cNvPicPr>
            <a:picLocks noChangeAspect="1"/>
          </p:cNvPicPr>
          <p:nvPr/>
        </p:nvPicPr>
        <p:blipFill>
          <a:blip r:embed="rId3"/>
          <a:stretch>
            <a:fillRect/>
          </a:stretch>
        </p:blipFill>
        <p:spPr>
          <a:xfrm>
            <a:off x="6315710" y="1523365"/>
            <a:ext cx="5696585" cy="231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Conclusion and Future Work</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pPr>
              <a:buFont typeface="Wingdings" panose="05000000000000000000" charset="0"/>
              <a:buChar char="v"/>
            </a:pPr>
            <a:r>
              <a:rPr lang="en-US" sz="2400" b="1">
                <a:latin typeface="Lucida Bright" panose="02040602050505020304" charset="0"/>
                <a:cs typeface="Lucida Bright" panose="02040602050505020304" charset="0"/>
              </a:rPr>
              <a:t>Conclusion:</a:t>
            </a:r>
            <a:endParaRPr lang="en-US" sz="2400" b="1">
              <a:latin typeface="Lucida Bright" panose="02040602050505020304" charset="0"/>
              <a:cs typeface="Lucida Bright" panose="02040602050505020304" charset="0"/>
            </a:endParaRPr>
          </a:p>
          <a:p>
            <a:pPr lvl="2"/>
            <a:r>
              <a:rPr lang="en-US" sz="1800">
                <a:latin typeface="Lucida Bright" panose="02040602050505020304" charset="0"/>
                <a:cs typeface="Lucida Bright" panose="02040602050505020304" charset="0"/>
              </a:rPr>
              <a:t>The model accurately identifying the disease of the potato plant.</a:t>
            </a:r>
            <a:endParaRPr lang="en-US" sz="1800">
              <a:latin typeface="Lucida Bright" panose="02040602050505020304" charset="0"/>
              <a:cs typeface="Lucida Bright" panose="02040602050505020304" charset="0"/>
            </a:endParaRPr>
          </a:p>
          <a:p>
            <a:pPr marL="914400" lvl="2" indent="0">
              <a:buNone/>
            </a:pPr>
            <a:endParaRPr lang="en-US" sz="1800">
              <a:latin typeface="Lucida Bright" panose="02040602050505020304" charset="0"/>
              <a:cs typeface="Lucida Bright" panose="02040602050505020304" charset="0"/>
            </a:endParaRPr>
          </a:p>
          <a:p>
            <a:pPr lvl="2"/>
            <a:r>
              <a:rPr lang="en-US" sz="1800">
                <a:latin typeface="Lucida Bright" panose="02040602050505020304" charset="0"/>
                <a:cs typeface="Lucida Bright" panose="02040602050505020304" charset="0"/>
              </a:rPr>
              <a:t>Benefits to farmers and agricultural practices as </a:t>
            </a:r>
            <a:r>
              <a:rPr lang="en-US" sz="1800">
                <a:latin typeface="Lucida Bright" panose="02040602050505020304" charset="0"/>
                <a:cs typeface="Lucida Bright" panose="02040602050505020304" charset="0"/>
                <a:sym typeface="+mn-ea"/>
              </a:rPr>
              <a:t>Early detection and accurate identification are crucial for applying appropriate treatments</a:t>
            </a:r>
            <a:r>
              <a:rPr lang="en-US" sz="1800">
                <a:latin typeface="Lucida Bright" panose="02040602050505020304" charset="0"/>
                <a:cs typeface="Lucida Bright" panose="02040602050505020304" charset="0"/>
              </a:rPr>
              <a:t>.</a:t>
            </a:r>
            <a:endParaRPr lang="en-US" sz="1800">
              <a:latin typeface="Lucida Bright" panose="02040602050505020304" charset="0"/>
              <a:cs typeface="Lucida Bright" panose="02040602050505020304" charset="0"/>
            </a:endParaRPr>
          </a:p>
          <a:p>
            <a:pPr marL="914400" lvl="2" indent="0">
              <a:buNone/>
            </a:pPr>
            <a:endParaRPr lang="en-US" sz="1800">
              <a:latin typeface="Lucida Bright" panose="02040602050505020304" charset="0"/>
              <a:cs typeface="Lucida Bright" panose="02040602050505020304" charset="0"/>
            </a:endParaRPr>
          </a:p>
          <a:p>
            <a:pPr lvl="2"/>
            <a:r>
              <a:rPr lang="en-US" sz="1800">
                <a:latin typeface="Lucida Bright" panose="02040602050505020304" charset="0"/>
                <a:cs typeface="Lucida Bright" panose="02040602050505020304" charset="0"/>
              </a:rPr>
              <a:t>Web Application makes it easy for user interaction.</a:t>
            </a:r>
            <a:endParaRPr lang="en-US" sz="1800">
              <a:latin typeface="Lucida Bright" panose="02040602050505020304" charset="0"/>
              <a:cs typeface="Lucida Bright" panose="02040602050505020304" charset="0"/>
            </a:endParaRPr>
          </a:p>
          <a:p>
            <a:pPr marL="914400" lvl="2" indent="0">
              <a:buNone/>
            </a:pPr>
            <a:endParaRPr lang="en-US" sz="2400">
              <a:latin typeface="Lucida Bright" panose="02040602050505020304" charset="0"/>
              <a:cs typeface="Lucida Bright" panose="02040602050505020304" charset="0"/>
            </a:endParaRPr>
          </a:p>
          <a:p>
            <a:pPr>
              <a:buFont typeface="Wingdings" panose="05000000000000000000" charset="0"/>
              <a:buChar char="v"/>
            </a:pPr>
            <a:r>
              <a:rPr lang="en-US" sz="2400" b="1">
                <a:latin typeface="Lucida Bright" panose="02040602050505020304" charset="0"/>
                <a:cs typeface="Lucida Bright" panose="02040602050505020304" charset="0"/>
              </a:rPr>
              <a:t>Future Work:</a:t>
            </a:r>
            <a:endParaRPr lang="en-US" sz="2400" b="1">
              <a:latin typeface="Lucida Bright" panose="02040602050505020304" charset="0"/>
              <a:cs typeface="Lucida Bright" panose="02040602050505020304" charset="0"/>
            </a:endParaRPr>
          </a:p>
          <a:p>
            <a:pPr lvl="2"/>
            <a:r>
              <a:rPr lang="en-US" sz="1800">
                <a:latin typeface="Lucida Bright" panose="02040602050505020304" charset="0"/>
                <a:cs typeface="Lucida Bright" panose="02040602050505020304" charset="0"/>
              </a:rPr>
              <a:t>Enhancements to the model and application.</a:t>
            </a:r>
            <a:endParaRPr lang="en-US" sz="1800">
              <a:latin typeface="Lucida Bright" panose="02040602050505020304" charset="0"/>
              <a:cs typeface="Lucida Bright" panose="02040602050505020304" charset="0"/>
            </a:endParaRPr>
          </a:p>
          <a:p>
            <a:pPr lvl="2"/>
            <a:r>
              <a:rPr lang="en-US" sz="1800">
                <a:latin typeface="Lucida Bright" panose="02040602050505020304" charset="0"/>
                <a:cs typeface="Lucida Bright" panose="02040602050505020304" charset="0"/>
              </a:rPr>
              <a:t>Potential for integrating more plant diseases.</a:t>
            </a:r>
            <a:endParaRPr lang="en-US" sz="1800">
              <a:latin typeface="Lucida Bright" panose="02040602050505020304" charset="0"/>
              <a:cs typeface="Lucida Bright" panose="02040602050505020304" charset="0"/>
            </a:endParaRPr>
          </a:p>
          <a:p>
            <a:pPr lvl="2"/>
            <a:r>
              <a:rPr lang="en-US" sz="1800">
                <a:latin typeface="Lucida Bright" panose="02040602050505020304" charset="0"/>
                <a:cs typeface="Lucida Bright" panose="02040602050505020304" charset="0"/>
              </a:rPr>
              <a:t>Expanding the mobile app functionality.</a:t>
            </a:r>
            <a:endParaRPr lang="en-US" sz="1800">
              <a:latin typeface="Lucida Bright" panose="02040602050505020304" charset="0"/>
              <a:cs typeface="Lucida Bright" panose="02040602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Problem Statment</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609600" y="1600200"/>
            <a:ext cx="10972800" cy="5027930"/>
          </a:xfrm>
        </p:spPr>
        <p:txBody>
          <a:bodyPr/>
          <a:p>
            <a:pPr>
              <a:buFont typeface="Wingdings" panose="05000000000000000000" charset="0"/>
              <a:buChar char="v"/>
            </a:pPr>
            <a:r>
              <a:rPr lang="en-US" sz="2400" b="1">
                <a:latin typeface="Lucida Bright" panose="02040602050505020304" charset="0"/>
                <a:cs typeface="Lucida Bright" panose="02040602050505020304" charset="0"/>
              </a:rPr>
              <a:t>Economic Losses</a:t>
            </a:r>
            <a:r>
              <a:rPr lang="en-US" sz="2400">
                <a:latin typeface="Lucida Bright" panose="02040602050505020304" charset="0"/>
                <a:cs typeface="Lucida Bright" panose="02040602050505020304" charset="0"/>
              </a:rPr>
              <a:t>: </a:t>
            </a:r>
            <a:endParaRPr lang="en-US" sz="2400">
              <a:latin typeface="Lucida Bright" panose="02040602050505020304" charset="0"/>
              <a:cs typeface="Lucida Bright" panose="02040602050505020304" charset="0"/>
            </a:endParaRPr>
          </a:p>
          <a:p>
            <a:pPr marL="0" indent="0">
              <a:buFont typeface="Wingdings" panose="05000000000000000000" charset="0"/>
              <a:buNone/>
            </a:pPr>
            <a:r>
              <a:rPr lang="en-US" sz="2000">
                <a:latin typeface="Lucida Bright" panose="02040602050505020304" charset="0"/>
                <a:cs typeface="Lucida Bright" panose="02040602050505020304" charset="0"/>
              </a:rPr>
              <a:t>                  Farmers growing potatoes face significant economic losses each year due to various diseases affecting potato plants.</a:t>
            </a:r>
            <a:endParaRPr lang="en-US" sz="2000">
              <a:latin typeface="Lucida Bright" panose="02040602050505020304" charset="0"/>
              <a:cs typeface="Lucida Bright" panose="02040602050505020304" charset="0"/>
            </a:endParaRPr>
          </a:p>
          <a:p>
            <a:pPr marL="0" indent="0">
              <a:buNone/>
            </a:pPr>
            <a:endParaRPr lang="en-US" sz="2000">
              <a:latin typeface="Lucida Bright" panose="02040602050505020304" charset="0"/>
              <a:cs typeface="Lucida Bright" panose="02040602050505020304" charset="0"/>
            </a:endParaRPr>
          </a:p>
          <a:p>
            <a:pPr>
              <a:buFont typeface="Wingdings" panose="05000000000000000000" charset="0"/>
              <a:buChar char="v"/>
            </a:pPr>
            <a:r>
              <a:rPr lang="en-US" sz="2400" b="1">
                <a:latin typeface="Lucida Bright" panose="02040602050505020304" charset="0"/>
                <a:cs typeface="Lucida Bright" panose="02040602050505020304" charset="0"/>
              </a:rPr>
              <a:t>Common Diseases:</a:t>
            </a:r>
            <a:r>
              <a:rPr lang="en-US" sz="2400">
                <a:latin typeface="Lucida Bright" panose="02040602050505020304" charset="0"/>
                <a:cs typeface="Lucida Bright" panose="02040602050505020304" charset="0"/>
              </a:rPr>
              <a:t> </a:t>
            </a:r>
            <a:r>
              <a:rPr lang="en-US" sz="2000">
                <a:latin typeface="Lucida Bright" panose="02040602050505020304" charset="0"/>
                <a:cs typeface="Lucida Bright" panose="02040602050505020304" charset="0"/>
              </a:rPr>
              <a:t>Two common diseases are Early Blight and Late Blight.</a:t>
            </a:r>
            <a:endParaRPr lang="en-US" sz="2000">
              <a:latin typeface="Lucida Bright" panose="02040602050505020304" charset="0"/>
              <a:cs typeface="Lucida Bright" panose="02040602050505020304" charset="0"/>
            </a:endParaRPr>
          </a:p>
          <a:p>
            <a:pPr lvl="2"/>
            <a:r>
              <a:rPr lang="en-US" sz="1800">
                <a:latin typeface="Lucida Bright" panose="02040602050505020304" charset="0"/>
                <a:cs typeface="Lucida Bright" panose="02040602050505020304" charset="0"/>
              </a:rPr>
              <a:t>Early Blight: Caused by fungus.</a:t>
            </a:r>
            <a:endParaRPr lang="en-US" sz="1800">
              <a:latin typeface="Lucida Bright" panose="02040602050505020304" charset="0"/>
              <a:cs typeface="Lucida Bright" panose="02040602050505020304" charset="0"/>
            </a:endParaRPr>
          </a:p>
          <a:p>
            <a:pPr lvl="2"/>
            <a:r>
              <a:rPr lang="en-US" sz="1800">
                <a:latin typeface="Lucida Bright" panose="02040602050505020304" charset="0"/>
                <a:cs typeface="Lucida Bright" panose="02040602050505020304" charset="0"/>
              </a:rPr>
              <a:t>Late Blight: Caused by specific microorganisms.</a:t>
            </a:r>
            <a:endParaRPr lang="en-US" sz="1800">
              <a:latin typeface="Lucida Bright" panose="02040602050505020304" charset="0"/>
              <a:cs typeface="Lucida Bright" panose="02040602050505020304" charset="0"/>
            </a:endParaRPr>
          </a:p>
          <a:p>
            <a:pPr lvl="2"/>
            <a:endParaRPr lang="en-US" sz="1800">
              <a:latin typeface="Lucida Bright" panose="02040602050505020304" charset="0"/>
              <a:cs typeface="Lucida Bright" panose="02040602050505020304" charset="0"/>
            </a:endParaRPr>
          </a:p>
          <a:p>
            <a:pPr marL="0" indent="0">
              <a:buNone/>
            </a:pPr>
            <a:r>
              <a:rPr lang="en-US" sz="2400" b="1">
                <a:latin typeface="Lucida Bright" panose="02040602050505020304" charset="0"/>
                <a:cs typeface="Lucida Bright" panose="02040602050505020304" charset="0"/>
              </a:rPr>
              <a:t>Importance of Early Detection:</a:t>
            </a:r>
            <a:r>
              <a:rPr lang="en-US" sz="2400">
                <a:latin typeface="Lucida Bright" panose="02040602050505020304" charset="0"/>
                <a:cs typeface="Lucida Bright" panose="02040602050505020304" charset="0"/>
              </a:rPr>
              <a:t> </a:t>
            </a:r>
            <a:endParaRPr lang="en-US" sz="2400">
              <a:latin typeface="Lucida Bright" panose="02040602050505020304" charset="0"/>
              <a:cs typeface="Lucida Bright" panose="02040602050505020304" charset="0"/>
            </a:endParaRPr>
          </a:p>
          <a:p>
            <a:pPr marL="0" indent="0" algn="just">
              <a:buNone/>
            </a:pPr>
            <a:r>
              <a:rPr lang="en-US" sz="2400">
                <a:latin typeface="Lucida Bright" panose="02040602050505020304" charset="0"/>
                <a:cs typeface="Lucida Bright" panose="02040602050505020304" charset="0"/>
              </a:rPr>
              <a:t>                </a:t>
            </a:r>
            <a:r>
              <a:rPr lang="en-US" sz="2000">
                <a:latin typeface="Lucida Bright" panose="02040602050505020304" charset="0"/>
                <a:cs typeface="Lucida Bright" panose="02040602050505020304" charset="0"/>
              </a:rPr>
              <a:t>Early detection and accurate identification are crucial for applying appropriate treatments, preventing waste, and avoiding economic loss.</a:t>
            </a:r>
            <a:endParaRPr lang="en-US" sz="2000">
              <a:latin typeface="Lucida Bright" panose="02040602050505020304" charset="0"/>
              <a:cs typeface="Lucida Bright" panose="02040602050505020304" charset="0"/>
            </a:endParaRPr>
          </a:p>
          <a:p>
            <a:pPr marL="0" indent="0" algn="just">
              <a:buNone/>
            </a:pPr>
            <a:r>
              <a:rPr lang="en-US" sz="2000" b="1">
                <a:latin typeface="Lucida Bright" panose="02040602050505020304" charset="0"/>
                <a:cs typeface="Lucida Bright" panose="02040602050505020304" charset="0"/>
              </a:rPr>
              <a:t> </a:t>
            </a:r>
            <a:endParaRPr lang="en-US" sz="2000">
              <a:latin typeface="Lucida Bright" panose="02040602050505020304" charset="0"/>
              <a:cs typeface="Lucida Bright" panose="02040602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References</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pPr>
              <a:lnSpc>
                <a:spcPct val="120000"/>
              </a:lnSpc>
              <a:buFont typeface="Wingdings" panose="05000000000000000000" charset="0"/>
              <a:buChar char="Ø"/>
            </a:pPr>
            <a:r>
              <a:rPr lang="en-US" sz="2000">
                <a:latin typeface="Lucida Bright" panose="02040602050505020304" charset="0"/>
                <a:cs typeface="Lucida Bright" panose="02040602050505020304" charset="0"/>
              </a:rPr>
              <a:t>dataset link :- https://www.kaggle.com/datasets/abdallahalidev/plantvillage-dataset</a:t>
            </a:r>
            <a:endParaRPr lang="en-US" sz="2000">
              <a:latin typeface="Lucida Bright" panose="02040602050505020304" charset="0"/>
              <a:cs typeface="Lucida Bright" panose="02040602050505020304" charset="0"/>
            </a:endParaRPr>
          </a:p>
          <a:p>
            <a:pPr>
              <a:lnSpc>
                <a:spcPct val="120000"/>
              </a:lnSpc>
              <a:buFont typeface="Wingdings" panose="05000000000000000000" charset="0"/>
              <a:buChar char="Ø"/>
            </a:pPr>
            <a:r>
              <a:rPr lang="en-US" sz="2000">
                <a:latin typeface="Lucida Bright" panose="02040602050505020304" charset="0"/>
                <a:cs typeface="Lucida Bright" panose="02040602050505020304" charset="0"/>
              </a:rPr>
              <a:t>https://www.kaggle.com/</a:t>
            </a:r>
            <a:endParaRPr lang="en-US" sz="2000">
              <a:latin typeface="Lucida Bright" panose="02040602050505020304" charset="0"/>
              <a:cs typeface="Lucida Bright" panose="02040602050505020304" charset="0"/>
            </a:endParaRPr>
          </a:p>
          <a:p>
            <a:pPr>
              <a:lnSpc>
                <a:spcPct val="120000"/>
              </a:lnSpc>
              <a:buFont typeface="Wingdings" panose="05000000000000000000" charset="0"/>
              <a:buChar char="Ø"/>
            </a:pPr>
            <a:r>
              <a:rPr lang="en-US" sz="2000">
                <a:latin typeface="Lucida Bright" panose="02040602050505020304" charset="0"/>
                <a:cs typeface="Lucida Bright" panose="02040602050505020304" charset="0"/>
              </a:rPr>
              <a:t>https://www.tensorflow.org/</a:t>
            </a:r>
            <a:endParaRPr lang="en-US" sz="2000">
              <a:latin typeface="Lucida Bright" panose="02040602050505020304" charset="0"/>
              <a:cs typeface="Lucida Bright" panose="02040602050505020304" charset="0"/>
            </a:endParaRPr>
          </a:p>
          <a:p>
            <a:pPr>
              <a:lnSpc>
                <a:spcPct val="120000"/>
              </a:lnSpc>
              <a:buFont typeface="Wingdings" panose="05000000000000000000" charset="0"/>
              <a:buChar char="Ø"/>
            </a:pPr>
            <a:r>
              <a:rPr lang="en-US" sz="2000">
                <a:latin typeface="Lucida Bright" panose="02040602050505020304" charset="0"/>
                <a:cs typeface="Lucida Bright" panose="02040602050505020304" charset="0"/>
              </a:rPr>
              <a:t>https://reactjs.org/</a:t>
            </a:r>
            <a:endParaRPr lang="en-US" sz="2000">
              <a:latin typeface="Lucida Bright" panose="02040602050505020304" charset="0"/>
              <a:cs typeface="Lucida Bright" panose="02040602050505020304" charset="0"/>
            </a:endParaRPr>
          </a:p>
          <a:p>
            <a:pPr>
              <a:lnSpc>
                <a:spcPct val="120000"/>
              </a:lnSpc>
              <a:buFont typeface="Wingdings" panose="05000000000000000000" charset="0"/>
              <a:buChar char="Ø"/>
            </a:pPr>
            <a:r>
              <a:rPr lang="en-US" sz="2000">
                <a:latin typeface="Lucida Bright" panose="02040602050505020304" charset="0"/>
                <a:cs typeface="Lucida Bright" panose="02040602050505020304" charset="0"/>
              </a:rPr>
              <a:t>https://fastapi.tiangolo.com/</a:t>
            </a:r>
            <a:endParaRPr lang="en-US" sz="2000">
              <a:latin typeface="Lucida Bright" panose="02040602050505020304" charset="0"/>
              <a:cs typeface="Lucida Bright" panose="02040602050505020304" charset="0"/>
            </a:endParaRPr>
          </a:p>
          <a:p>
            <a:pPr>
              <a:lnSpc>
                <a:spcPct val="120000"/>
              </a:lnSpc>
              <a:buFont typeface="Wingdings" panose="05000000000000000000" charset="0"/>
              <a:buChar char="Ø"/>
            </a:pPr>
            <a:r>
              <a:rPr lang="en-US" sz="2000">
                <a:latin typeface="Lucida Bright" panose="02040602050505020304" charset="0"/>
                <a:cs typeface="Lucida Bright" panose="02040602050505020304" charset="0"/>
              </a:rPr>
              <a:t>https://plantvillage.psu.edu/</a:t>
            </a:r>
            <a:endParaRPr lang="en-US" sz="2000">
              <a:latin typeface="Lucida Bright" panose="02040602050505020304" charset="0"/>
              <a:cs typeface="Lucida Bright" panose="02040602050505020304" charset="0"/>
            </a:endParaRPr>
          </a:p>
          <a:p>
            <a:pPr>
              <a:lnSpc>
                <a:spcPct val="120000"/>
              </a:lnSpc>
              <a:buFont typeface="Wingdings" panose="05000000000000000000" charset="0"/>
              <a:buChar char="Ø"/>
            </a:pPr>
            <a:r>
              <a:rPr lang="en-US" sz="2000">
                <a:latin typeface="Lucida Bright" panose="02040602050505020304" charset="0"/>
                <a:cs typeface="Lucida Bright" panose="02040602050505020304" charset="0"/>
              </a:rPr>
              <a:t>https://youtu.be/dGtDTjYs3xc?si=yelzG-Vc9XO-oqwL</a:t>
            </a:r>
            <a:endParaRPr lang="en-US" sz="2000">
              <a:latin typeface="Lucida Bright" panose="02040602050505020304" charset="0"/>
              <a:cs typeface="Lucida Bright" panose="02040602050505020304" charset="0"/>
            </a:endParaRPr>
          </a:p>
          <a:p>
            <a:pPr>
              <a:lnSpc>
                <a:spcPct val="120000"/>
              </a:lnSpc>
              <a:buFont typeface="Wingdings" panose="05000000000000000000" charset="0"/>
              <a:buChar char="Ø"/>
            </a:pPr>
            <a:r>
              <a:rPr lang="en-US" sz="2000">
                <a:latin typeface="Lucida Bright" panose="02040602050505020304" charset="0"/>
                <a:cs typeface="Lucida Bright" panose="02040602050505020304" charset="0"/>
              </a:rPr>
              <a:t>https://ijrpr.com/uploads/V3ISSUE5/IJRPR4071.pdf</a:t>
            </a:r>
            <a:endParaRPr lang="en-US" sz="2000">
              <a:latin typeface="Lucida Bright" panose="02040602050505020304" charset="0"/>
              <a:cs typeface="Lucida Bright" panose="02040602050505020304" charset="0"/>
            </a:endParaRPr>
          </a:p>
          <a:p>
            <a:pPr>
              <a:lnSpc>
                <a:spcPct val="120000"/>
              </a:lnSpc>
              <a:buFont typeface="Wingdings" panose="05000000000000000000" charset="0"/>
              <a:buChar char="Ø"/>
            </a:pPr>
            <a:r>
              <a:rPr lang="en-US" sz="2000">
                <a:latin typeface="Lucida Bright" panose="02040602050505020304" charset="0"/>
                <a:cs typeface="Lucida Bright" panose="02040602050505020304" charset="0"/>
              </a:rPr>
              <a:t>https://www.researchgate.net/publication/362365774_Potato_diseases_detection_and_classification_using_deep_learning_methods</a:t>
            </a:r>
            <a:endParaRPr lang="en-US" sz="2000">
              <a:latin typeface="Lucida Bright" panose="02040602050505020304" charset="0"/>
              <a:cs typeface="Lucida Bright" panose="02040602050505020304" charset="0"/>
            </a:endParaRPr>
          </a:p>
          <a:p>
            <a:endParaRPr lang="en-US" sz="2000">
              <a:latin typeface="Lucida Bright" panose="02040602050505020304" charset="0"/>
              <a:cs typeface="Lucida Bright" panose="02040602050505020304" charset="0"/>
            </a:endParaRPr>
          </a:p>
          <a:p>
            <a:endParaRPr lang="en-US" sz="2000">
              <a:latin typeface="Lucida Bright" panose="02040602050505020304" charset="0"/>
              <a:cs typeface="Lucida Bright" panose="02040602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3085" y="2664460"/>
            <a:ext cx="11142345" cy="1143000"/>
          </a:xfrm>
        </p:spPr>
        <p:txBody>
          <a:bodyPr/>
          <a:p>
            <a:r>
              <a:rPr lang="en-US" sz="8800">
                <a:effectLst>
                  <a:reflection blurRad="6350" stA="60000" endA="900" endPos="60000" dist="60007" dir="5400000" sy="-100000" algn="bl" rotWithShape="0"/>
                </a:effectLst>
                <a:latin typeface="Algerian" panose="04020705040A02060702" charset="0"/>
                <a:cs typeface="Algerian" panose="04020705040A02060702" charset="0"/>
              </a:rPr>
              <a:t>Thank You</a:t>
            </a:r>
            <a:endParaRPr lang="en-US" sz="8800">
              <a:effectLst>
                <a:reflection blurRad="6350" stA="60000" endA="900" endPos="60000" dist="60007" dir="5400000" sy="-100000" algn="bl" rotWithShape="0"/>
              </a:effectLst>
              <a:latin typeface="Algerian" panose="04020705040A02060702" charset="0"/>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Project Overview</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pPr>
              <a:buFont typeface="Wingdings" panose="05000000000000000000" charset="0"/>
              <a:buChar char="v"/>
            </a:pPr>
            <a:r>
              <a:rPr lang="en-US" sz="2400" b="1">
                <a:latin typeface="Lucida Bright" panose="02040602050505020304" charset="0"/>
                <a:cs typeface="Lucida Bright" panose="02040602050505020304" charset="0"/>
              </a:rPr>
              <a:t>Objective: </a:t>
            </a:r>
            <a:endParaRPr lang="en-US" sz="2400" b="1">
              <a:latin typeface="Lucida Bright" panose="02040602050505020304" charset="0"/>
              <a:cs typeface="Lucida Bright" panose="02040602050505020304" charset="0"/>
            </a:endParaRPr>
          </a:p>
          <a:p>
            <a:pPr marL="0" indent="0">
              <a:lnSpc>
                <a:spcPct val="110000"/>
              </a:lnSpc>
              <a:buFont typeface="Wingdings" panose="05000000000000000000" charset="0"/>
              <a:buNone/>
            </a:pPr>
            <a:r>
              <a:rPr lang="en-US" sz="1800">
                <a:latin typeface="Lucida Bright" panose="02040602050505020304" charset="0"/>
                <a:cs typeface="Lucida Bright" panose="02040602050505020304" charset="0"/>
              </a:rPr>
              <a:t>            Develop a CNN model to identify potato plant diseases and create a user-friendly web application for easy interaction.</a:t>
            </a:r>
            <a:endParaRPr lang="en-US" sz="1800">
              <a:latin typeface="Lucida Bright" panose="02040602050505020304" charset="0"/>
              <a:cs typeface="Lucida Bright" panose="02040602050505020304" charset="0"/>
            </a:endParaRPr>
          </a:p>
          <a:p>
            <a:pPr marL="0" indent="0">
              <a:lnSpc>
                <a:spcPct val="110000"/>
              </a:lnSpc>
              <a:buFont typeface="Wingdings" panose="05000000000000000000" charset="0"/>
              <a:buNone/>
            </a:pPr>
            <a:endParaRPr lang="en-US" sz="2400">
              <a:latin typeface="Lucida Bright" panose="02040602050505020304" charset="0"/>
              <a:cs typeface="Lucida Bright" panose="02040602050505020304" charset="0"/>
            </a:endParaRPr>
          </a:p>
          <a:p>
            <a:pPr>
              <a:lnSpc>
                <a:spcPct val="110000"/>
              </a:lnSpc>
              <a:buFont typeface="Wingdings" panose="05000000000000000000" charset="0"/>
              <a:buChar char="v"/>
            </a:pPr>
            <a:r>
              <a:rPr lang="en-US" sz="2400" b="1">
                <a:latin typeface="Lucida Bright" panose="02040602050505020304" charset="0"/>
                <a:cs typeface="Lucida Bright" panose="02040602050505020304" charset="0"/>
              </a:rPr>
              <a:t>Key Components:</a:t>
            </a:r>
            <a:endParaRPr lang="en-US" sz="2400" b="1">
              <a:latin typeface="Lucida Bright" panose="02040602050505020304" charset="0"/>
              <a:cs typeface="Lucida Bright" panose="02040602050505020304" charset="0"/>
            </a:endParaRPr>
          </a:p>
          <a:p>
            <a:pPr lvl="2">
              <a:buFont typeface="Wingdings" panose="05000000000000000000" charset="0"/>
              <a:buChar char="Ø"/>
            </a:pPr>
            <a:endParaRPr lang="en-US" sz="1800">
              <a:latin typeface="Lucida Bright" panose="02040602050505020304" charset="0"/>
              <a:cs typeface="Lucida Bright" panose="02040602050505020304" charset="0"/>
            </a:endParaRPr>
          </a:p>
          <a:p>
            <a:pPr lvl="2">
              <a:lnSpc>
                <a:spcPct val="120000"/>
              </a:lnSpc>
              <a:buFont typeface="Wingdings" panose="05000000000000000000" charset="0"/>
              <a:buChar char="Ø"/>
            </a:pPr>
            <a:r>
              <a:rPr lang="en-US" sz="1800">
                <a:latin typeface="Lucida Bright" panose="02040602050505020304" charset="0"/>
                <a:cs typeface="Lucida Bright" panose="02040602050505020304" charset="0"/>
              </a:rPr>
              <a:t>Data Collection and Pre-processing</a:t>
            </a:r>
            <a:endParaRPr lang="en-US" sz="1800">
              <a:latin typeface="Lucida Bright" panose="02040602050505020304" charset="0"/>
              <a:cs typeface="Lucida Bright" panose="02040602050505020304" charset="0"/>
            </a:endParaRPr>
          </a:p>
          <a:p>
            <a:pPr lvl="2">
              <a:lnSpc>
                <a:spcPct val="120000"/>
              </a:lnSpc>
              <a:buFont typeface="Wingdings" panose="05000000000000000000" charset="0"/>
              <a:buChar char="Ø"/>
            </a:pPr>
            <a:r>
              <a:rPr lang="en-US" sz="1800">
                <a:latin typeface="Lucida Bright" panose="02040602050505020304" charset="0"/>
                <a:cs typeface="Lucida Bright" panose="02040602050505020304" charset="0"/>
              </a:rPr>
              <a:t>CNN Model Building</a:t>
            </a:r>
            <a:endParaRPr lang="en-US" sz="1800">
              <a:latin typeface="Lucida Bright" panose="02040602050505020304" charset="0"/>
              <a:cs typeface="Lucida Bright" panose="02040602050505020304" charset="0"/>
            </a:endParaRPr>
          </a:p>
          <a:p>
            <a:pPr lvl="2">
              <a:lnSpc>
                <a:spcPct val="120000"/>
              </a:lnSpc>
              <a:buFont typeface="Wingdings" panose="05000000000000000000" charset="0"/>
              <a:buChar char="Ø"/>
            </a:pPr>
            <a:r>
              <a:rPr lang="en-US" sz="1800">
                <a:latin typeface="Lucida Bright" panose="02040602050505020304" charset="0"/>
                <a:cs typeface="Lucida Bright" panose="02040602050505020304" charset="0"/>
              </a:rPr>
              <a:t>Web Application Development</a:t>
            </a:r>
            <a:endParaRPr lang="en-US" sz="1800">
              <a:latin typeface="Lucida Bright" panose="02040602050505020304" charset="0"/>
              <a:cs typeface="Lucida Bright" panose="02040602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00d8f10f-5038-4e0f-bb58-0b885ddc0cc5___RS_Early.B 8722"/>
          <p:cNvPicPr>
            <a:picLocks noChangeAspect="1"/>
          </p:cNvPicPr>
          <p:nvPr/>
        </p:nvPicPr>
        <p:blipFill>
          <a:blip r:embed="rId1"/>
          <a:stretch>
            <a:fillRect/>
          </a:stretch>
        </p:blipFill>
        <p:spPr>
          <a:xfrm>
            <a:off x="257810" y="862330"/>
            <a:ext cx="1159510" cy="1079500"/>
          </a:xfrm>
          <a:prstGeom prst="rect">
            <a:avLst/>
          </a:prstGeom>
          <a:ln>
            <a:solidFill>
              <a:schemeClr val="tx1"/>
            </a:solidFill>
          </a:ln>
          <a:effectLst>
            <a:innerShdw blurRad="63500" dist="50800">
              <a:prstClr val="black">
                <a:alpha val="50000"/>
              </a:prstClr>
            </a:innerShdw>
          </a:effectLst>
        </p:spPr>
      </p:pic>
      <p:pic>
        <p:nvPicPr>
          <p:cNvPr id="5" name="Picture 4" descr="03da9931-e514-4cc7-b04a-8f474a133ce5___RS_HL 1830"/>
          <p:cNvPicPr>
            <a:picLocks noChangeAspect="1"/>
          </p:cNvPicPr>
          <p:nvPr/>
        </p:nvPicPr>
        <p:blipFill>
          <a:blip r:embed="rId2"/>
          <a:stretch>
            <a:fillRect/>
          </a:stretch>
        </p:blipFill>
        <p:spPr>
          <a:xfrm>
            <a:off x="1417320" y="1343660"/>
            <a:ext cx="1190625" cy="1310005"/>
          </a:xfrm>
          <a:prstGeom prst="rect">
            <a:avLst/>
          </a:prstGeom>
          <a:ln>
            <a:solidFill>
              <a:schemeClr val="tx1"/>
            </a:solidFill>
          </a:ln>
          <a:effectLst>
            <a:innerShdw blurRad="63500" dist="50800" dir="18900000">
              <a:prstClr val="black">
                <a:alpha val="50000"/>
              </a:prstClr>
            </a:innerShdw>
          </a:effectLst>
        </p:spPr>
      </p:pic>
      <p:pic>
        <p:nvPicPr>
          <p:cNvPr id="6" name="Picture 5" descr="01ad74ce-eb28-42c7-9204-778d17cfd45c___RS_LB 2669"/>
          <p:cNvPicPr>
            <a:picLocks noChangeAspect="1"/>
          </p:cNvPicPr>
          <p:nvPr/>
        </p:nvPicPr>
        <p:blipFill>
          <a:blip r:embed="rId3"/>
          <a:stretch>
            <a:fillRect/>
          </a:stretch>
        </p:blipFill>
        <p:spPr>
          <a:xfrm>
            <a:off x="257810" y="2218690"/>
            <a:ext cx="1227455" cy="963295"/>
          </a:xfrm>
          <a:prstGeom prst="rect">
            <a:avLst/>
          </a:prstGeom>
          <a:ln>
            <a:solidFill>
              <a:schemeClr val="tx1"/>
            </a:solidFill>
          </a:ln>
          <a:effectLst>
            <a:innerShdw blurRad="63500" dist="50800" dir="18900000">
              <a:prstClr val="black">
                <a:alpha val="50000"/>
              </a:prstClr>
            </a:innerShdw>
          </a:effectLst>
        </p:spPr>
      </p:pic>
      <p:sp>
        <p:nvSpPr>
          <p:cNvPr id="9" name="Flowchart: Multidocument 8"/>
          <p:cNvSpPr/>
          <p:nvPr/>
        </p:nvSpPr>
        <p:spPr>
          <a:xfrm>
            <a:off x="9894570" y="1356360"/>
            <a:ext cx="832485" cy="882015"/>
          </a:xfrm>
          <a:prstGeom prst="flowChartMultidocument">
            <a:avLst/>
          </a:prstGeom>
          <a:solidFill>
            <a:schemeClr val="bg2"/>
          </a:solidFill>
          <a:ln>
            <a:solidFill>
              <a:schemeClr val="bg2">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2" name="Picture 11" descr="images"/>
          <p:cNvPicPr>
            <a:picLocks noChangeAspect="1"/>
          </p:cNvPicPr>
          <p:nvPr>
            <p:custDataLst>
              <p:tags r:id="rId4"/>
            </p:custDataLst>
          </p:nvPr>
        </p:nvPicPr>
        <p:blipFill>
          <a:blip r:embed="rId5"/>
          <a:stretch>
            <a:fillRect/>
          </a:stretch>
        </p:blipFill>
        <p:spPr>
          <a:xfrm>
            <a:off x="9206230" y="4015740"/>
            <a:ext cx="2071370" cy="427990"/>
          </a:xfrm>
          <a:prstGeom prst="rect">
            <a:avLst/>
          </a:prstGeom>
        </p:spPr>
      </p:pic>
      <p:sp>
        <p:nvSpPr>
          <p:cNvPr id="13" name="Rounded Rectangle 12"/>
          <p:cNvSpPr/>
          <p:nvPr/>
        </p:nvSpPr>
        <p:spPr>
          <a:xfrm>
            <a:off x="8775065" y="3458845"/>
            <a:ext cx="2933065" cy="15424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14" name="Rounded Rectangle 13"/>
          <p:cNvSpPr/>
          <p:nvPr/>
        </p:nvSpPr>
        <p:spPr>
          <a:xfrm>
            <a:off x="3509645" y="1356360"/>
            <a:ext cx="2486025" cy="971550"/>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t>Data Cleaning &amp; Preprocessing</a:t>
            </a:r>
            <a:endParaRPr lang="en-US"/>
          </a:p>
        </p:txBody>
      </p:sp>
      <p:sp>
        <p:nvSpPr>
          <p:cNvPr id="18" name="Rounded Rectangle 17"/>
          <p:cNvSpPr/>
          <p:nvPr/>
        </p:nvSpPr>
        <p:spPr>
          <a:xfrm>
            <a:off x="6685280" y="1344295"/>
            <a:ext cx="2181225" cy="9836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t>Model Building</a:t>
            </a:r>
            <a:endParaRPr lang="en-US"/>
          </a:p>
        </p:txBody>
      </p:sp>
      <p:sp>
        <p:nvSpPr>
          <p:cNvPr id="22" name="Rectangles 21"/>
          <p:cNvSpPr/>
          <p:nvPr/>
        </p:nvSpPr>
        <p:spPr>
          <a:xfrm>
            <a:off x="3729355" y="2450465"/>
            <a:ext cx="1995170" cy="230505"/>
          </a:xfrm>
          <a:prstGeom prst="rect">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tf dataset</a:t>
            </a:r>
            <a:endParaRPr lang="en-US"/>
          </a:p>
        </p:txBody>
      </p:sp>
      <p:sp>
        <p:nvSpPr>
          <p:cNvPr id="23" name="Rectangles 22"/>
          <p:cNvSpPr/>
          <p:nvPr/>
        </p:nvSpPr>
        <p:spPr>
          <a:xfrm>
            <a:off x="3509645" y="2787015"/>
            <a:ext cx="2385060" cy="351155"/>
          </a:xfrm>
          <a:prstGeom prst="rect">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Data Agumentation</a:t>
            </a:r>
            <a:endParaRPr lang="en-US"/>
          </a:p>
        </p:txBody>
      </p:sp>
      <p:sp>
        <p:nvSpPr>
          <p:cNvPr id="24" name="Rectangles 23"/>
          <p:cNvSpPr/>
          <p:nvPr/>
        </p:nvSpPr>
        <p:spPr>
          <a:xfrm>
            <a:off x="7109460" y="2451735"/>
            <a:ext cx="1333500" cy="340360"/>
          </a:xfrm>
          <a:prstGeom prst="rect">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CNN</a:t>
            </a:r>
            <a:endParaRPr lang="en-US"/>
          </a:p>
        </p:txBody>
      </p:sp>
      <p:sp>
        <p:nvSpPr>
          <p:cNvPr id="25" name="Rectangles 24"/>
          <p:cNvSpPr/>
          <p:nvPr/>
        </p:nvSpPr>
        <p:spPr>
          <a:xfrm>
            <a:off x="9475470" y="2368550"/>
            <a:ext cx="1801495" cy="285115"/>
          </a:xfrm>
          <a:prstGeom prst="rect">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Load model</a:t>
            </a:r>
            <a:endParaRPr lang="en-US"/>
          </a:p>
        </p:txBody>
      </p:sp>
      <p:sp>
        <p:nvSpPr>
          <p:cNvPr id="26" name="Rectangles 25"/>
          <p:cNvSpPr/>
          <p:nvPr/>
        </p:nvSpPr>
        <p:spPr>
          <a:xfrm>
            <a:off x="8910320" y="5386070"/>
            <a:ext cx="2841625" cy="392430"/>
          </a:xfrm>
          <a:prstGeom prst="rect">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http://localhost:8000</a:t>
            </a:r>
            <a:endParaRPr lang="en-US"/>
          </a:p>
        </p:txBody>
      </p:sp>
      <p:sp>
        <p:nvSpPr>
          <p:cNvPr id="28" name="Right Arrow 27"/>
          <p:cNvSpPr/>
          <p:nvPr/>
        </p:nvSpPr>
        <p:spPr>
          <a:xfrm>
            <a:off x="2857500" y="1788160"/>
            <a:ext cx="652145" cy="110490"/>
          </a:xfrm>
          <a:prstGeom prst="rightArrow">
            <a:avLst/>
          </a:prstGeom>
          <a:ln>
            <a:solidFill>
              <a:srgbClr val="F0530E"/>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29" name="Right Arrow 28"/>
          <p:cNvSpPr/>
          <p:nvPr/>
        </p:nvSpPr>
        <p:spPr>
          <a:xfrm>
            <a:off x="6039485" y="1744345"/>
            <a:ext cx="601980" cy="154305"/>
          </a:xfrm>
          <a:prstGeom prst="rightArrow">
            <a:avLst/>
          </a:prstGeom>
          <a:ln>
            <a:solidFill>
              <a:srgbClr val="F0530E"/>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30" name="Right Arrow 29"/>
          <p:cNvSpPr/>
          <p:nvPr/>
        </p:nvSpPr>
        <p:spPr>
          <a:xfrm>
            <a:off x="8910320" y="1771650"/>
            <a:ext cx="792480" cy="170180"/>
          </a:xfrm>
          <a:prstGeom prst="rightArrow">
            <a:avLst/>
          </a:prstGeom>
          <a:ln>
            <a:solidFill>
              <a:srgbClr val="F0530E"/>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32" name="Down Arrow 31"/>
          <p:cNvSpPr/>
          <p:nvPr/>
        </p:nvSpPr>
        <p:spPr>
          <a:xfrm>
            <a:off x="10151745" y="2688590"/>
            <a:ext cx="180340" cy="601345"/>
          </a:xfrm>
          <a:prstGeom prst="downArrow">
            <a:avLst/>
          </a:prstGeom>
          <a:ln>
            <a:solidFill>
              <a:srgbClr val="F0530E"/>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33" name="Left Arrow 32"/>
          <p:cNvSpPr/>
          <p:nvPr/>
        </p:nvSpPr>
        <p:spPr>
          <a:xfrm>
            <a:off x="7400925" y="4311015"/>
            <a:ext cx="1183005" cy="191135"/>
          </a:xfrm>
          <a:prstGeom prst="leftArrow">
            <a:avLst/>
          </a:prstGeom>
          <a:ln>
            <a:solidFill>
              <a:srgbClr val="F0530E"/>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pic>
        <p:nvPicPr>
          <p:cNvPr id="34" name="Picture 33" descr="Screenshot 2024-08-01 184510"/>
          <p:cNvPicPr>
            <a:picLocks noChangeAspect="1"/>
          </p:cNvPicPr>
          <p:nvPr/>
        </p:nvPicPr>
        <p:blipFill>
          <a:blip r:embed="rId6"/>
          <a:stretch>
            <a:fillRect/>
          </a:stretch>
        </p:blipFill>
        <p:spPr>
          <a:xfrm>
            <a:off x="2954020" y="3597910"/>
            <a:ext cx="4255770" cy="2180590"/>
          </a:xfrm>
          <a:prstGeom prst="rect">
            <a:avLst/>
          </a:prstGeom>
        </p:spPr>
      </p:pic>
      <p:sp>
        <p:nvSpPr>
          <p:cNvPr id="35" name="Rectangles 34"/>
          <p:cNvSpPr/>
          <p:nvPr/>
        </p:nvSpPr>
        <p:spPr>
          <a:xfrm>
            <a:off x="3809365" y="6015355"/>
            <a:ext cx="2496820" cy="260985"/>
          </a:xfrm>
          <a:prstGeom prst="rect">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React.js</a:t>
            </a:r>
            <a:endParaRPr lang="en-US"/>
          </a:p>
        </p:txBody>
      </p:sp>
      <p:sp>
        <p:nvSpPr>
          <p:cNvPr id="36" name="Rectangles 35"/>
          <p:cNvSpPr/>
          <p:nvPr/>
        </p:nvSpPr>
        <p:spPr>
          <a:xfrm>
            <a:off x="340360" y="3458845"/>
            <a:ext cx="1804670" cy="340995"/>
          </a:xfrm>
          <a:prstGeom prst="rect">
            <a:avLst/>
          </a:prstGeom>
          <a:solidFill>
            <a:schemeClr val="bg2"/>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Data Collection</a:t>
            </a:r>
            <a:endParaRPr lang="en-US"/>
          </a:p>
        </p:txBody>
      </p:sp>
      <p:sp>
        <p:nvSpPr>
          <p:cNvPr id="2" name="Text Box 1"/>
          <p:cNvSpPr txBox="1"/>
          <p:nvPr/>
        </p:nvSpPr>
        <p:spPr>
          <a:xfrm>
            <a:off x="2452370" y="131445"/>
            <a:ext cx="6848475" cy="768350"/>
          </a:xfrm>
          <a:prstGeom prst="rect">
            <a:avLst/>
          </a:prstGeom>
          <a:noFill/>
        </p:spPr>
        <p:txBody>
          <a:bodyPr wrap="square" rtlCol="0" anchor="ctr" anchorCtr="0">
            <a:spAutoFit/>
          </a:bodyPr>
          <a:p>
            <a:pPr algn="ctr"/>
            <a:r>
              <a:rPr lang="en-US" sz="4400">
                <a:latin typeface="Algerian" panose="04020705040A02060702" charset="0"/>
                <a:cs typeface="Algerian" panose="04020705040A02060702" charset="0"/>
              </a:rPr>
              <a:t>Architecture</a:t>
            </a:r>
            <a:endParaRPr lang="en-US" sz="4400">
              <a:latin typeface="Algerian" panose="04020705040A02060702" charset="0"/>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Data Collection  </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pPr marL="0" indent="0">
              <a:buNone/>
            </a:pPr>
            <a:endParaRPr lang="en-US" sz="2400">
              <a:latin typeface="Lucida Bright" panose="02040602050505020304" charset="0"/>
              <a:cs typeface="Lucida Bright" panose="02040602050505020304" charset="0"/>
            </a:endParaRPr>
          </a:p>
          <a:p>
            <a:pPr lvl="1">
              <a:buFont typeface="Wingdings" panose="05000000000000000000" charset="0"/>
              <a:buChar char="ü"/>
            </a:pPr>
            <a:r>
              <a:rPr lang="en-US" sz="2100">
                <a:latin typeface="Lucida Bright" panose="02040602050505020304" charset="0"/>
                <a:cs typeface="Lucida Bright" panose="02040602050505020304" charset="0"/>
              </a:rPr>
              <a:t>Gathering images of healthy and diseased potato plant leaves.</a:t>
            </a:r>
            <a:endParaRPr lang="en-US" sz="2100">
              <a:latin typeface="Lucida Bright" panose="02040602050505020304" charset="0"/>
              <a:cs typeface="Lucida Bright" panose="02040602050505020304" charset="0"/>
            </a:endParaRPr>
          </a:p>
          <a:p>
            <a:pPr marL="457200" lvl="1" indent="0">
              <a:buFont typeface="Wingdings" panose="05000000000000000000" charset="0"/>
              <a:buNone/>
            </a:pPr>
            <a:endParaRPr lang="en-US" sz="2100">
              <a:latin typeface="Lucida Bright" panose="02040602050505020304" charset="0"/>
              <a:cs typeface="Lucida Bright" panose="02040602050505020304" charset="0"/>
            </a:endParaRPr>
          </a:p>
          <a:p>
            <a:pPr lvl="1">
              <a:buFont typeface="Wingdings" panose="05000000000000000000" charset="0"/>
              <a:buChar char="ü"/>
            </a:pPr>
            <a:r>
              <a:rPr lang="en-US" sz="2100">
                <a:latin typeface="Lucida Bright" panose="02040602050505020304" charset="0"/>
                <a:cs typeface="Lucida Bright" panose="02040602050505020304" charset="0"/>
              </a:rPr>
              <a:t>Download “PlantVillage” dataset from kaggle.com and extract potato plants images data from the dataset.</a:t>
            </a:r>
            <a:endParaRPr lang="en-US" sz="2100">
              <a:latin typeface="Lucida Bright" panose="02040602050505020304" charset="0"/>
              <a:cs typeface="Lucida Bright" panose="02040602050505020304" charset="0"/>
            </a:endParaRPr>
          </a:p>
          <a:p>
            <a:pPr marL="457200" lvl="1" indent="0">
              <a:buFont typeface="Wingdings" panose="05000000000000000000" charset="0"/>
              <a:buNone/>
            </a:pPr>
            <a:endParaRPr lang="en-US" sz="2100">
              <a:latin typeface="Lucida Bright" panose="02040602050505020304" charset="0"/>
              <a:cs typeface="Lucida Bright" panose="02040602050505020304" charset="0"/>
            </a:endParaRPr>
          </a:p>
          <a:p>
            <a:pPr lvl="1">
              <a:buFont typeface="Wingdings" panose="05000000000000000000" charset="0"/>
              <a:buChar char="ü"/>
            </a:pPr>
            <a:r>
              <a:rPr lang="en-US" sz="2100">
                <a:latin typeface="Lucida Bright" panose="02040602050505020304" charset="0"/>
                <a:cs typeface="Lucida Bright" panose="02040602050505020304" charset="0"/>
              </a:rPr>
              <a:t>Dataset contains 1000 images of Early blight , 1000 images of Late blight and 152 images of Healthy plant leaves.</a:t>
            </a:r>
            <a:endParaRPr lang="en-US" sz="2100">
              <a:latin typeface="Lucida Bright" panose="02040602050505020304" charset="0"/>
              <a:cs typeface="Lucida Bright" panose="02040602050505020304" charset="0"/>
            </a:endParaRPr>
          </a:p>
          <a:p>
            <a:pPr marL="0" indent="0">
              <a:buNone/>
            </a:pPr>
            <a:endParaRPr lang="en-US" sz="2400">
              <a:latin typeface="Lucida Bright" panose="02040602050505020304" charset="0"/>
              <a:cs typeface="Lucida Bright" panose="02040602050505020304" charset="0"/>
            </a:endParaRPr>
          </a:p>
          <a:p>
            <a:pPr marL="0" indent="0">
              <a:buNone/>
            </a:pPr>
            <a:r>
              <a:rPr lang="en-US" sz="2400">
                <a:latin typeface="Lucida Bright" panose="02040602050505020304" charset="0"/>
                <a:cs typeface="Lucida Bright" panose="02040602050505020304" charset="0"/>
              </a:rPr>
              <a:t> </a:t>
            </a:r>
            <a:endParaRPr lang="en-US" sz="2100">
              <a:latin typeface="Lucida Bright" panose="02040602050505020304" charset="0"/>
              <a:cs typeface="Lucida Bright" panose="02040602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9895" y="274955"/>
            <a:ext cx="11152505" cy="1143000"/>
          </a:xfrm>
        </p:spPr>
        <p:txBody>
          <a:bodyPr/>
          <a:p>
            <a:r>
              <a:rPr lang="en-US">
                <a:latin typeface="Algerian" panose="04020705040A02060702" charset="0"/>
                <a:cs typeface="Algerian" panose="04020705040A02060702" charset="0"/>
              </a:rPr>
              <a:t>Data Cleaning and Preprocessing</a:t>
            </a:r>
            <a:endParaRPr lang="en-US">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609600" y="1600200"/>
            <a:ext cx="11261725" cy="5045710"/>
          </a:xfrm>
        </p:spPr>
        <p:txBody>
          <a:bodyPr/>
          <a:p>
            <a:pPr>
              <a:buFont typeface="Wingdings" panose="05000000000000000000" charset="0"/>
              <a:buChar char="v"/>
            </a:pPr>
            <a:r>
              <a:rPr lang="en-US" sz="1600" b="1">
                <a:latin typeface="Lucida Bright" panose="02040602050505020304" charset="0"/>
                <a:cs typeface="Lucida Bright" panose="02040602050505020304" charset="0"/>
              </a:rPr>
              <a:t>Dataset should be bifurcated into 3 subsets, namely:</a:t>
            </a:r>
            <a:endParaRPr lang="en-US" sz="1600" b="1">
              <a:latin typeface="Lucida Bright" panose="02040602050505020304" charset="0"/>
              <a:cs typeface="Lucida Bright" panose="02040602050505020304" charset="0"/>
            </a:endParaRPr>
          </a:p>
          <a:p>
            <a:pPr lvl="1"/>
            <a:r>
              <a:rPr lang="en-US" sz="1400">
                <a:latin typeface="Lucida Bright" panose="02040602050505020304" charset="0"/>
                <a:cs typeface="Lucida Bright" panose="02040602050505020304" charset="0"/>
              </a:rPr>
              <a:t>Training: Dataset to be used while training</a:t>
            </a:r>
            <a:endParaRPr lang="en-US" sz="1400">
              <a:latin typeface="Lucida Bright" panose="02040602050505020304" charset="0"/>
              <a:cs typeface="Lucida Bright" panose="02040602050505020304" charset="0"/>
            </a:endParaRPr>
          </a:p>
          <a:p>
            <a:pPr lvl="1"/>
            <a:r>
              <a:rPr lang="en-US" sz="1400">
                <a:latin typeface="Lucida Bright" panose="02040602050505020304" charset="0"/>
                <a:cs typeface="Lucida Bright" panose="02040602050505020304" charset="0"/>
              </a:rPr>
              <a:t>Validation: Dataset to be tested against while training</a:t>
            </a:r>
            <a:endParaRPr lang="en-US" sz="1400">
              <a:latin typeface="Lucida Bright" panose="02040602050505020304" charset="0"/>
              <a:cs typeface="Lucida Bright" panose="02040602050505020304" charset="0"/>
            </a:endParaRPr>
          </a:p>
          <a:p>
            <a:pPr lvl="1"/>
            <a:r>
              <a:rPr lang="en-US" sz="1400">
                <a:latin typeface="Lucida Bright" panose="02040602050505020304" charset="0"/>
                <a:cs typeface="Lucida Bright" panose="02040602050505020304" charset="0"/>
              </a:rPr>
              <a:t>Test: Dataset to be tested against after we trained a model</a:t>
            </a:r>
            <a:endParaRPr lang="en-US" sz="1400">
              <a:latin typeface="Lucida Bright" panose="02040602050505020304" charset="0"/>
              <a:cs typeface="Lucida Bright" panose="02040602050505020304" charset="0"/>
            </a:endParaRPr>
          </a:p>
          <a:p>
            <a:pPr lvl="1"/>
            <a:endParaRPr lang="en-US" sz="1400">
              <a:latin typeface="Lucida Bright" panose="02040602050505020304" charset="0"/>
              <a:cs typeface="Lucida Bright" panose="02040602050505020304" charset="0"/>
            </a:endParaRPr>
          </a:p>
          <a:p>
            <a:pPr marL="0" lvl="0" indent="0">
              <a:buNone/>
            </a:pPr>
            <a:endParaRPr lang="en-US" sz="1600">
              <a:latin typeface="Lucida Bright" panose="02040602050505020304" charset="0"/>
              <a:cs typeface="Lucida Bright" panose="02040602050505020304" charset="0"/>
            </a:endParaRPr>
          </a:p>
          <a:p>
            <a:pPr marL="0" lvl="0" indent="0">
              <a:buNone/>
            </a:pPr>
            <a:endParaRPr lang="en-US" sz="1600">
              <a:latin typeface="Lucida Bright" panose="02040602050505020304" charset="0"/>
              <a:cs typeface="Lucida Bright" panose="02040602050505020304" charset="0"/>
            </a:endParaRPr>
          </a:p>
          <a:p>
            <a:pPr marL="0" lvl="0" indent="0">
              <a:buNone/>
            </a:pPr>
            <a:endParaRPr lang="en-US" sz="1600">
              <a:latin typeface="Lucida Bright" panose="02040602050505020304" charset="0"/>
              <a:cs typeface="Lucida Bright" panose="02040602050505020304" charset="0"/>
            </a:endParaRPr>
          </a:p>
          <a:p>
            <a:pPr marL="0" lvl="0" indent="0">
              <a:buNone/>
            </a:pPr>
            <a:endParaRPr lang="en-US" sz="1600">
              <a:latin typeface="Lucida Bright" panose="02040602050505020304" charset="0"/>
              <a:cs typeface="Lucida Bright" panose="02040602050505020304" charset="0"/>
            </a:endParaRPr>
          </a:p>
          <a:p>
            <a:pPr marL="0" lvl="0" indent="0">
              <a:buNone/>
            </a:pPr>
            <a:endParaRPr lang="en-US" sz="1600">
              <a:latin typeface="Lucida Bright" panose="02040602050505020304" charset="0"/>
              <a:cs typeface="Lucida Bright" panose="02040602050505020304" charset="0"/>
            </a:endParaRPr>
          </a:p>
          <a:p>
            <a:pPr marL="0" lvl="0" indent="0">
              <a:buNone/>
            </a:pPr>
            <a:endParaRPr lang="en-US" sz="1600">
              <a:latin typeface="Lucida Bright" panose="02040602050505020304" charset="0"/>
              <a:cs typeface="Lucida Bright" panose="02040602050505020304" charset="0"/>
            </a:endParaRPr>
          </a:p>
          <a:p>
            <a:pPr marL="0" lvl="0" indent="0">
              <a:buNone/>
            </a:pPr>
            <a:endParaRPr lang="en-US" sz="1600">
              <a:latin typeface="Lucida Bright" panose="02040602050505020304" charset="0"/>
              <a:cs typeface="Lucida Bright" panose="02040602050505020304" charset="0"/>
            </a:endParaRPr>
          </a:p>
          <a:p>
            <a:pPr lvl="0">
              <a:buFont typeface="Wingdings" panose="05000000000000000000" charset="0"/>
              <a:buChar char="v"/>
            </a:pPr>
            <a:r>
              <a:rPr lang="en-US" sz="1600" b="1">
                <a:latin typeface="Lucida Bright" panose="02040602050505020304" charset="0"/>
                <a:cs typeface="Lucida Bright" panose="02040602050505020304" charset="0"/>
              </a:rPr>
              <a:t>Cache , Shuffle and Prefetch the datasets :</a:t>
            </a:r>
            <a:endParaRPr lang="en-US" sz="1600" b="1">
              <a:latin typeface="Lucida Bright" panose="02040602050505020304" charset="0"/>
              <a:cs typeface="Lucida Bright" panose="02040602050505020304" charset="0"/>
            </a:endParaRPr>
          </a:p>
          <a:p>
            <a:pPr marL="0" lvl="0" indent="0">
              <a:buNone/>
            </a:pPr>
            <a:endParaRPr lang="en-US" sz="1600">
              <a:latin typeface="Lucida Bright" panose="02040602050505020304" charset="0"/>
              <a:cs typeface="Lucida Bright" panose="02040602050505020304" charset="0"/>
            </a:endParaRPr>
          </a:p>
          <a:p>
            <a:pPr marL="0" lvl="0" indent="0">
              <a:buNone/>
            </a:pPr>
            <a:endParaRPr lang="en-US" sz="1600"/>
          </a:p>
          <a:p>
            <a:pPr marL="0" lvl="0" indent="0">
              <a:buNone/>
            </a:pPr>
            <a:endParaRPr lang="en-US" sz="1600"/>
          </a:p>
        </p:txBody>
      </p:sp>
      <p:pic>
        <p:nvPicPr>
          <p:cNvPr id="4" name="Content Placeholder 3" descr="pd7"/>
          <p:cNvPicPr>
            <a:picLocks noChangeAspect="1"/>
          </p:cNvPicPr>
          <p:nvPr>
            <p:ph sz="half" idx="2"/>
          </p:nvPr>
        </p:nvPicPr>
        <p:blipFill>
          <a:blip r:embed="rId1"/>
          <a:stretch>
            <a:fillRect/>
          </a:stretch>
        </p:blipFill>
        <p:spPr>
          <a:xfrm>
            <a:off x="1144905" y="2813050"/>
            <a:ext cx="9123680" cy="2089785"/>
          </a:xfrm>
          <a:prstGeom prst="rect">
            <a:avLst/>
          </a:prstGeom>
        </p:spPr>
      </p:pic>
      <p:pic>
        <p:nvPicPr>
          <p:cNvPr id="5" name="Picture 4" descr="Screenshot 2024-08-04 155954"/>
          <p:cNvPicPr>
            <a:picLocks noChangeAspect="1"/>
          </p:cNvPicPr>
          <p:nvPr/>
        </p:nvPicPr>
        <p:blipFill>
          <a:blip r:embed="rId2"/>
          <a:stretch>
            <a:fillRect/>
          </a:stretch>
        </p:blipFill>
        <p:spPr>
          <a:xfrm>
            <a:off x="1144905" y="5257165"/>
            <a:ext cx="9123680" cy="1459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74370" y="1448435"/>
            <a:ext cx="10865485" cy="5090795"/>
          </a:xfrm>
          <a:prstGeom prst="rect">
            <a:avLst/>
          </a:prstGeom>
          <a:noFill/>
        </p:spPr>
        <p:txBody>
          <a:bodyPr wrap="square" rtlCol="0">
            <a:noAutofit/>
          </a:bodyPr>
          <a:p>
            <a:pPr marL="285750" indent="-285750" algn="just">
              <a:lnSpc>
                <a:spcPct val="110000"/>
              </a:lnSpc>
              <a:buFont typeface="Wingdings" panose="05000000000000000000" charset="0"/>
              <a:buChar char="v"/>
            </a:pPr>
            <a:r>
              <a:rPr lang="en-US" b="1">
                <a:latin typeface="Lucida Bright" panose="02040602050505020304" charset="0"/>
                <a:cs typeface="Lucida Bright" panose="02040602050505020304" charset="0"/>
              </a:rPr>
              <a:t>Data Preprocessing :</a:t>
            </a:r>
            <a:endParaRPr lang="en-US" b="1">
              <a:latin typeface="Lucida Bright" panose="02040602050505020304" charset="0"/>
              <a:cs typeface="Lucida Bright" panose="02040602050505020304" charset="0"/>
            </a:endParaRPr>
          </a:p>
          <a:p>
            <a:pPr algn="just">
              <a:lnSpc>
                <a:spcPct val="110000"/>
              </a:lnSpc>
            </a:pPr>
            <a:endParaRPr lang="en-US" sz="1600" b="1">
              <a:latin typeface="Lucida Bright" panose="02040602050505020304" charset="0"/>
              <a:cs typeface="Lucida Bright" panose="02040602050505020304" charset="0"/>
            </a:endParaRPr>
          </a:p>
          <a:p>
            <a:pPr marL="742950" lvl="1" indent="-285750" algn="just">
              <a:lnSpc>
                <a:spcPct val="110000"/>
              </a:lnSpc>
              <a:buFont typeface="Wingdings" panose="05000000000000000000" charset="0"/>
              <a:buChar char="Ø"/>
            </a:pPr>
            <a:r>
              <a:rPr lang="en-US" sz="1600">
                <a:latin typeface="Lucida Bright" panose="02040602050505020304" charset="0"/>
                <a:cs typeface="Lucida Bright" panose="02040602050505020304" charset="0"/>
              </a:rPr>
              <a:t>Before we feed our images to network, we should be resizing it to the desired size. Moreover, to improve model performance, we should normalize the image pixel value (keeping them in range 0 and 1 by dividing by 256). This should happen while training as well as inference. Hence we can add that as a layer in our Sequential Model.</a:t>
            </a:r>
            <a:endParaRPr lang="en-US" sz="1600">
              <a:latin typeface="Lucida Bright" panose="02040602050505020304" charset="0"/>
              <a:cs typeface="Lucida Bright" panose="02040602050505020304" charset="0"/>
            </a:endParaRPr>
          </a:p>
          <a:p>
            <a:pPr lvl="1" indent="0" algn="just">
              <a:lnSpc>
                <a:spcPct val="110000"/>
              </a:lnSpc>
              <a:buFont typeface="Wingdings" panose="05000000000000000000" charset="0"/>
              <a:buNone/>
            </a:pPr>
            <a:endParaRPr lang="en-US" sz="1600">
              <a:latin typeface="Lucida Bright" panose="02040602050505020304" charset="0"/>
              <a:cs typeface="Lucida Bright" panose="02040602050505020304" charset="0"/>
            </a:endParaRPr>
          </a:p>
          <a:p>
            <a:pPr marL="742950" lvl="1" indent="-285750" algn="just">
              <a:lnSpc>
                <a:spcPct val="110000"/>
              </a:lnSpc>
              <a:buFont typeface="Wingdings" panose="05000000000000000000" charset="0"/>
              <a:buChar char="Ø"/>
            </a:pPr>
            <a:r>
              <a:rPr lang="en-US" sz="1600">
                <a:latin typeface="Lucida Bright" panose="02040602050505020304" charset="0"/>
                <a:cs typeface="Lucida Bright" panose="02040602050505020304" charset="0"/>
              </a:rPr>
              <a:t>This will be useful when we are done with the training and start using the model for predictions. At that time somone can supply an image that is not (256,256) and this layer will resize it</a:t>
            </a:r>
            <a:endParaRPr lang="en-US" sz="1600">
              <a:latin typeface="Lucida Bright" panose="02040602050505020304" charset="0"/>
              <a:cs typeface="Lucida Bright" panose="02040602050505020304" charset="0"/>
            </a:endParaRPr>
          </a:p>
          <a:p>
            <a:pPr indent="0" algn="just">
              <a:lnSpc>
                <a:spcPct val="110000"/>
              </a:lnSpc>
              <a:buFont typeface="Arial" panose="020B0604020202020204" pitchFamily="34" charset="0"/>
              <a:buNone/>
            </a:pPr>
            <a:endParaRPr lang="en-US">
              <a:latin typeface="Lucida Bright" panose="02040602050505020304" charset="0"/>
              <a:cs typeface="Lucida Bright" panose="02040602050505020304" charset="0"/>
            </a:endParaRPr>
          </a:p>
          <a:p>
            <a:pPr marL="285750" indent="-285750" algn="just">
              <a:lnSpc>
                <a:spcPct val="110000"/>
              </a:lnSpc>
              <a:buFont typeface="Wingdings" panose="05000000000000000000" charset="0"/>
              <a:buChar char="v"/>
            </a:pPr>
            <a:r>
              <a:rPr lang="en-US" b="1">
                <a:latin typeface="Lucida Bright" panose="02040602050505020304" charset="0"/>
                <a:cs typeface="Lucida Bright" panose="02040602050505020304" charset="0"/>
                <a:sym typeface="+mn-ea"/>
              </a:rPr>
              <a:t> Data Agumentation </a:t>
            </a:r>
            <a:endParaRPr lang="en-US" b="1">
              <a:latin typeface="Lucida Bright" panose="02040602050505020304" charset="0"/>
              <a:cs typeface="Lucida Bright" panose="02040602050505020304" charset="0"/>
              <a:sym typeface="+mn-ea"/>
            </a:endParaRPr>
          </a:p>
          <a:p>
            <a:pPr marL="285750" indent="-285750" algn="just">
              <a:lnSpc>
                <a:spcPct val="110000"/>
              </a:lnSpc>
              <a:buFont typeface="Arial" panose="020B0604020202020204" pitchFamily="34" charset="0"/>
              <a:buChar char="•"/>
            </a:pPr>
            <a:endParaRPr lang="en-US" sz="1600" b="1">
              <a:latin typeface="Lucida Bright" panose="02040602050505020304" charset="0"/>
              <a:cs typeface="Lucida Bright" panose="02040602050505020304" charset="0"/>
            </a:endParaRPr>
          </a:p>
          <a:p>
            <a:pPr marL="742950" lvl="1" indent="-285750" algn="just">
              <a:lnSpc>
                <a:spcPct val="110000"/>
              </a:lnSpc>
              <a:buFont typeface="Wingdings" panose="05000000000000000000" charset="0"/>
              <a:buChar char="Ø"/>
            </a:pPr>
            <a:r>
              <a:rPr lang="en-US" sz="1600">
                <a:latin typeface="Lucida Bright" panose="02040602050505020304" charset="0"/>
                <a:cs typeface="Lucida Bright" panose="02040602050505020304" charset="0"/>
              </a:rPr>
              <a:t>Data augmentation is a technique used in machine learning to increase the size and diversity of a dataset by artificially generating new data samples from existing ones.</a:t>
            </a:r>
            <a:endParaRPr lang="en-US" sz="1600">
              <a:latin typeface="Lucida Bright" panose="02040602050505020304" charset="0"/>
              <a:cs typeface="Lucida Bright" panose="02040602050505020304" charset="0"/>
            </a:endParaRPr>
          </a:p>
          <a:p>
            <a:pPr lvl="1" indent="0" algn="just">
              <a:lnSpc>
                <a:spcPct val="110000"/>
              </a:lnSpc>
              <a:buFont typeface="Wingdings" panose="05000000000000000000" charset="0"/>
              <a:buNone/>
            </a:pPr>
            <a:endParaRPr lang="en-US" sz="1600">
              <a:latin typeface="Lucida Bright" panose="02040602050505020304" charset="0"/>
              <a:cs typeface="Lucida Bright" panose="02040602050505020304" charset="0"/>
            </a:endParaRPr>
          </a:p>
          <a:p>
            <a:pPr marL="742950" lvl="1" indent="-285750" algn="just">
              <a:lnSpc>
                <a:spcPct val="110000"/>
              </a:lnSpc>
              <a:buFont typeface="Wingdings" panose="05000000000000000000" charset="0"/>
              <a:buChar char="Ø"/>
            </a:pPr>
            <a:r>
              <a:rPr lang="en-US" sz="1600">
                <a:latin typeface="Lucida Bright" panose="02040602050505020304" charset="0"/>
                <a:cs typeface="Lucida Bright" panose="02040602050505020304" charset="0"/>
              </a:rPr>
              <a:t>we have less data, this boosts the accuracy of our model by augmenting the data.</a:t>
            </a:r>
            <a:endParaRPr lang="en-US" sz="1600">
              <a:latin typeface="Lucida Bright" panose="02040602050505020304" charset="0"/>
              <a:cs typeface="Lucida Bright" panose="02040602050505020304" charset="0"/>
            </a:endParaRPr>
          </a:p>
        </p:txBody>
      </p:sp>
      <p:sp>
        <p:nvSpPr>
          <p:cNvPr id="8" name="Title 1"/>
          <p:cNvSpPr>
            <a:spLocks noGrp="1"/>
          </p:cNvSpPr>
          <p:nvPr>
            <p:custDataLst>
              <p:tags r:id="rId1"/>
            </p:custDataLst>
          </p:nvPr>
        </p:nvSpPr>
        <p:spPr>
          <a:xfrm>
            <a:off x="674370" y="274955"/>
            <a:ext cx="11152505" cy="11430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a:latin typeface="Algerian" panose="04020705040A02060702" charset="0"/>
                <a:cs typeface="Algerian" panose="04020705040A02060702" charset="0"/>
              </a:rPr>
              <a:t>Data Cleaning and Preprocessing</a:t>
            </a:r>
            <a:endParaRPr lang="en-US">
              <a:latin typeface="Algerian" panose="04020705040A02060702" charset="0"/>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4-08-04 160035"/>
          <p:cNvPicPr>
            <a:picLocks noChangeAspect="1"/>
          </p:cNvPicPr>
          <p:nvPr/>
        </p:nvPicPr>
        <p:blipFill>
          <a:blip r:embed="rId1"/>
          <a:stretch>
            <a:fillRect/>
          </a:stretch>
        </p:blipFill>
        <p:spPr>
          <a:xfrm>
            <a:off x="0" y="993140"/>
            <a:ext cx="12192000" cy="4871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Model Building</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pPr>
              <a:buFont typeface="Wingdings" panose="05000000000000000000" charset="0"/>
              <a:buChar char="v"/>
            </a:pPr>
            <a:r>
              <a:rPr lang="en-US" sz="2000" b="1">
                <a:latin typeface="Lucida Bright" panose="02040602050505020304" charset="0"/>
                <a:cs typeface="Lucida Bright" panose="02040602050505020304" charset="0"/>
              </a:rPr>
              <a:t>Model Architecture:</a:t>
            </a:r>
            <a:endParaRPr lang="en-US" sz="2000" b="1">
              <a:latin typeface="Lucida Bright" panose="02040602050505020304" charset="0"/>
              <a:cs typeface="Lucida Bright" panose="02040602050505020304" charset="0"/>
            </a:endParaRPr>
          </a:p>
          <a:p>
            <a:pPr marL="0" indent="0">
              <a:buNone/>
            </a:pPr>
            <a:endParaRPr lang="en-US" sz="1600">
              <a:latin typeface="Lucida Bright" panose="02040602050505020304" charset="0"/>
              <a:cs typeface="Lucida Bright" panose="02040602050505020304" charset="0"/>
            </a:endParaRPr>
          </a:p>
          <a:p>
            <a:pPr lvl="1">
              <a:buFont typeface="Wingdings" panose="05000000000000000000" charset="0"/>
              <a:buChar char="Ø"/>
            </a:pPr>
            <a:r>
              <a:rPr lang="en-US" sz="1600">
                <a:latin typeface="Lucida Bright" panose="02040602050505020304" charset="0"/>
                <a:cs typeface="Lucida Bright" panose="02040602050505020304" charset="0"/>
              </a:rPr>
              <a:t>Used convolutional neural network (CNN) here. CNN is popular for image classification tasks.</a:t>
            </a:r>
            <a:endParaRPr lang="en-US" sz="1600">
              <a:latin typeface="Lucida Bright" panose="02040602050505020304" charset="0"/>
              <a:cs typeface="Lucida Bright" panose="02040602050505020304" charset="0"/>
            </a:endParaRPr>
          </a:p>
          <a:p>
            <a:pPr marL="457200" lvl="1" indent="0">
              <a:buFont typeface="Wingdings" panose="05000000000000000000" charset="0"/>
              <a:buNone/>
            </a:pPr>
            <a:endParaRPr lang="en-US" sz="1600">
              <a:latin typeface="Lucida Bright" panose="02040602050505020304" charset="0"/>
              <a:cs typeface="Lucida Bright" panose="02040602050505020304" charset="0"/>
            </a:endParaRPr>
          </a:p>
          <a:p>
            <a:pPr lvl="1">
              <a:buFont typeface="Wingdings" panose="05000000000000000000" charset="0"/>
              <a:buChar char="Ø"/>
            </a:pPr>
            <a:r>
              <a:rPr lang="en-US" sz="1600">
                <a:latin typeface="Lucida Bright" panose="02040602050505020304" charset="0"/>
                <a:cs typeface="Lucida Bright" panose="02040602050505020304" charset="0"/>
              </a:rPr>
              <a:t>CNN coupled with a Softmax activation in the output layer</a:t>
            </a:r>
            <a:endParaRPr lang="en-US" sz="1600">
              <a:latin typeface="Lucida Bright" panose="02040602050505020304" charset="0"/>
              <a:cs typeface="Lucida Bright" panose="02040602050505020304" charset="0"/>
            </a:endParaRPr>
          </a:p>
          <a:p>
            <a:pPr marL="457200" lvl="1" indent="0">
              <a:buFont typeface="Wingdings" panose="05000000000000000000" charset="0"/>
              <a:buNone/>
            </a:pPr>
            <a:endParaRPr lang="en-US" sz="1600">
              <a:latin typeface="Lucida Bright" panose="02040602050505020304" charset="0"/>
              <a:cs typeface="Lucida Bright" panose="02040602050505020304" charset="0"/>
            </a:endParaRPr>
          </a:p>
          <a:p>
            <a:pPr lvl="1">
              <a:buFont typeface="Wingdings" panose="05000000000000000000" charset="0"/>
              <a:buChar char="Ø"/>
            </a:pPr>
            <a:r>
              <a:rPr lang="en-US" sz="1600">
                <a:latin typeface="Lucida Bright" panose="02040602050505020304" charset="0"/>
                <a:cs typeface="Lucida Bright" panose="02040602050505020304" charset="0"/>
              </a:rPr>
              <a:t>Utilizing TensorFlow for training the CNN model.</a:t>
            </a:r>
            <a:endParaRPr lang="en-US" sz="1600">
              <a:latin typeface="Lucida Bright" panose="02040602050505020304" charset="0"/>
              <a:cs typeface="Lucida Bright" panose="02040602050505020304" charset="0"/>
            </a:endParaRPr>
          </a:p>
          <a:p>
            <a:pPr marL="0" indent="0">
              <a:buNone/>
            </a:pPr>
            <a:r>
              <a:rPr lang="en-US" sz="1600">
                <a:latin typeface="Lucida Bright" panose="02040602050505020304" charset="0"/>
                <a:cs typeface="Lucida Bright" panose="02040602050505020304" charset="0"/>
              </a:rPr>
              <a:t> </a:t>
            </a:r>
            <a:endParaRPr lang="en-US" sz="1600">
              <a:latin typeface="Lucida Bright" panose="02040602050505020304" charset="0"/>
              <a:cs typeface="Lucida Bright" panose="02040602050505020304" charset="0"/>
            </a:endParaRPr>
          </a:p>
          <a:p>
            <a:pPr>
              <a:buFont typeface="Wingdings" panose="05000000000000000000" charset="0"/>
              <a:buChar char="v"/>
            </a:pPr>
            <a:r>
              <a:rPr lang="en-US" sz="1800" b="1">
                <a:latin typeface="Lucida Bright" panose="02040602050505020304" charset="0"/>
                <a:cs typeface="Lucida Bright" panose="02040602050505020304" charset="0"/>
              </a:rPr>
              <a:t>Image Classification:</a:t>
            </a:r>
            <a:endParaRPr lang="en-US" sz="1800" b="1">
              <a:latin typeface="Lucida Bright" panose="02040602050505020304" charset="0"/>
              <a:cs typeface="Lucida Bright" panose="02040602050505020304" charset="0"/>
            </a:endParaRPr>
          </a:p>
          <a:p>
            <a:pPr marL="0" indent="0">
              <a:buNone/>
            </a:pPr>
            <a:endParaRPr lang="en-US" sz="1600">
              <a:latin typeface="Lucida Bright" panose="02040602050505020304" charset="0"/>
              <a:cs typeface="Lucida Bright" panose="02040602050505020304" charset="0"/>
            </a:endParaRPr>
          </a:p>
          <a:p>
            <a:pPr lvl="1">
              <a:buFont typeface="Wingdings" panose="05000000000000000000" charset="0"/>
              <a:buChar char="Ø"/>
            </a:pPr>
            <a:r>
              <a:rPr lang="en-US" sz="1600">
                <a:latin typeface="Lucida Bright" panose="02040602050505020304" charset="0"/>
                <a:cs typeface="Lucida Bright" panose="02040602050505020304" charset="0"/>
              </a:rPr>
              <a:t>Classifying images into "Early Blight," "Late Blight," or "Healthy."</a:t>
            </a:r>
            <a:endParaRPr lang="en-US" sz="1600">
              <a:latin typeface="Lucida Bright" panose="02040602050505020304" charset="0"/>
              <a:cs typeface="Lucida Bright" panose="020406020505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4449</Words>
  <Application>WPS Presentation</Application>
  <PresentationFormat>Widescreen</PresentationFormat>
  <Paragraphs>178</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Algerian</vt:lpstr>
      <vt:lpstr>Lucida Bright</vt:lpstr>
      <vt:lpstr>Wingdings</vt:lpstr>
      <vt:lpstr>Microsoft YaHei</vt:lpstr>
      <vt:lpstr>Arial Unicode MS</vt:lpstr>
      <vt:lpstr>Calibri</vt:lpstr>
      <vt:lpstr>Default Design</vt:lpstr>
      <vt:lpstr>Potato Disease Prediction</vt:lpstr>
      <vt:lpstr>Problem Statment</vt:lpstr>
      <vt:lpstr>Project Overview</vt:lpstr>
      <vt:lpstr>PowerPoint 演示文稿</vt:lpstr>
      <vt:lpstr>Data Collection  </vt:lpstr>
      <vt:lpstr>Data Cleaning and Preprocessing</vt:lpstr>
      <vt:lpstr>PowerPoint 演示文稿</vt:lpstr>
      <vt:lpstr>PowerPoint 演示文稿</vt:lpstr>
      <vt:lpstr>Model Building</vt:lpstr>
      <vt:lpstr>Model Building</vt:lpstr>
      <vt:lpstr> Model Training</vt:lpstr>
      <vt:lpstr>Model achieves approximately 98% accuracy.</vt:lpstr>
      <vt:lpstr>PowerPoint 演示文稿</vt:lpstr>
      <vt:lpstr>PowerPoint 演示文稿</vt:lpstr>
      <vt:lpstr>Load Model</vt:lpstr>
      <vt:lpstr>FastAPI for Image Classification</vt:lpstr>
      <vt:lpstr>Web Application Development</vt:lpstr>
      <vt:lpstr> Demonstration</vt:lpstr>
      <vt:lpstr>Conclusion and Future Work</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Potato Disease Prediction</dc:title>
  <dc:creator/>
  <cp:lastModifiedBy>user</cp:lastModifiedBy>
  <cp:revision>16</cp:revision>
  <dcterms:created xsi:type="dcterms:W3CDTF">2024-08-01T13:18:00Z</dcterms:created>
  <dcterms:modified xsi:type="dcterms:W3CDTF">2024-08-06T09:32:16Z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F61FB974BC55407C9310BFB541F79C70_11</vt:lpwstr>
  </property>
  <property fmtid="{D5CDD505-2E9C-101B-9397-08002B2CF9AE}" pid="3" name="KSOProductBuildVer">
    <vt:lpwstr>1033-12.2.0.17153</vt:lpwstr>
  </property>
</Properties>
</file>