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742" y="1393371"/>
            <a:ext cx="9248503" cy="2063932"/>
          </a:xfrm>
        </p:spPr>
        <p:txBody>
          <a:bodyPr>
            <a:normAutofit/>
          </a:bodyPr>
          <a:lstStyle/>
          <a:p>
            <a:pPr algn="ctr"/>
            <a:r>
              <a:rPr lang="en-US" sz="6000" u="sng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skerville Old Face" panose="02020602080505020303" pitchFamily="18" charset="0"/>
              </a:rPr>
              <a:t>HTML DEFINATION AND TAGS </a:t>
            </a:r>
            <a:endParaRPr lang="en-IN" sz="6000" u="sng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176895" y="4735195"/>
            <a:ext cx="3912870" cy="1994535"/>
          </a:xfrm>
        </p:spPr>
        <p:txBody>
          <a:bodyPr>
            <a:normAutofit fontScale="80000"/>
          </a:bodyPr>
          <a:lstStyle/>
          <a:p>
            <a:pPr algn="l"/>
            <a:r>
              <a:rPr lang="en-US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Name : Vaishnavi Verma</a:t>
            </a:r>
            <a:endParaRPr lang="en-US" b="1" u="sng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endParaRPr>
          </a:p>
          <a:p>
            <a:pPr algn="l"/>
            <a:r>
              <a:rPr lang="en-US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Enrollment No. :- 2404030400006</a:t>
            </a:r>
            <a:endParaRPr lang="en-US" b="1" u="sng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endParaRPr>
          </a:p>
          <a:p>
            <a:pPr algn="l"/>
            <a:r>
              <a:rPr lang="en-US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Branch : BSc CS IT</a:t>
            </a:r>
            <a:endParaRPr lang="en-US" b="1" u="sng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endParaRPr>
          </a:p>
          <a:p>
            <a:pPr algn="l"/>
            <a:r>
              <a:rPr lang="en-US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Division : A</a:t>
            </a:r>
            <a:endParaRPr lang="en-IN" b="1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874" y="2540200"/>
            <a:ext cx="10607645" cy="19360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000" b="1" u="sng" dirty="0" smtClean="0">
                <a:latin typeface="Baskerville Old Face" panose="02020602080505020303" pitchFamily="18" charset="0"/>
              </a:rPr>
              <a:t>THANKYOU</a:t>
            </a:r>
            <a:endParaRPr lang="en-IN" sz="8000" b="1" u="sng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609600"/>
            <a:ext cx="11173096" cy="1326321"/>
          </a:xfrm>
        </p:spPr>
        <p:txBody>
          <a:bodyPr>
            <a:normAutofit/>
          </a:bodyPr>
          <a:lstStyle/>
          <a:p>
            <a:r>
              <a:rPr lang="en-US" sz="4000" u="sng" dirty="0" smtClean="0"/>
              <a:t>HtML (HYPER tEXt MARKUP LANGUAGE)</a:t>
            </a:r>
            <a:endParaRPr lang="en-IN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308" y="2296361"/>
            <a:ext cx="10353762" cy="4252485"/>
          </a:xfrm>
        </p:spPr>
        <p:txBody>
          <a:bodyPr/>
          <a:lstStyle/>
          <a:p>
            <a:r>
              <a:rPr lang="en-US" sz="2400" dirty="0">
                <a:effectLst/>
              </a:rPr>
              <a:t>HTML stands for Hyper Text Markup Language</a:t>
            </a:r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HTML is the standard markup language for creating Web pages</a:t>
            </a:r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HTML describes the structure of a Web page</a:t>
            </a:r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HTML consists of a series of elements</a:t>
            </a:r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HTML elements tell the browser how to display the content</a:t>
            </a:r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HTML elements label pieces of content such as "this is a heading", "this is a paragraph", "this is a link", etc.</a:t>
            </a:r>
            <a:endParaRPr lang="en-US" sz="2400" dirty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835" y="368584"/>
            <a:ext cx="10353761" cy="1326321"/>
          </a:xfrm>
        </p:spPr>
        <p:txBody>
          <a:bodyPr/>
          <a:lstStyle/>
          <a:p>
            <a:r>
              <a:rPr lang="en-IN" sz="4400" u="sng" dirty="0">
                <a:effectLst/>
                <a:latin typeface="Baskerville Old Face" panose="02020602080505020303" pitchFamily="18" charset="0"/>
              </a:rPr>
              <a:t>HTML Page Structure</a:t>
            </a:r>
            <a:br>
              <a:rPr lang="en-IN" b="0" dirty="0">
                <a:effectLst/>
              </a:rPr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84663" y="1694905"/>
            <a:ext cx="9309463" cy="48974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418" y="235132"/>
            <a:ext cx="10353761" cy="1314994"/>
          </a:xfrm>
        </p:spPr>
        <p:txBody>
          <a:bodyPr>
            <a:normAutofit/>
          </a:bodyPr>
          <a:lstStyle/>
          <a:p>
            <a:r>
              <a:rPr lang="en-IN" sz="4400" u="sng" dirty="0">
                <a:effectLst/>
                <a:latin typeface="Baskerville Old Face" panose="02020602080505020303" pitchFamily="18" charset="0"/>
              </a:rPr>
              <a:t>HTML </a:t>
            </a:r>
            <a:r>
              <a:rPr lang="en-IN" sz="4400" u="sng" dirty="0" smtClean="0">
                <a:effectLst/>
                <a:latin typeface="Baskerville Old Face" panose="02020602080505020303" pitchFamily="18" charset="0"/>
              </a:rPr>
              <a:t>Basic tags</a:t>
            </a:r>
            <a:endParaRPr lang="en-IN" sz="4400" u="sng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54" y="1550126"/>
            <a:ext cx="10806003" cy="475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u="sng" dirty="0">
                <a:effectLst/>
                <a:latin typeface="Baskerville Old Face" panose="02020602080505020303" pitchFamily="18" charset="0"/>
              </a:rPr>
              <a:t>HTML </a:t>
            </a:r>
            <a:r>
              <a:rPr lang="en-IN" sz="3200" b="1" u="sng" dirty="0" smtClean="0">
                <a:effectLst/>
                <a:latin typeface="Baskerville Old Face" panose="02020602080505020303" pitchFamily="18" charset="0"/>
              </a:rPr>
              <a:t>Documents :</a:t>
            </a:r>
            <a:endParaRPr lang="en-IN" sz="3200" b="1" u="sng" dirty="0" smtClean="0">
              <a:effectLst/>
              <a:latin typeface="Baskerville Old Face" panose="02020602080505020303" pitchFamily="18" charset="0"/>
            </a:endParaRPr>
          </a:p>
          <a:p>
            <a:r>
              <a:rPr lang="en-US" dirty="0">
                <a:effectLst/>
                <a:latin typeface="Baskerville Old Face" panose="02020602080505020303" pitchFamily="18" charset="0"/>
              </a:rPr>
              <a:t>All HTML documents must start with a document type declaration: &lt;!DOCTYPE html</a:t>
            </a:r>
            <a:r>
              <a:rPr lang="en-US" dirty="0" smtClean="0">
                <a:effectLst/>
                <a:latin typeface="Baskerville Old Face" panose="02020602080505020303" pitchFamily="18" charset="0"/>
              </a:rPr>
              <a:t>&gt;.</a:t>
            </a:r>
            <a:endParaRPr lang="en-US" dirty="0">
              <a:effectLst/>
              <a:latin typeface="Baskerville Old Face" panose="02020602080505020303" pitchFamily="18" charset="0"/>
            </a:endParaRPr>
          </a:p>
          <a:p>
            <a:r>
              <a:rPr lang="en-US" dirty="0">
                <a:effectLst/>
                <a:latin typeface="Baskerville Old Face" panose="02020602080505020303" pitchFamily="18" charset="0"/>
              </a:rPr>
              <a:t>The HTML document itself begins with &lt;html&gt; and ends with &lt;/html</a:t>
            </a:r>
            <a:r>
              <a:rPr lang="en-US" dirty="0" smtClean="0">
                <a:effectLst/>
                <a:latin typeface="Baskerville Old Face" panose="02020602080505020303" pitchFamily="18" charset="0"/>
              </a:rPr>
              <a:t>&gt;.</a:t>
            </a:r>
            <a:endParaRPr lang="en-US" dirty="0">
              <a:effectLst/>
              <a:latin typeface="Baskerville Old Face" panose="02020602080505020303" pitchFamily="18" charset="0"/>
            </a:endParaRPr>
          </a:p>
          <a:p>
            <a:r>
              <a:rPr lang="en-US" dirty="0">
                <a:effectLst/>
                <a:latin typeface="Baskerville Old Face" panose="02020602080505020303" pitchFamily="18" charset="0"/>
              </a:rPr>
              <a:t>The visible part of the HTML document is between &lt;body&gt; and &lt;/body&gt;.</a:t>
            </a:r>
            <a:endParaRPr lang="en-US" dirty="0">
              <a:effectLst/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IN" sz="2800" b="1" u="sng" dirty="0">
                <a:effectLst/>
                <a:latin typeface="Baskerville Old Face" panose="02020602080505020303" pitchFamily="18" charset="0"/>
              </a:rPr>
              <a:t>The &lt;!DOCTYPE&gt; </a:t>
            </a:r>
            <a:r>
              <a:rPr lang="en-IN" sz="2800" b="1" u="sng" dirty="0" smtClean="0">
                <a:effectLst/>
                <a:latin typeface="Baskerville Old Face" panose="02020602080505020303" pitchFamily="18" charset="0"/>
              </a:rPr>
              <a:t>Declaration :</a:t>
            </a:r>
            <a:endParaRPr lang="en-IN" sz="2800" b="1" u="sng" dirty="0" smtClean="0">
              <a:effectLst/>
              <a:latin typeface="Baskerville Old Face" panose="02020602080505020303" pitchFamily="18" charset="0"/>
            </a:endParaRPr>
          </a:p>
          <a:p>
            <a:r>
              <a:rPr lang="en-US" b="1" dirty="0">
                <a:effectLst/>
                <a:latin typeface="Baskerville Old Face" panose="02020602080505020303" pitchFamily="18" charset="0"/>
              </a:rPr>
              <a:t>The &lt;!DOCTYPE&gt; declaration represents the document type, and helps browsers to display web pages correctly</a:t>
            </a:r>
            <a:r>
              <a:rPr lang="en-US" b="1" dirty="0" smtClean="0">
                <a:effectLst/>
                <a:latin typeface="Baskerville Old Face" panose="02020602080505020303" pitchFamily="18" charset="0"/>
              </a:rPr>
              <a:t>.</a:t>
            </a:r>
            <a:endParaRPr lang="en-US" b="1" dirty="0" smtClean="0">
              <a:effectLst/>
              <a:latin typeface="Baskerville Old Face" panose="02020602080505020303" pitchFamily="18" charset="0"/>
            </a:endParaRPr>
          </a:p>
          <a:p>
            <a:r>
              <a:rPr lang="en-US" b="1" dirty="0">
                <a:effectLst/>
                <a:latin typeface="Baskerville Old Face" panose="02020602080505020303" pitchFamily="18" charset="0"/>
              </a:rPr>
              <a:t>The &lt;!DOCTYPE&gt; declaration is not case sensitive</a:t>
            </a:r>
            <a:r>
              <a:rPr lang="en-US" b="1" dirty="0" smtClean="0">
                <a:effectLst/>
                <a:latin typeface="Baskerville Old Face" panose="02020602080505020303" pitchFamily="18" charset="0"/>
              </a:rPr>
              <a:t>.</a:t>
            </a:r>
            <a:endParaRPr lang="en-US" b="1" dirty="0" smtClean="0">
              <a:effectLst/>
              <a:latin typeface="Baskerville Old Face" panose="02020602080505020303" pitchFamily="18" charset="0"/>
            </a:endParaRPr>
          </a:p>
          <a:p>
            <a:r>
              <a:rPr lang="en-US" b="1" dirty="0">
                <a:effectLst/>
                <a:latin typeface="Baskerville Old Face" panose="02020602080505020303" pitchFamily="18" charset="0"/>
              </a:rPr>
              <a:t>The &lt;!DOCTYPE&gt; declaration for </a:t>
            </a:r>
            <a:r>
              <a:rPr lang="en-US" b="1" dirty="0" smtClean="0">
                <a:effectLst/>
                <a:latin typeface="Baskerville Old Face" panose="02020602080505020303" pitchFamily="18" charset="0"/>
              </a:rPr>
              <a:t>HTML 5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skerville Old Face" panose="02020602080505020303" pitchFamily="18" charset="0"/>
              </a:rPr>
              <a:t>.</a:t>
            </a:r>
            <a:endParaRPr lang="en-IN" b="1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Baskerville Old Face" panose="02020602080505020303" pitchFamily="18" charset="0"/>
            </a:endParaRPr>
          </a:p>
          <a:p>
            <a:endParaRPr lang="en-US" dirty="0">
              <a:effectLst/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IN" sz="3200" dirty="0">
              <a:effectLst/>
              <a:latin typeface="Baskerville Old Face" panose="02020602080505020303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130630" y="365760"/>
            <a:ext cx="8020592" cy="6366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u="sng" dirty="0">
                <a:effectLst/>
                <a:latin typeface="Baskerville Old Face" panose="02020602080505020303" pitchFamily="18" charset="0"/>
              </a:rPr>
              <a:t>HTML </a:t>
            </a:r>
            <a:r>
              <a:rPr lang="en-IN" sz="3200" b="1" u="sng" dirty="0" smtClean="0">
                <a:effectLst/>
                <a:latin typeface="Baskerville Old Face" panose="02020602080505020303" pitchFamily="18" charset="0"/>
              </a:rPr>
              <a:t>Heading</a:t>
            </a:r>
            <a:endParaRPr lang="en-IN" sz="3200" b="1" u="sng" dirty="0" smtClean="0">
              <a:effectLst/>
              <a:latin typeface="Baskerville Old Face" panose="02020602080505020303" pitchFamily="18" charset="0"/>
            </a:endParaRPr>
          </a:p>
          <a:p>
            <a:pPr algn="just"/>
            <a:r>
              <a:rPr lang="en-US" dirty="0">
                <a:effectLst/>
                <a:latin typeface="Baskerville Old Face" panose="02020602080505020303" pitchFamily="18" charset="0"/>
              </a:rPr>
              <a:t>HTML headings are defined with the &lt;h1&gt; to &lt;h6&gt; tags</a:t>
            </a:r>
            <a:r>
              <a:rPr lang="en-US" dirty="0" smtClean="0">
                <a:effectLst/>
                <a:latin typeface="Baskerville Old Face" panose="02020602080505020303" pitchFamily="18" charset="0"/>
              </a:rPr>
              <a:t>.</a:t>
            </a:r>
            <a:endParaRPr lang="en-US" dirty="0" smtClean="0">
              <a:effectLst/>
              <a:latin typeface="Baskerville Old Face" panose="02020602080505020303" pitchFamily="18" charset="0"/>
            </a:endParaRPr>
          </a:p>
          <a:p>
            <a:pPr algn="just"/>
            <a:r>
              <a:rPr lang="en-US" dirty="0" smtClean="0">
                <a:effectLst/>
                <a:latin typeface="Baskerville Old Face" panose="02020602080505020303" pitchFamily="18" charset="0"/>
              </a:rPr>
              <a:t>Syntax : </a:t>
            </a:r>
            <a:endParaRPr lang="en-US" dirty="0">
              <a:effectLst/>
              <a:latin typeface="Baskerville Old Face" panose="02020602080505020303" pitchFamily="18" charset="0"/>
            </a:endParaRPr>
          </a:p>
          <a:p>
            <a:pPr algn="just"/>
            <a:r>
              <a:rPr lang="en-US" dirty="0">
                <a:effectLst/>
                <a:latin typeface="Baskerville Old Face" panose="02020602080505020303" pitchFamily="18" charset="0"/>
              </a:rPr>
              <a:t>&lt;h1&gt; defines the most important heading. &lt;h6&gt; defines the least important </a:t>
            </a:r>
            <a:r>
              <a:rPr lang="en-US" dirty="0" smtClean="0">
                <a:effectLst/>
                <a:latin typeface="Baskerville Old Face" panose="02020602080505020303" pitchFamily="18" charset="0"/>
              </a:rPr>
              <a:t>heading</a:t>
            </a:r>
            <a:r>
              <a:rPr lang="en-US" dirty="0">
                <a:effectLst/>
                <a:latin typeface="Baskerville Old Face" panose="02020602080505020303" pitchFamily="18" charset="0"/>
              </a:rPr>
              <a:t> </a:t>
            </a:r>
            <a:r>
              <a:rPr lang="en-US" dirty="0" smtClean="0">
                <a:effectLst/>
                <a:latin typeface="Baskerville Old Face" panose="02020602080505020303" pitchFamily="18" charset="0"/>
              </a:rPr>
              <a:t>.</a:t>
            </a:r>
            <a:endParaRPr lang="en-US" dirty="0" smtClean="0">
              <a:effectLst/>
              <a:latin typeface="Baskerville Old Face" panose="02020602080505020303" pitchFamily="18" charset="0"/>
            </a:endParaRPr>
          </a:p>
          <a:p>
            <a:pPr algn="just"/>
            <a:r>
              <a:rPr lang="en-US" dirty="0">
                <a:effectLst/>
                <a:latin typeface="Baskerville Old Face" panose="02020602080505020303" pitchFamily="18" charset="0"/>
              </a:rPr>
              <a:t>Proper use of headings helps improve readability, SEO, and accessibility</a:t>
            </a:r>
            <a:r>
              <a:rPr lang="en-US" dirty="0" smtClean="0">
                <a:effectLst/>
                <a:latin typeface="Baskerville Old Face" panose="02020602080505020303" pitchFamily="18" charset="0"/>
              </a:rPr>
              <a:t>.</a:t>
            </a:r>
            <a:endParaRPr lang="en-US" dirty="0" smtClean="0">
              <a:effectLst/>
              <a:latin typeface="Baskerville Old Face" panose="02020602080505020303" pitchFamily="18" charset="0"/>
            </a:endParaRPr>
          </a:p>
          <a:p>
            <a:pPr algn="just"/>
            <a:endParaRPr lang="en-US" sz="400" dirty="0">
              <a:effectLst/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r>
              <a:rPr lang="en-IN" sz="3200" b="1" u="sng" dirty="0">
                <a:effectLst/>
                <a:latin typeface="Baskerville Old Face" panose="02020602080505020303" pitchFamily="18" charset="0"/>
              </a:rPr>
              <a:t>HTML </a:t>
            </a:r>
            <a:r>
              <a:rPr lang="en-IN" sz="3200" b="1" u="sng" dirty="0" smtClean="0">
                <a:effectLst/>
                <a:latin typeface="Baskerville Old Face" panose="02020602080505020303" pitchFamily="18" charset="0"/>
              </a:rPr>
              <a:t>Paragraph</a:t>
            </a:r>
            <a:endParaRPr lang="en-IN" sz="800" b="1" u="sng" dirty="0" smtClean="0">
              <a:effectLst/>
              <a:latin typeface="Baskerville Old Face" panose="02020602080505020303" pitchFamily="18" charset="0"/>
            </a:endParaRPr>
          </a:p>
          <a:p>
            <a:pPr algn="just"/>
            <a:r>
              <a:rPr lang="en-US" dirty="0">
                <a:effectLst/>
                <a:latin typeface="Baskerville Old Face" panose="02020602080505020303" pitchFamily="18" charset="0"/>
              </a:rPr>
              <a:t>HTML paragraphs are defined with the &lt;p&gt; </a:t>
            </a:r>
            <a:r>
              <a:rPr lang="en-US" dirty="0" smtClean="0">
                <a:effectLst/>
                <a:latin typeface="Baskerville Old Face" panose="02020602080505020303" pitchFamily="18" charset="0"/>
              </a:rPr>
              <a:t>tag.</a:t>
            </a:r>
            <a:endParaRPr lang="en-US" dirty="0" smtClean="0">
              <a:effectLst/>
              <a:latin typeface="Baskerville Old Face" panose="02020602080505020303" pitchFamily="18" charset="0"/>
            </a:endParaRPr>
          </a:p>
          <a:p>
            <a:pPr algn="just"/>
            <a:r>
              <a:rPr lang="en-US" dirty="0" smtClean="0">
                <a:effectLst/>
                <a:latin typeface="Baskerville Old Face" panose="02020602080505020303" pitchFamily="18" charset="0"/>
              </a:rPr>
              <a:t>Syntax : </a:t>
            </a:r>
            <a:endParaRPr lang="en-US" dirty="0" smtClean="0">
              <a:effectLst/>
              <a:latin typeface="Baskerville Old Face" panose="02020602080505020303" pitchFamily="18" charset="0"/>
            </a:endParaRPr>
          </a:p>
          <a:p>
            <a:pPr algn="just"/>
            <a:r>
              <a:rPr lang="en-US" dirty="0">
                <a:effectLst/>
                <a:latin typeface="Baskerville Old Face" panose="02020602080505020303" pitchFamily="18" charset="0"/>
              </a:rPr>
              <a:t>A paragraph in HTML is simply a block of text enclosed within the &lt;p&gt; tag</a:t>
            </a:r>
            <a:r>
              <a:rPr lang="en-US" dirty="0" smtClean="0">
                <a:effectLst/>
                <a:latin typeface="Baskerville Old Face" panose="02020602080505020303" pitchFamily="18" charset="0"/>
              </a:rPr>
              <a:t>.</a:t>
            </a:r>
            <a:endParaRPr lang="en-US" dirty="0" smtClean="0">
              <a:effectLst/>
              <a:latin typeface="Baskerville Old Face" panose="02020602080505020303" pitchFamily="18" charset="0"/>
            </a:endParaRPr>
          </a:p>
          <a:p>
            <a:pPr algn="just"/>
            <a:r>
              <a:rPr lang="en-US" dirty="0">
                <a:effectLst/>
                <a:latin typeface="Baskerville Old Face" panose="02020602080505020303" pitchFamily="18" charset="0"/>
              </a:rPr>
              <a:t> The &lt;p&gt; tag helps divide content into manageable, readable sections.</a:t>
            </a:r>
            <a:endParaRPr lang="en-IN" dirty="0">
              <a:effectLst/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"/>
          <a:srcRect l="31876" t="54786" r="15653" b="35055"/>
          <a:stretch>
            <a:fillRect/>
          </a:stretch>
        </p:blipFill>
        <p:spPr>
          <a:xfrm>
            <a:off x="1398413" y="1657674"/>
            <a:ext cx="2734317" cy="33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2207" t="5555" r="1871" b="3545"/>
          <a:stretch>
            <a:fillRect/>
          </a:stretch>
        </p:blipFill>
        <p:spPr>
          <a:xfrm>
            <a:off x="8151222" y="838335"/>
            <a:ext cx="3810000" cy="2146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21186" t="68224" b="20923"/>
          <a:stretch>
            <a:fillRect/>
          </a:stretch>
        </p:blipFill>
        <p:spPr>
          <a:xfrm>
            <a:off x="1398413" y="4894730"/>
            <a:ext cx="3603893" cy="34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t="843"/>
          <a:stretch>
            <a:fillRect/>
          </a:stretch>
        </p:blipFill>
        <p:spPr>
          <a:xfrm>
            <a:off x="8151222" y="4202708"/>
            <a:ext cx="3871669" cy="221602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1" y="78378"/>
            <a:ext cx="7524205" cy="66989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3200" b="1" u="sng" dirty="0" smtClean="0">
                <a:latin typeface="Baskerville Old Face" panose="02020602080505020303" pitchFamily="18" charset="0"/>
              </a:rPr>
              <a:t>HTML Links</a:t>
            </a:r>
            <a:endParaRPr lang="en-IN" sz="900" b="1" u="sng" dirty="0" smtClean="0">
              <a:latin typeface="Baskerville Old Face" panose="02020602080505020303" pitchFamily="18" charset="0"/>
            </a:endParaRPr>
          </a:p>
          <a:p>
            <a:pPr algn="just"/>
            <a:r>
              <a:rPr lang="en-US" dirty="0">
                <a:effectLst/>
                <a:latin typeface="Baskerville Old Face" panose="02020602080505020303" pitchFamily="18" charset="0"/>
              </a:rPr>
              <a:t>HTML Links, also known as hyperlinks, are defined by the &lt;a&gt; tag </a:t>
            </a:r>
            <a:r>
              <a:rPr lang="en-US" dirty="0" smtClean="0">
                <a:effectLst/>
                <a:latin typeface="Baskerville Old Face" panose="02020602080505020303" pitchFamily="18" charset="0"/>
              </a:rPr>
              <a:t>in html, </a:t>
            </a:r>
            <a:r>
              <a:rPr lang="en-US" dirty="0">
                <a:effectLst/>
                <a:latin typeface="Baskerville Old Face" panose="02020602080505020303" pitchFamily="18" charset="0"/>
              </a:rPr>
              <a:t>which stands for “anchor</a:t>
            </a:r>
            <a:r>
              <a:rPr lang="en-US" dirty="0" smtClean="0">
                <a:effectLst/>
                <a:latin typeface="Baskerville Old Face" panose="02020602080505020303" pitchFamily="18" charset="0"/>
              </a:rPr>
              <a:t>.”</a:t>
            </a:r>
            <a:endParaRPr lang="en-US" dirty="0" smtClean="0">
              <a:effectLst/>
              <a:latin typeface="Baskerville Old Face" panose="02020602080505020303" pitchFamily="18" charset="0"/>
            </a:endParaRPr>
          </a:p>
          <a:p>
            <a:pPr algn="just"/>
            <a:r>
              <a:rPr lang="en-US" dirty="0" smtClean="0">
                <a:effectLst/>
                <a:latin typeface="Baskerville Old Face" panose="02020602080505020303" pitchFamily="18" charset="0"/>
              </a:rPr>
              <a:t>Syntax : </a:t>
            </a:r>
            <a:endParaRPr lang="en-US" dirty="0" smtClean="0">
              <a:effectLst/>
              <a:latin typeface="Baskerville Old Face" panose="02020602080505020303" pitchFamily="18" charset="0"/>
            </a:endParaRPr>
          </a:p>
          <a:p>
            <a:pPr algn="just"/>
            <a:r>
              <a:rPr lang="en-US" dirty="0" smtClean="0">
                <a:effectLst/>
                <a:latin typeface="Baskerville Old Face" panose="02020602080505020303" pitchFamily="18" charset="0"/>
              </a:rPr>
              <a:t> </a:t>
            </a:r>
            <a:r>
              <a:rPr lang="en-US" dirty="0">
                <a:effectLst/>
                <a:latin typeface="Baskerville Old Face" panose="02020602080505020303" pitchFamily="18" charset="0"/>
              </a:rPr>
              <a:t>These links are essential for navigating between web pages and directing users to different sites, documents, or sections within the same page</a:t>
            </a:r>
            <a:r>
              <a:rPr lang="en-US" dirty="0" smtClean="0">
                <a:effectLst/>
                <a:latin typeface="Baskerville Old Face" panose="02020602080505020303" pitchFamily="18" charset="0"/>
              </a:rPr>
              <a:t>.</a:t>
            </a:r>
            <a:endParaRPr lang="en-US" dirty="0" smtClean="0">
              <a:effectLst/>
              <a:latin typeface="Baskerville Old Face" panose="02020602080505020303" pitchFamily="18" charset="0"/>
            </a:endParaRPr>
          </a:p>
          <a:p>
            <a:pPr algn="just"/>
            <a:r>
              <a:rPr lang="en-US" dirty="0">
                <a:effectLst/>
                <a:latin typeface="Baskerville Old Face" panose="02020602080505020303" pitchFamily="18" charset="0"/>
              </a:rPr>
              <a:t>The basic attributes of the &lt;a&gt; tag include href, title, and target, among others</a:t>
            </a:r>
            <a:r>
              <a:rPr lang="en-US" dirty="0" smtClean="0">
                <a:effectLst/>
                <a:latin typeface="Baskerville Old Face" panose="02020602080505020303" pitchFamily="18" charset="0"/>
              </a:rPr>
              <a:t>.</a:t>
            </a:r>
            <a:endParaRPr lang="en-US" dirty="0" smtClean="0">
              <a:effectLst/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r>
              <a:rPr lang="en-US" sz="3200" b="1" u="sng" dirty="0">
                <a:latin typeface="Baskerville Old Face" panose="02020602080505020303" pitchFamily="18" charset="0"/>
              </a:rPr>
              <a:t>HTML </a:t>
            </a:r>
            <a:r>
              <a:rPr lang="en-US" sz="3200" b="1" u="sng" dirty="0" smtClean="0">
                <a:latin typeface="Baskerville Old Face" panose="02020602080505020303" pitchFamily="18" charset="0"/>
              </a:rPr>
              <a:t>Images</a:t>
            </a:r>
            <a:endParaRPr lang="en-US" sz="3200" b="1" u="sng" dirty="0" smtClean="0">
              <a:latin typeface="Baskerville Old Face" panose="02020602080505020303" pitchFamily="18" charset="0"/>
            </a:endParaRPr>
          </a:p>
          <a:p>
            <a:pPr algn="just"/>
            <a:r>
              <a:rPr lang="en-US" sz="2200" dirty="0">
                <a:latin typeface="Baskerville Old Face" panose="02020602080505020303" pitchFamily="18" charset="0"/>
              </a:rPr>
              <a:t>HTML images are defined with the </a:t>
            </a:r>
            <a:r>
              <a:rPr lang="en-US" sz="2200" dirty="0" smtClean="0">
                <a:latin typeface="Baskerville Old Face" panose="02020602080505020303" pitchFamily="18" charset="0"/>
              </a:rPr>
              <a:t>&lt;img&gt; </a:t>
            </a:r>
            <a:r>
              <a:rPr lang="en-US" sz="2200" dirty="0">
                <a:latin typeface="Baskerville Old Face" panose="02020602080505020303" pitchFamily="18" charset="0"/>
              </a:rPr>
              <a:t>tag</a:t>
            </a:r>
            <a:r>
              <a:rPr lang="en-US" sz="2200" dirty="0" smtClean="0">
                <a:latin typeface="Baskerville Old Face" panose="02020602080505020303" pitchFamily="18" charset="0"/>
              </a:rPr>
              <a:t>.</a:t>
            </a:r>
            <a:endParaRPr lang="en-US" sz="2200" dirty="0" smtClean="0">
              <a:latin typeface="Baskerville Old Face" panose="02020602080505020303" pitchFamily="18" charset="0"/>
            </a:endParaRPr>
          </a:p>
          <a:p>
            <a:pPr algn="just"/>
            <a:r>
              <a:rPr lang="en-US" sz="2200" dirty="0" smtClean="0">
                <a:latin typeface="Baskerville Old Face" panose="02020602080505020303" pitchFamily="18" charset="0"/>
              </a:rPr>
              <a:t>Syntax : </a:t>
            </a:r>
            <a:endParaRPr lang="en-US" sz="2200" dirty="0" smtClean="0">
              <a:latin typeface="Baskerville Old Face" panose="02020602080505020303" pitchFamily="18" charset="0"/>
            </a:endParaRPr>
          </a:p>
          <a:p>
            <a:pPr algn="just"/>
            <a:endParaRPr lang="en-US" sz="2200" dirty="0">
              <a:latin typeface="Baskerville Old Face" panose="02020602080505020303" pitchFamily="18" charset="0"/>
            </a:endParaRPr>
          </a:p>
          <a:p>
            <a:pPr algn="just"/>
            <a:r>
              <a:rPr lang="en-US" sz="2200" dirty="0">
                <a:latin typeface="Baskerville Old Face" panose="02020602080505020303" pitchFamily="18" charset="0"/>
              </a:rPr>
              <a:t>The source file (src), alternative text (alt), width, and height are provided as </a:t>
            </a:r>
            <a:r>
              <a:rPr lang="en-US" sz="2200" dirty="0" smtClean="0">
                <a:latin typeface="Baskerville Old Face" panose="02020602080505020303" pitchFamily="18" charset="0"/>
              </a:rPr>
              <a:t>attributes.</a:t>
            </a:r>
            <a:endParaRPr lang="en-US" sz="2200" dirty="0" smtClean="0">
              <a:latin typeface="Baskerville Old Face" panose="02020602080505020303" pitchFamily="18" charset="0"/>
            </a:endParaRPr>
          </a:p>
          <a:p>
            <a:pPr algn="just"/>
            <a:endParaRPr lang="en-US" sz="3200" b="1" u="sng" dirty="0" smtClean="0"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8523" y="621024"/>
            <a:ext cx="4094605" cy="248972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39290" r="5723" b="37209"/>
          <a:stretch>
            <a:fillRect/>
          </a:stretch>
        </p:blipFill>
        <p:spPr>
          <a:xfrm>
            <a:off x="1356192" y="1704525"/>
            <a:ext cx="3798514" cy="322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36281" b="17875"/>
          <a:stretch>
            <a:fillRect/>
          </a:stretch>
        </p:blipFill>
        <p:spPr>
          <a:xfrm>
            <a:off x="1436874" y="5011119"/>
            <a:ext cx="4541120" cy="6905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523" y="3818965"/>
            <a:ext cx="4169847" cy="266111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5" y="226423"/>
            <a:ext cx="7646126" cy="63572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u="sng" dirty="0">
                <a:latin typeface="Baskerville Old Face" panose="02020602080505020303" pitchFamily="18" charset="0"/>
              </a:rPr>
              <a:t>HTML </a:t>
            </a:r>
            <a:r>
              <a:rPr lang="en-US" sz="3200" b="1" u="sng" dirty="0" smtClean="0">
                <a:latin typeface="Baskerville Old Face" panose="02020602080505020303" pitchFamily="18" charset="0"/>
              </a:rPr>
              <a:t>Attribute :</a:t>
            </a:r>
            <a:endParaRPr lang="en-US" sz="3200" b="1" u="sng" dirty="0">
              <a:latin typeface="Baskerville Old Face" panose="02020602080505020303" pitchFamily="18" charset="0"/>
            </a:endParaRPr>
          </a:p>
          <a:p>
            <a:pPr algn="just"/>
            <a:r>
              <a:rPr lang="en-US" dirty="0"/>
              <a:t>All HTML elements can have attributes.</a:t>
            </a:r>
            <a:endParaRPr lang="en-US" dirty="0"/>
          </a:p>
          <a:p>
            <a:pPr algn="just"/>
            <a:r>
              <a:rPr lang="en-US" dirty="0"/>
              <a:t>Attributes provide additional information about elements.</a:t>
            </a:r>
            <a:endParaRPr lang="en-US" dirty="0"/>
          </a:p>
          <a:p>
            <a:pPr algn="just"/>
            <a:r>
              <a:rPr lang="en-US" dirty="0"/>
              <a:t>Attributes are always specified in the start tag.</a:t>
            </a:r>
            <a:endParaRPr lang="en-US" dirty="0"/>
          </a:p>
          <a:p>
            <a:pPr algn="just"/>
            <a:r>
              <a:rPr lang="en-US" dirty="0"/>
              <a:t>Attributes usually come in name/value pairs like: name="value“.</a:t>
            </a:r>
            <a:endParaRPr lang="en-US" dirty="0"/>
          </a:p>
          <a:p>
            <a:pPr marL="0" indent="0">
              <a:buNone/>
            </a:pPr>
            <a:r>
              <a:rPr lang="en-IN" sz="3200" b="1" u="sng" dirty="0" smtClean="0">
                <a:latin typeface="Baskerville Old Face" panose="02020602080505020303" pitchFamily="18" charset="0"/>
              </a:rPr>
              <a:t>The </a:t>
            </a:r>
            <a:r>
              <a:rPr lang="en-IN" sz="3200" b="1" u="sng" dirty="0" err="1" smtClean="0">
                <a:latin typeface="Baskerville Old Face" panose="02020602080505020303" pitchFamily="18" charset="0"/>
              </a:rPr>
              <a:t>Href</a:t>
            </a:r>
            <a:r>
              <a:rPr lang="en-IN" sz="3200" b="1" u="sng" dirty="0" smtClean="0">
                <a:latin typeface="Baskerville Old Face" panose="02020602080505020303" pitchFamily="18" charset="0"/>
              </a:rPr>
              <a:t> Attribute :</a:t>
            </a:r>
            <a:endParaRPr lang="en-IN" sz="3200" b="1" u="sng" dirty="0" smtClean="0">
              <a:latin typeface="Baskerville Old Face" panose="02020602080505020303" pitchFamily="18" charset="0"/>
            </a:endParaRPr>
          </a:p>
          <a:p>
            <a:r>
              <a:rPr lang="en-US" sz="2200" dirty="0">
                <a:effectLst/>
                <a:latin typeface="Baskerville Old Face" panose="02020602080505020303" pitchFamily="18" charset="0"/>
              </a:rPr>
              <a:t>The &lt;a&gt; tag defines a hyperlink. The href attribute specifies the URL of the page the link </a:t>
            </a:r>
            <a:r>
              <a:rPr lang="en-US" sz="2200" dirty="0" smtClean="0">
                <a:effectLst/>
                <a:latin typeface="Baskerville Old Face" panose="02020602080505020303" pitchFamily="18" charset="0"/>
              </a:rPr>
              <a:t>goes .</a:t>
            </a:r>
            <a:endParaRPr lang="en-US" sz="2200" dirty="0" smtClean="0">
              <a:effectLst/>
              <a:latin typeface="Baskerville Old Face" panose="02020602080505020303" pitchFamily="18" charset="0"/>
            </a:endParaRPr>
          </a:p>
          <a:p>
            <a:r>
              <a:rPr lang="en-US" sz="2200" dirty="0" smtClean="0">
                <a:effectLst/>
                <a:latin typeface="Baskerville Old Face" panose="02020602080505020303" pitchFamily="18" charset="0"/>
              </a:rPr>
              <a:t>Syntax : </a:t>
            </a:r>
            <a:endParaRPr lang="en-US" sz="2200" dirty="0" smtClean="0">
              <a:effectLst/>
              <a:latin typeface="Baskerville Old Face" panose="02020602080505020303" pitchFamily="18" charset="0"/>
            </a:endParaRPr>
          </a:p>
          <a:p>
            <a:r>
              <a:rPr lang="en-US" sz="2200" b="1" u="sng" dirty="0">
                <a:effectLst/>
                <a:latin typeface="Baskerville Old Face" panose="02020602080505020303" pitchFamily="18" charset="0"/>
              </a:rPr>
              <a:t>Absolute </a:t>
            </a:r>
            <a:r>
              <a:rPr lang="en-US" sz="2200" b="1" u="sng" dirty="0" smtClean="0">
                <a:effectLst/>
                <a:latin typeface="Baskerville Old Face" panose="02020602080505020303" pitchFamily="18" charset="0"/>
              </a:rPr>
              <a:t>URL </a:t>
            </a:r>
            <a:r>
              <a:rPr lang="en-US" sz="2200" dirty="0" smtClean="0">
                <a:effectLst/>
                <a:latin typeface="Baskerville Old Face" panose="02020602080505020303" pitchFamily="18" charset="0"/>
              </a:rPr>
              <a:t>: </a:t>
            </a:r>
            <a:r>
              <a:rPr lang="en-US" sz="2200" dirty="0">
                <a:effectLst/>
                <a:latin typeface="Baskerville Old Face" panose="02020602080505020303" pitchFamily="18" charset="0"/>
              </a:rPr>
              <a:t>It points to another website.</a:t>
            </a:r>
            <a:endParaRPr lang="en-US" sz="2200" dirty="0">
              <a:effectLst/>
              <a:latin typeface="Baskerville Old Face" panose="02020602080505020303" pitchFamily="18" charset="0"/>
            </a:endParaRPr>
          </a:p>
          <a:p>
            <a:r>
              <a:rPr lang="en-US" sz="2200" b="1" u="sng" dirty="0">
                <a:effectLst/>
                <a:latin typeface="Baskerville Old Face" panose="02020602080505020303" pitchFamily="18" charset="0"/>
              </a:rPr>
              <a:t>Relative </a:t>
            </a:r>
            <a:r>
              <a:rPr lang="en-US" sz="2200" b="1" u="sng" dirty="0" smtClean="0">
                <a:effectLst/>
                <a:latin typeface="Baskerville Old Face" panose="02020602080505020303" pitchFamily="18" charset="0"/>
              </a:rPr>
              <a:t>URL </a:t>
            </a:r>
            <a:r>
              <a:rPr lang="en-US" sz="2200" dirty="0" smtClean="0">
                <a:effectLst/>
                <a:latin typeface="Baskerville Old Face" panose="02020602080505020303" pitchFamily="18" charset="0"/>
              </a:rPr>
              <a:t>: </a:t>
            </a:r>
            <a:r>
              <a:rPr lang="en-US" sz="2200" dirty="0">
                <a:effectLst/>
                <a:latin typeface="Baskerville Old Face" panose="02020602080505020303" pitchFamily="18" charset="0"/>
              </a:rPr>
              <a:t>It points to a file within a website.</a:t>
            </a:r>
            <a:endParaRPr lang="en-US" sz="2200" dirty="0">
              <a:effectLst/>
              <a:latin typeface="Baskerville Old Face" panose="02020602080505020303" pitchFamily="18" charset="0"/>
            </a:endParaRPr>
          </a:p>
          <a:p>
            <a:r>
              <a:rPr lang="en-US" sz="2200" b="1" u="sng" dirty="0">
                <a:effectLst/>
                <a:latin typeface="Baskerville Old Face" panose="02020602080505020303" pitchFamily="18" charset="0"/>
              </a:rPr>
              <a:t>Anchor </a:t>
            </a:r>
            <a:r>
              <a:rPr lang="en-US" sz="2200" b="1" u="sng" dirty="0" smtClean="0">
                <a:effectLst/>
                <a:latin typeface="Baskerville Old Face" panose="02020602080505020303" pitchFamily="18" charset="0"/>
              </a:rPr>
              <a:t>URL</a:t>
            </a:r>
            <a:r>
              <a:rPr lang="en-US" sz="2200" dirty="0" smtClean="0">
                <a:effectLst/>
                <a:latin typeface="Baskerville Old Face" panose="02020602080505020303" pitchFamily="18" charset="0"/>
              </a:rPr>
              <a:t> : </a:t>
            </a:r>
            <a:r>
              <a:rPr lang="en-US" sz="2200" dirty="0">
                <a:effectLst/>
                <a:latin typeface="Baskerville Old Face" panose="02020602080505020303" pitchFamily="18" charset="0"/>
              </a:rPr>
              <a:t>It points to an anchor within a page.</a:t>
            </a:r>
            <a:endParaRPr lang="en-US" sz="2200" dirty="0" smtClean="0">
              <a:effectLst/>
              <a:latin typeface="Baskerville Old Face" panose="02020602080505020303" pitchFamily="18" charset="0"/>
            </a:endParaRPr>
          </a:p>
          <a:p>
            <a:endParaRPr lang="en-IN" sz="2200" dirty="0">
              <a:effectLst/>
              <a:latin typeface="Baskerville Old Face" panose="0202060208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9156" y="733457"/>
            <a:ext cx="3995461" cy="24221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37" t="30274" r="24223" b="60174"/>
          <a:stretch>
            <a:fillRect/>
          </a:stretch>
        </p:blipFill>
        <p:spPr>
          <a:xfrm>
            <a:off x="1495560" y="4679577"/>
            <a:ext cx="3452958" cy="366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156" y="3992039"/>
            <a:ext cx="3998382" cy="238545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5" y="226423"/>
            <a:ext cx="7646126" cy="63572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200" b="1" u="sng" dirty="0">
                <a:effectLst/>
                <a:latin typeface="Baskerville Old Face" panose="02020602080505020303" pitchFamily="18" charset="0"/>
              </a:rPr>
              <a:t>The </a:t>
            </a:r>
            <a:r>
              <a:rPr lang="en-IN" sz="3200" b="1" u="sng" dirty="0" smtClean="0">
                <a:effectLst/>
                <a:latin typeface="Baskerville Old Face" panose="02020602080505020303" pitchFamily="18" charset="0"/>
              </a:rPr>
              <a:t>SRC Attribute</a:t>
            </a:r>
            <a:endParaRPr lang="en-IN" sz="3200" b="1" u="sng" dirty="0" smtClean="0">
              <a:effectLst/>
              <a:latin typeface="Baskerville Old Face" panose="02020602080505020303" pitchFamily="18" charset="0"/>
            </a:endParaRPr>
          </a:p>
          <a:p>
            <a:pPr algn="just"/>
            <a:r>
              <a:rPr lang="en-US" dirty="0">
                <a:effectLst/>
                <a:latin typeface="Baskerville Old Face" panose="02020602080505020303" pitchFamily="18" charset="0"/>
              </a:rPr>
              <a:t>The &lt;img&gt; tag is used to embed an image in an HTML page. The src attribute specifies the path to the image to be </a:t>
            </a:r>
            <a:r>
              <a:rPr lang="en-US" dirty="0" smtClean="0">
                <a:effectLst/>
                <a:latin typeface="Baskerville Old Face" panose="02020602080505020303" pitchFamily="18" charset="0"/>
              </a:rPr>
              <a:t>displayed.</a:t>
            </a:r>
            <a:endParaRPr lang="en-US" dirty="0" smtClean="0">
              <a:effectLst/>
              <a:latin typeface="Baskerville Old Face" panose="02020602080505020303" pitchFamily="18" charset="0"/>
            </a:endParaRPr>
          </a:p>
          <a:p>
            <a:pPr algn="just"/>
            <a:r>
              <a:rPr lang="en-US" dirty="0" smtClean="0">
                <a:effectLst/>
                <a:latin typeface="Baskerville Old Face" panose="02020602080505020303" pitchFamily="18" charset="0"/>
              </a:rPr>
              <a:t>Syntax : </a:t>
            </a:r>
            <a:endParaRPr lang="en-US" dirty="0" smtClean="0">
              <a:effectLst/>
              <a:latin typeface="Baskerville Old Face" panose="02020602080505020303" pitchFamily="18" charset="0"/>
            </a:endParaRPr>
          </a:p>
          <a:p>
            <a:pPr algn="just"/>
            <a:endParaRPr lang="en-US" dirty="0" smtClean="0">
              <a:effectLst/>
              <a:latin typeface="Baskerville Old Face" panose="02020602080505020303" pitchFamily="18" charset="0"/>
            </a:endParaRPr>
          </a:p>
          <a:p>
            <a:pPr algn="just"/>
            <a:endParaRPr lang="en-IN" dirty="0" smtClean="0">
              <a:effectLst/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3200" b="1" u="sng" dirty="0">
                <a:effectLst/>
                <a:latin typeface="Baskerville Old Face" panose="02020602080505020303" pitchFamily="18" charset="0"/>
              </a:rPr>
              <a:t>The </a:t>
            </a:r>
            <a:r>
              <a:rPr lang="en-US" sz="3200" b="1" u="sng" dirty="0" smtClean="0">
                <a:effectLst/>
                <a:latin typeface="Baskerville Old Face" panose="02020602080505020303" pitchFamily="18" charset="0"/>
              </a:rPr>
              <a:t>Width </a:t>
            </a:r>
            <a:r>
              <a:rPr lang="en-US" sz="3200" b="1" u="sng" dirty="0">
                <a:effectLst/>
                <a:latin typeface="Baskerville Old Face" panose="02020602080505020303" pitchFamily="18" charset="0"/>
              </a:rPr>
              <a:t>A</a:t>
            </a:r>
            <a:r>
              <a:rPr lang="en-US" sz="3200" b="1" u="sng" dirty="0" smtClean="0">
                <a:effectLst/>
                <a:latin typeface="Baskerville Old Face" panose="02020602080505020303" pitchFamily="18" charset="0"/>
              </a:rPr>
              <a:t>nd </a:t>
            </a:r>
            <a:r>
              <a:rPr lang="en-US" sz="3200" b="1" u="sng" dirty="0">
                <a:effectLst/>
                <a:latin typeface="Baskerville Old Face" panose="02020602080505020303" pitchFamily="18" charset="0"/>
              </a:rPr>
              <a:t>H</a:t>
            </a:r>
            <a:r>
              <a:rPr lang="en-US" sz="3200" b="1" u="sng" dirty="0" smtClean="0">
                <a:effectLst/>
                <a:latin typeface="Baskerville Old Face" panose="02020602080505020303" pitchFamily="18" charset="0"/>
              </a:rPr>
              <a:t>eight </a:t>
            </a:r>
            <a:r>
              <a:rPr lang="en-US" sz="3200" b="1" u="sng" dirty="0">
                <a:effectLst/>
                <a:latin typeface="Baskerville Old Face" panose="02020602080505020303" pitchFamily="18" charset="0"/>
              </a:rPr>
              <a:t>Attributes</a:t>
            </a:r>
            <a:endParaRPr lang="en-US" sz="3200" b="1" u="sng" dirty="0">
              <a:effectLst/>
              <a:latin typeface="Baskerville Old Face" panose="02020602080505020303" pitchFamily="18" charset="0"/>
            </a:endParaRPr>
          </a:p>
          <a:p>
            <a:r>
              <a:rPr lang="en-US" sz="2200" dirty="0">
                <a:effectLst/>
                <a:latin typeface="Baskerville Old Face" panose="02020602080505020303" pitchFamily="18" charset="0"/>
              </a:rPr>
              <a:t>The &lt;img&gt; tag should also contain the width and height attributes, which specify the width and height of the image (in pixels).</a:t>
            </a:r>
            <a:endParaRPr lang="en-US" sz="2200" dirty="0" smtClean="0">
              <a:effectLst/>
              <a:latin typeface="Baskerville Old Face" panose="02020602080505020303" pitchFamily="18" charset="0"/>
            </a:endParaRPr>
          </a:p>
          <a:p>
            <a:r>
              <a:rPr lang="en-US" sz="2200" dirty="0" smtClean="0">
                <a:effectLst/>
                <a:latin typeface="Baskerville Old Face" panose="02020602080505020303" pitchFamily="18" charset="0"/>
              </a:rPr>
              <a:t>Syntax : </a:t>
            </a:r>
            <a:endParaRPr lang="en-US" sz="2200" dirty="0" smtClean="0">
              <a:effectLst/>
              <a:latin typeface="Baskerville Old Face" panose="02020602080505020303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238" y="5267327"/>
            <a:ext cx="5255207" cy="11827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14656" t="35143" r="13810" b="38444"/>
          <a:stretch>
            <a:fillRect/>
          </a:stretch>
        </p:blipFill>
        <p:spPr>
          <a:xfrm>
            <a:off x="1466238" y="1935807"/>
            <a:ext cx="4629762" cy="9380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3215" t="4635" r="3592" b="4637"/>
          <a:stretch>
            <a:fillRect/>
          </a:stretch>
        </p:blipFill>
        <p:spPr>
          <a:xfrm>
            <a:off x="8021574" y="627016"/>
            <a:ext cx="3885964" cy="248194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23138" r="59129" b="5750"/>
          <a:stretch>
            <a:fillRect/>
          </a:stretch>
        </p:blipFill>
        <p:spPr>
          <a:xfrm>
            <a:off x="8030928" y="3953470"/>
            <a:ext cx="3876609" cy="26302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5" y="226423"/>
            <a:ext cx="7646126" cy="6357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u="sng" dirty="0">
                <a:effectLst/>
                <a:latin typeface="Baskerville Old Face" panose="02020602080505020303" pitchFamily="18" charset="0"/>
              </a:rPr>
              <a:t>The </a:t>
            </a:r>
            <a:r>
              <a:rPr lang="en-IN" sz="3200" b="1" u="sng" dirty="0" smtClean="0">
                <a:effectLst/>
                <a:latin typeface="Baskerville Old Face" panose="02020602080505020303" pitchFamily="18" charset="0"/>
              </a:rPr>
              <a:t>Style Attribute :</a:t>
            </a:r>
            <a:endParaRPr lang="en-US" sz="3200" b="1" u="sng" dirty="0">
              <a:latin typeface="Baskerville Old Face" panose="02020602080505020303" pitchFamily="18" charset="0"/>
            </a:endParaRPr>
          </a:p>
          <a:p>
            <a:pPr algn="just"/>
            <a:r>
              <a:rPr lang="en-US" dirty="0"/>
              <a:t>The style attribute is used to add styles to an element, such as color, font, size, and more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Syntax :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>
              <a:buNone/>
            </a:pPr>
            <a:r>
              <a:rPr lang="en-IN" sz="3200" b="1" u="sng" dirty="0">
                <a:effectLst/>
                <a:latin typeface="Baskerville Old Face" panose="02020602080505020303" pitchFamily="18" charset="0"/>
              </a:rPr>
              <a:t>The </a:t>
            </a:r>
            <a:r>
              <a:rPr lang="en-IN" sz="3200" b="1" u="sng" dirty="0" smtClean="0">
                <a:effectLst/>
                <a:latin typeface="Baskerville Old Face" panose="02020602080505020303" pitchFamily="18" charset="0"/>
              </a:rPr>
              <a:t>Lang Attribute </a:t>
            </a:r>
            <a:r>
              <a:rPr lang="en-IN" sz="3200" b="1" u="sng" dirty="0" smtClean="0">
                <a:latin typeface="Baskerville Old Face" panose="02020602080505020303" pitchFamily="18" charset="0"/>
              </a:rPr>
              <a:t>:</a:t>
            </a:r>
            <a:endParaRPr lang="en-IN" sz="3200" b="1" u="sng" dirty="0" smtClean="0">
              <a:latin typeface="Baskerville Old Face" panose="02020602080505020303" pitchFamily="18" charset="0"/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You should always include the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lang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attribute inside the &lt;html&gt; tag, to declare the language of the Web page. This is meant to assist search engines and browsers.</a:t>
            </a:r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Syntax : </a:t>
            </a:r>
            <a:endParaRPr lang="en-U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endParaRPr lang="en-IN" sz="2200" dirty="0">
              <a:effectLst/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/>
          <a:srcRect l="2448" t="33453" b="36227"/>
          <a:stretch>
            <a:fillRect/>
          </a:stretch>
        </p:blipFill>
        <p:spPr>
          <a:xfrm>
            <a:off x="1645920" y="1966839"/>
            <a:ext cx="4519748" cy="86344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57717"/>
          <a:stretch>
            <a:fillRect/>
          </a:stretch>
        </p:blipFill>
        <p:spPr>
          <a:xfrm>
            <a:off x="7970116" y="687975"/>
            <a:ext cx="3842959" cy="202909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287" t="4774" r="1757" b="8876"/>
          <a:stretch>
            <a:fillRect/>
          </a:stretch>
        </p:blipFill>
        <p:spPr>
          <a:xfrm>
            <a:off x="8018899" y="3939787"/>
            <a:ext cx="3745392" cy="240876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20794" b="20598"/>
          <a:stretch>
            <a:fillRect/>
          </a:stretch>
        </p:blipFill>
        <p:spPr>
          <a:xfrm>
            <a:off x="1448143" y="5344465"/>
            <a:ext cx="4316931" cy="10824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0</TotalTime>
  <Words>3051</Words>
  <Application>WPS Presentation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Baskerville Old Face</vt:lpstr>
      <vt:lpstr>Microsoft YaHei</vt:lpstr>
      <vt:lpstr>Arial Unicode MS</vt:lpstr>
      <vt:lpstr>Bookman Old Style</vt:lpstr>
      <vt:lpstr>Rockwell</vt:lpstr>
      <vt:lpstr>Calibri</vt:lpstr>
      <vt:lpstr>Damask</vt:lpstr>
      <vt:lpstr>HTML DEFINATION AND TAGS </vt:lpstr>
      <vt:lpstr>HtML (HYPER tEXt MARKUP LANGUAGE)</vt:lpstr>
      <vt:lpstr>HTML Page Structure </vt:lpstr>
      <vt:lpstr>HTML Basic tags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23</cp:revision>
  <dcterms:created xsi:type="dcterms:W3CDTF">2024-12-22T08:08:00Z</dcterms:created>
  <dcterms:modified xsi:type="dcterms:W3CDTF">2024-12-26T09:47:57Z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7955ED20E6744A85BB4E677C7179F15A_12</vt:lpwstr>
  </property>
  <property fmtid="{D5CDD505-2E9C-101B-9397-08002B2CF9AE}" pid="3" name="KSOProductBuildVer">
    <vt:lpwstr>1033-12.2.0.19307</vt:lpwstr>
  </property>
</Properties>
</file>