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59" r:id="rId9"/>
  </p:sldIdLst>
  <p:sldSz cx="12192000" cy="6858000"/>
  <p:notesSz cx="6858000" cy="9144000"/>
  <p:embeddedFontLst>
    <p:embeddedFont>
      <p:font typeface="Libre Baskerville" panose="02000000000000000000" pitchFamily="2"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Code Refactoring and Bug Fixing</a:t>
            </a:r>
            <a:endParaRPr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00209" cy="4154943"/>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Scenario:</a:t>
            </a:r>
            <a:endParaRPr lang="en-US" sz="24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sz="2400" b="0" dirty="0">
              <a:effectLst/>
            </a:endParaRPr>
          </a:p>
          <a:p>
            <a:pPr algn="just" rtl="0">
              <a:spcBef>
                <a:spcPts val="0"/>
              </a:spcBef>
              <a:spcAft>
                <a:spcPts val="0"/>
              </a:spcAft>
            </a:pPr>
            <a:br>
              <a:rPr lang="en-US" sz="2400" b="0" dirty="0">
                <a:effectLst/>
              </a:rPr>
            </a:br>
            <a:r>
              <a:rPr lang="en-US" sz="1800" b="1" i="0" u="none" strike="noStrike" dirty="0">
                <a:solidFill>
                  <a:srgbClr val="000000"/>
                </a:solidFill>
                <a:effectLst/>
                <a:latin typeface="Arial" panose="020B0604020202020204" pitchFamily="34" charset="0"/>
              </a:rPr>
              <a:t>Task:</a:t>
            </a:r>
            <a:endParaRPr lang="en-US" sz="24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400" b="0" dirty="0">
              <a:effectLst/>
            </a:endParaRPr>
          </a:p>
          <a:p>
            <a:br>
              <a:rPr lang="en-US" sz="2400" dirty="0"/>
            </a:br>
            <a:endParaRPr sz="1800" b="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 Identification of bugs in the initial code</a:t>
            </a:r>
            <a:endParaRPr b="1" dirty="0">
              <a:solidFill>
                <a:srgbClr val="FF0000"/>
              </a:solidFill>
            </a:endParaRPr>
          </a:p>
        </p:txBody>
      </p:sp>
      <p:pic>
        <p:nvPicPr>
          <p:cNvPr id="3" name="Picture 2">
            <a:extLst>
              <a:ext uri="{FF2B5EF4-FFF2-40B4-BE49-F238E27FC236}">
                <a16:creationId xmlns:a16="http://schemas.microsoft.com/office/drawing/2014/main" id="{35C82BBE-8A75-6C58-BB40-4E6EA37EA0B1}"/>
              </a:ext>
            </a:extLst>
          </p:cNvPr>
          <p:cNvPicPr>
            <a:picLocks noChangeAspect="1"/>
          </p:cNvPicPr>
          <p:nvPr/>
        </p:nvPicPr>
        <p:blipFill>
          <a:blip r:embed="rId3"/>
          <a:stretch>
            <a:fillRect/>
          </a:stretch>
        </p:blipFill>
        <p:spPr>
          <a:xfrm>
            <a:off x="5594094" y="1343818"/>
            <a:ext cx="6389434" cy="3092637"/>
          </a:xfrm>
          <a:prstGeom prst="rect">
            <a:avLst/>
          </a:prstGeom>
        </p:spPr>
      </p:pic>
      <p:pic>
        <p:nvPicPr>
          <p:cNvPr id="5" name="Picture 4">
            <a:extLst>
              <a:ext uri="{FF2B5EF4-FFF2-40B4-BE49-F238E27FC236}">
                <a16:creationId xmlns:a16="http://schemas.microsoft.com/office/drawing/2014/main" id="{C81CF290-3813-178B-48BC-1061C54800DA}"/>
              </a:ext>
            </a:extLst>
          </p:cNvPr>
          <p:cNvPicPr>
            <a:picLocks noChangeAspect="1"/>
          </p:cNvPicPr>
          <p:nvPr/>
        </p:nvPicPr>
        <p:blipFill>
          <a:blip r:embed="rId4"/>
          <a:stretch>
            <a:fillRect/>
          </a:stretch>
        </p:blipFill>
        <p:spPr>
          <a:xfrm>
            <a:off x="147492" y="3123235"/>
            <a:ext cx="5379567" cy="3565743"/>
          </a:xfrm>
          <a:prstGeom prst="rect">
            <a:avLst/>
          </a:prstGeom>
        </p:spPr>
      </p:pic>
      <p:sp>
        <p:nvSpPr>
          <p:cNvPr id="7" name="TextBox 6">
            <a:extLst>
              <a:ext uri="{FF2B5EF4-FFF2-40B4-BE49-F238E27FC236}">
                <a16:creationId xmlns:a16="http://schemas.microsoft.com/office/drawing/2014/main" id="{64FDEC88-9603-434B-E1E7-2B09A900B544}"/>
              </a:ext>
            </a:extLst>
          </p:cNvPr>
          <p:cNvSpPr txBox="1"/>
          <p:nvPr/>
        </p:nvSpPr>
        <p:spPr>
          <a:xfrm>
            <a:off x="466434" y="1459480"/>
            <a:ext cx="4741682" cy="1292662"/>
          </a:xfrm>
          <a:prstGeom prst="rect">
            <a:avLst/>
          </a:prstGeom>
          <a:noFill/>
        </p:spPr>
        <p:txBody>
          <a:bodyPr wrap="square" rtlCol="0">
            <a:spAutoFit/>
          </a:bodyPr>
          <a:lstStyle/>
          <a:p>
            <a:endParaRPr lang="en-IN" dirty="0"/>
          </a:p>
          <a:p>
            <a:r>
              <a:rPr lang="en-IN" sz="1600" dirty="0"/>
              <a:t>These code snippets constitute the initial implementation of Flask application and the bugs present in them need to be identified and corrected.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1940F-8CEB-78DC-D39A-509E2B9F0071}"/>
              </a:ext>
            </a:extLst>
          </p:cNvPr>
          <p:cNvPicPr>
            <a:picLocks noChangeAspect="1"/>
          </p:cNvPicPr>
          <p:nvPr/>
        </p:nvPicPr>
        <p:blipFill>
          <a:blip r:embed="rId2"/>
          <a:stretch>
            <a:fillRect/>
          </a:stretch>
        </p:blipFill>
        <p:spPr>
          <a:xfrm>
            <a:off x="421448" y="417362"/>
            <a:ext cx="5201139" cy="2725180"/>
          </a:xfrm>
          <a:prstGeom prst="rect">
            <a:avLst/>
          </a:prstGeom>
          <a:ln>
            <a:solidFill>
              <a:schemeClr val="tx1"/>
            </a:solidFill>
          </a:ln>
        </p:spPr>
      </p:pic>
      <p:sp>
        <p:nvSpPr>
          <p:cNvPr id="6" name="TextBox 5">
            <a:extLst>
              <a:ext uri="{FF2B5EF4-FFF2-40B4-BE49-F238E27FC236}">
                <a16:creationId xmlns:a16="http://schemas.microsoft.com/office/drawing/2014/main" id="{950F79D3-AFF4-88E3-524E-FE23DF066C23}"/>
              </a:ext>
            </a:extLst>
          </p:cNvPr>
          <p:cNvSpPr txBox="1"/>
          <p:nvPr/>
        </p:nvSpPr>
        <p:spPr>
          <a:xfrm>
            <a:off x="6371701" y="1424708"/>
            <a:ext cx="5398851" cy="2585323"/>
          </a:xfrm>
          <a:prstGeom prst="rect">
            <a:avLst/>
          </a:prstGeom>
          <a:noFill/>
        </p:spPr>
        <p:txBody>
          <a:bodyPr wrap="square" rtlCol="0">
            <a:spAutoFit/>
          </a:bodyPr>
          <a:lstStyle/>
          <a:p>
            <a:r>
              <a:rPr lang="en-IN" sz="1800" dirty="0"/>
              <a:t>This is the initial screen that appears when the given code is implemented. This depicts that there is a client error. </a:t>
            </a:r>
          </a:p>
          <a:p>
            <a:endParaRPr lang="en-IN" sz="1800" dirty="0"/>
          </a:p>
          <a:p>
            <a:r>
              <a:rPr lang="en-IN" sz="1800" dirty="0">
                <a:solidFill>
                  <a:srgbClr val="FF0000"/>
                </a:solidFill>
              </a:rPr>
              <a:t>Bug: </a:t>
            </a:r>
            <a:r>
              <a:rPr lang="en-IN" sz="1800" dirty="0">
                <a:solidFill>
                  <a:schemeClr val="tx1"/>
                </a:solidFill>
              </a:rPr>
              <a:t>In app.py code, the method in the route is set to POST only. It also require GET method, such that client can read and write data.</a:t>
            </a:r>
          </a:p>
          <a:p>
            <a:endParaRPr lang="en-IN" sz="1800" dirty="0">
              <a:solidFill>
                <a:schemeClr val="tx1"/>
              </a:solidFill>
            </a:endParaRPr>
          </a:p>
          <a:p>
            <a:r>
              <a:rPr lang="en-IN" sz="1800" dirty="0">
                <a:solidFill>
                  <a:srgbClr val="FF0000"/>
                </a:solidFill>
              </a:rPr>
              <a:t>Bug fixing: </a:t>
            </a:r>
            <a:r>
              <a:rPr lang="en-IN" sz="1800" dirty="0">
                <a:solidFill>
                  <a:schemeClr val="tx1"/>
                </a:solidFill>
              </a:rPr>
              <a:t>Adding GET method </a:t>
            </a:r>
            <a:endParaRPr lang="en-IN" sz="1800" dirty="0">
              <a:solidFill>
                <a:srgbClr val="FF0000"/>
              </a:solidFill>
            </a:endParaRPr>
          </a:p>
        </p:txBody>
      </p:sp>
      <p:pic>
        <p:nvPicPr>
          <p:cNvPr id="8" name="Picture 7">
            <a:extLst>
              <a:ext uri="{FF2B5EF4-FFF2-40B4-BE49-F238E27FC236}">
                <a16:creationId xmlns:a16="http://schemas.microsoft.com/office/drawing/2014/main" id="{D6F4FFC8-49A9-8EC8-5C74-96669999AC41}"/>
              </a:ext>
            </a:extLst>
          </p:cNvPr>
          <p:cNvPicPr>
            <a:picLocks noChangeAspect="1"/>
          </p:cNvPicPr>
          <p:nvPr/>
        </p:nvPicPr>
        <p:blipFill>
          <a:blip r:embed="rId3"/>
          <a:stretch>
            <a:fillRect/>
          </a:stretch>
        </p:blipFill>
        <p:spPr>
          <a:xfrm>
            <a:off x="527666" y="4107308"/>
            <a:ext cx="5267647" cy="813050"/>
          </a:xfrm>
          <a:prstGeom prst="rect">
            <a:avLst/>
          </a:prstGeom>
        </p:spPr>
      </p:pic>
    </p:spTree>
    <p:extLst>
      <p:ext uri="{BB962C8B-B14F-4D97-AF65-F5344CB8AC3E}">
        <p14:creationId xmlns:p14="http://schemas.microsoft.com/office/powerpoint/2010/main" val="201280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7AF6E-7692-FB0A-C7E5-05993EA0DAD8}"/>
              </a:ext>
            </a:extLst>
          </p:cNvPr>
          <p:cNvSpPr txBox="1"/>
          <p:nvPr/>
        </p:nvSpPr>
        <p:spPr>
          <a:xfrm>
            <a:off x="764191" y="2249154"/>
            <a:ext cx="5126477" cy="2062103"/>
          </a:xfrm>
          <a:prstGeom prst="rect">
            <a:avLst/>
          </a:prstGeom>
          <a:noFill/>
        </p:spPr>
        <p:txBody>
          <a:bodyPr wrap="square" rtlCol="0">
            <a:spAutoFit/>
          </a:bodyPr>
          <a:lstStyle/>
          <a:p>
            <a:r>
              <a:rPr lang="en-IN" sz="1600" dirty="0"/>
              <a:t>After fixing the previous bug, webpage opened</a:t>
            </a:r>
          </a:p>
          <a:p>
            <a:endParaRPr lang="en-IN" sz="1600" dirty="0"/>
          </a:p>
          <a:p>
            <a:r>
              <a:rPr lang="en-IN" sz="1600" dirty="0">
                <a:solidFill>
                  <a:srgbClr val="FF0000"/>
                </a:solidFill>
              </a:rPr>
              <a:t>Bug:   </a:t>
            </a:r>
            <a:r>
              <a:rPr lang="en-IN" sz="1600" dirty="0">
                <a:solidFill>
                  <a:schemeClr val="tx1"/>
                </a:solidFill>
              </a:rPr>
              <a:t>For this page, data need to sent as a part of the URL, typically in the form of key-value pairs. This is not a correct way to get data from the client.</a:t>
            </a:r>
          </a:p>
          <a:p>
            <a:endParaRPr lang="en-IN" sz="1600" dirty="0">
              <a:solidFill>
                <a:schemeClr val="tx1"/>
              </a:solidFill>
            </a:endParaRPr>
          </a:p>
          <a:p>
            <a:r>
              <a:rPr lang="en-IN" sz="1600" dirty="0">
                <a:solidFill>
                  <a:srgbClr val="FF0000"/>
                </a:solidFill>
              </a:rPr>
              <a:t>Bug Fixing: </a:t>
            </a:r>
            <a:r>
              <a:rPr lang="en-IN" sz="1600" dirty="0">
                <a:solidFill>
                  <a:schemeClr val="tx1"/>
                </a:solidFill>
              </a:rPr>
              <a:t>Replace ‘</a:t>
            </a:r>
            <a:r>
              <a:rPr lang="en-IN" sz="1600" dirty="0" err="1">
                <a:solidFill>
                  <a:schemeClr val="tx1"/>
                </a:solidFill>
              </a:rPr>
              <a:t>args</a:t>
            </a:r>
            <a:r>
              <a:rPr lang="en-IN" sz="1600" dirty="0">
                <a:solidFill>
                  <a:schemeClr val="tx1"/>
                </a:solidFill>
              </a:rPr>
              <a:t>’ with ‘form’ in the following line of code.</a:t>
            </a:r>
            <a:endParaRPr lang="en-IN" sz="1600" dirty="0">
              <a:solidFill>
                <a:srgbClr val="FF0000"/>
              </a:solidFill>
            </a:endParaRPr>
          </a:p>
        </p:txBody>
      </p:sp>
      <p:pic>
        <p:nvPicPr>
          <p:cNvPr id="6" name="Picture 5">
            <a:extLst>
              <a:ext uri="{FF2B5EF4-FFF2-40B4-BE49-F238E27FC236}">
                <a16:creationId xmlns:a16="http://schemas.microsoft.com/office/drawing/2014/main" id="{1FCB4500-CB79-20CB-A21B-BFB609980612}"/>
              </a:ext>
            </a:extLst>
          </p:cNvPr>
          <p:cNvPicPr>
            <a:picLocks noChangeAspect="1"/>
          </p:cNvPicPr>
          <p:nvPr/>
        </p:nvPicPr>
        <p:blipFill>
          <a:blip r:embed="rId2"/>
          <a:stretch>
            <a:fillRect/>
          </a:stretch>
        </p:blipFill>
        <p:spPr>
          <a:xfrm>
            <a:off x="6772747" y="4185746"/>
            <a:ext cx="4557155" cy="990686"/>
          </a:xfrm>
          <a:prstGeom prst="rect">
            <a:avLst/>
          </a:prstGeom>
        </p:spPr>
      </p:pic>
      <p:pic>
        <p:nvPicPr>
          <p:cNvPr id="8" name="Picture 7">
            <a:extLst>
              <a:ext uri="{FF2B5EF4-FFF2-40B4-BE49-F238E27FC236}">
                <a16:creationId xmlns:a16="http://schemas.microsoft.com/office/drawing/2014/main" id="{297A73ED-98C4-D5E6-DFB9-90C068F65AC7}"/>
              </a:ext>
            </a:extLst>
          </p:cNvPr>
          <p:cNvPicPr>
            <a:picLocks noChangeAspect="1"/>
          </p:cNvPicPr>
          <p:nvPr/>
        </p:nvPicPr>
        <p:blipFill>
          <a:blip r:embed="rId3"/>
          <a:stretch>
            <a:fillRect/>
          </a:stretch>
        </p:blipFill>
        <p:spPr>
          <a:xfrm>
            <a:off x="6772747" y="1936354"/>
            <a:ext cx="4206605" cy="1005927"/>
          </a:xfrm>
          <a:prstGeom prst="rect">
            <a:avLst/>
          </a:prstGeom>
        </p:spPr>
      </p:pic>
      <p:sp>
        <p:nvSpPr>
          <p:cNvPr id="10" name="TextBox 9">
            <a:extLst>
              <a:ext uri="{FF2B5EF4-FFF2-40B4-BE49-F238E27FC236}">
                <a16:creationId xmlns:a16="http://schemas.microsoft.com/office/drawing/2014/main" id="{496BAEFC-7782-D026-A48C-6CB0E55CFBFD}"/>
              </a:ext>
            </a:extLst>
          </p:cNvPr>
          <p:cNvSpPr txBox="1"/>
          <p:nvPr/>
        </p:nvSpPr>
        <p:spPr>
          <a:xfrm>
            <a:off x="6737809" y="3761831"/>
            <a:ext cx="1348446" cy="307777"/>
          </a:xfrm>
          <a:prstGeom prst="rect">
            <a:avLst/>
          </a:prstGeom>
          <a:noFill/>
        </p:spPr>
        <p:txBody>
          <a:bodyPr wrap="none" rtlCol="0">
            <a:spAutoFit/>
          </a:bodyPr>
          <a:lstStyle/>
          <a:p>
            <a:r>
              <a:rPr lang="en-IN" dirty="0"/>
              <a:t>Modified code:</a:t>
            </a:r>
          </a:p>
        </p:txBody>
      </p:sp>
      <p:sp>
        <p:nvSpPr>
          <p:cNvPr id="11" name="TextBox 10">
            <a:extLst>
              <a:ext uri="{FF2B5EF4-FFF2-40B4-BE49-F238E27FC236}">
                <a16:creationId xmlns:a16="http://schemas.microsoft.com/office/drawing/2014/main" id="{9D7AB8A2-00AA-F681-E487-570B44950D4B}"/>
              </a:ext>
            </a:extLst>
          </p:cNvPr>
          <p:cNvSpPr txBox="1"/>
          <p:nvPr/>
        </p:nvSpPr>
        <p:spPr>
          <a:xfrm>
            <a:off x="6737809" y="1438103"/>
            <a:ext cx="1470581" cy="307777"/>
          </a:xfrm>
          <a:prstGeom prst="rect">
            <a:avLst/>
          </a:prstGeom>
          <a:noFill/>
        </p:spPr>
        <p:txBody>
          <a:bodyPr wrap="square" rtlCol="0">
            <a:spAutoFit/>
          </a:bodyPr>
          <a:lstStyle/>
          <a:p>
            <a:r>
              <a:rPr lang="en-IN" dirty="0"/>
              <a:t>Previous code:</a:t>
            </a:r>
          </a:p>
        </p:txBody>
      </p:sp>
    </p:spTree>
    <p:extLst>
      <p:ext uri="{BB962C8B-B14F-4D97-AF65-F5344CB8AC3E}">
        <p14:creationId xmlns:p14="http://schemas.microsoft.com/office/powerpoint/2010/main" val="428604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92A0E-CA77-4AB0-B49B-981C97A9C5CD}"/>
              </a:ext>
            </a:extLst>
          </p:cNvPr>
          <p:cNvPicPr>
            <a:picLocks noChangeAspect="1"/>
          </p:cNvPicPr>
          <p:nvPr/>
        </p:nvPicPr>
        <p:blipFill>
          <a:blip r:embed="rId2"/>
          <a:stretch>
            <a:fillRect/>
          </a:stretch>
        </p:blipFill>
        <p:spPr>
          <a:xfrm>
            <a:off x="6250155" y="1516222"/>
            <a:ext cx="5303037" cy="922100"/>
          </a:xfrm>
          <a:prstGeom prst="rect">
            <a:avLst/>
          </a:prstGeom>
        </p:spPr>
      </p:pic>
      <p:sp>
        <p:nvSpPr>
          <p:cNvPr id="4" name="TextBox 3">
            <a:extLst>
              <a:ext uri="{FF2B5EF4-FFF2-40B4-BE49-F238E27FC236}">
                <a16:creationId xmlns:a16="http://schemas.microsoft.com/office/drawing/2014/main" id="{5E048663-E825-0E24-BA8B-61F401CEFC30}"/>
              </a:ext>
            </a:extLst>
          </p:cNvPr>
          <p:cNvSpPr txBox="1"/>
          <p:nvPr/>
        </p:nvSpPr>
        <p:spPr>
          <a:xfrm>
            <a:off x="6306532" y="1018095"/>
            <a:ext cx="2384981" cy="307777"/>
          </a:xfrm>
          <a:prstGeom prst="rect">
            <a:avLst/>
          </a:prstGeom>
          <a:noFill/>
        </p:spPr>
        <p:txBody>
          <a:bodyPr wrap="square" rtlCol="0">
            <a:spAutoFit/>
          </a:bodyPr>
          <a:lstStyle/>
          <a:p>
            <a:r>
              <a:rPr lang="en-IN" dirty="0"/>
              <a:t>Previous code:</a:t>
            </a:r>
          </a:p>
        </p:txBody>
      </p:sp>
      <p:sp>
        <p:nvSpPr>
          <p:cNvPr id="5" name="TextBox 4">
            <a:extLst>
              <a:ext uri="{FF2B5EF4-FFF2-40B4-BE49-F238E27FC236}">
                <a16:creationId xmlns:a16="http://schemas.microsoft.com/office/drawing/2014/main" id="{0250A87F-A85E-B466-3C36-4363484C4956}"/>
              </a:ext>
            </a:extLst>
          </p:cNvPr>
          <p:cNvSpPr txBox="1"/>
          <p:nvPr/>
        </p:nvSpPr>
        <p:spPr>
          <a:xfrm>
            <a:off x="638807" y="1900365"/>
            <a:ext cx="5131325" cy="1815882"/>
          </a:xfrm>
          <a:prstGeom prst="rect">
            <a:avLst/>
          </a:prstGeom>
          <a:noFill/>
        </p:spPr>
        <p:txBody>
          <a:bodyPr wrap="square" rtlCol="0">
            <a:spAutoFit/>
          </a:bodyPr>
          <a:lstStyle/>
          <a:p>
            <a:r>
              <a:rPr lang="en-IN" dirty="0">
                <a:solidFill>
                  <a:srgbClr val="FF0000"/>
                </a:solidFill>
              </a:rPr>
              <a:t>Bug</a:t>
            </a:r>
            <a:r>
              <a:rPr lang="en-IN" dirty="0">
                <a:solidFill>
                  <a:schemeClr val="tx1"/>
                </a:solidFill>
              </a:rPr>
              <a:t>:  method for the form tag is not given.</a:t>
            </a:r>
          </a:p>
          <a:p>
            <a:endParaRPr lang="en-IN" dirty="0">
              <a:solidFill>
                <a:srgbClr val="FF0000"/>
              </a:solidFill>
            </a:endParaRPr>
          </a:p>
          <a:p>
            <a:r>
              <a:rPr lang="en-IN" dirty="0">
                <a:solidFill>
                  <a:srgbClr val="FF0000"/>
                </a:solidFill>
              </a:rPr>
              <a:t>Bug Fixing:   </a:t>
            </a:r>
            <a:r>
              <a:rPr lang="en-IN" dirty="0">
                <a:solidFill>
                  <a:schemeClr val="tx1"/>
                </a:solidFill>
              </a:rPr>
              <a:t>Give “POST” as the attribute value for method</a:t>
            </a:r>
          </a:p>
          <a:p>
            <a:endParaRPr lang="en-IN" dirty="0">
              <a:solidFill>
                <a:schemeClr val="tx1"/>
              </a:solidFill>
            </a:endParaRPr>
          </a:p>
          <a:p>
            <a:r>
              <a:rPr lang="en-IN" dirty="0">
                <a:solidFill>
                  <a:srgbClr val="FF0000"/>
                </a:solidFill>
              </a:rPr>
              <a:t>Bug: </a:t>
            </a:r>
            <a:r>
              <a:rPr lang="en-IN" dirty="0">
                <a:solidFill>
                  <a:schemeClr val="tx1"/>
                </a:solidFill>
              </a:rPr>
              <a:t>Type of the button is not mentioned </a:t>
            </a:r>
          </a:p>
          <a:p>
            <a:endParaRPr lang="en-IN" dirty="0">
              <a:solidFill>
                <a:schemeClr val="tx1"/>
              </a:solidFill>
            </a:endParaRPr>
          </a:p>
          <a:p>
            <a:r>
              <a:rPr lang="en-IN" dirty="0">
                <a:solidFill>
                  <a:srgbClr val="FF0000"/>
                </a:solidFill>
              </a:rPr>
              <a:t>Bug Fixing: </a:t>
            </a:r>
            <a:r>
              <a:rPr lang="en-IN" dirty="0">
                <a:solidFill>
                  <a:schemeClr val="tx1"/>
                </a:solidFill>
              </a:rPr>
              <a:t>Mention the type of the button.(“Submit”)</a:t>
            </a:r>
          </a:p>
          <a:p>
            <a:endParaRPr lang="en-IN" dirty="0">
              <a:solidFill>
                <a:srgbClr val="FF0000"/>
              </a:solidFill>
            </a:endParaRPr>
          </a:p>
        </p:txBody>
      </p:sp>
      <p:pic>
        <p:nvPicPr>
          <p:cNvPr id="7" name="Picture 6">
            <a:extLst>
              <a:ext uri="{FF2B5EF4-FFF2-40B4-BE49-F238E27FC236}">
                <a16:creationId xmlns:a16="http://schemas.microsoft.com/office/drawing/2014/main" id="{4094377D-FAE2-11C4-340D-844816539205}"/>
              </a:ext>
            </a:extLst>
          </p:cNvPr>
          <p:cNvPicPr>
            <a:picLocks noChangeAspect="1"/>
          </p:cNvPicPr>
          <p:nvPr/>
        </p:nvPicPr>
        <p:blipFill>
          <a:blip r:embed="rId3"/>
          <a:stretch>
            <a:fillRect/>
          </a:stretch>
        </p:blipFill>
        <p:spPr>
          <a:xfrm>
            <a:off x="6306532" y="3863371"/>
            <a:ext cx="5418290" cy="1112616"/>
          </a:xfrm>
          <a:prstGeom prst="rect">
            <a:avLst/>
          </a:prstGeom>
        </p:spPr>
      </p:pic>
      <p:sp>
        <p:nvSpPr>
          <p:cNvPr id="9" name="TextBox 8">
            <a:extLst>
              <a:ext uri="{FF2B5EF4-FFF2-40B4-BE49-F238E27FC236}">
                <a16:creationId xmlns:a16="http://schemas.microsoft.com/office/drawing/2014/main" id="{8A79EF58-5A2D-1868-BB57-82801D78DA21}"/>
              </a:ext>
            </a:extLst>
          </p:cNvPr>
          <p:cNvSpPr txBox="1"/>
          <p:nvPr/>
        </p:nvSpPr>
        <p:spPr>
          <a:xfrm>
            <a:off x="6306532" y="3210128"/>
            <a:ext cx="2759647" cy="307777"/>
          </a:xfrm>
          <a:prstGeom prst="rect">
            <a:avLst/>
          </a:prstGeom>
          <a:noFill/>
        </p:spPr>
        <p:txBody>
          <a:bodyPr wrap="square" rtlCol="0">
            <a:spAutoFit/>
          </a:bodyPr>
          <a:lstStyle/>
          <a:p>
            <a:r>
              <a:rPr lang="en-IN" dirty="0"/>
              <a:t>Modified Code:</a:t>
            </a:r>
          </a:p>
        </p:txBody>
      </p:sp>
    </p:spTree>
    <p:extLst>
      <p:ext uri="{BB962C8B-B14F-4D97-AF65-F5344CB8AC3E}">
        <p14:creationId xmlns:p14="http://schemas.microsoft.com/office/powerpoint/2010/main" val="95492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8D38A-1D36-9B3A-09CD-8C7F15993C0D}"/>
              </a:ext>
            </a:extLst>
          </p:cNvPr>
          <p:cNvPicPr>
            <a:picLocks noChangeAspect="1"/>
          </p:cNvPicPr>
          <p:nvPr/>
        </p:nvPicPr>
        <p:blipFill>
          <a:blip r:embed="rId2"/>
          <a:stretch>
            <a:fillRect/>
          </a:stretch>
        </p:blipFill>
        <p:spPr>
          <a:xfrm>
            <a:off x="2372897" y="1783871"/>
            <a:ext cx="7446205" cy="1743959"/>
          </a:xfrm>
          <a:prstGeom prst="rect">
            <a:avLst/>
          </a:prstGeom>
          <a:solidFill>
            <a:schemeClr val="tx1"/>
          </a:solidFill>
        </p:spPr>
      </p:pic>
      <p:sp>
        <p:nvSpPr>
          <p:cNvPr id="4" name="TextBox 3">
            <a:extLst>
              <a:ext uri="{FF2B5EF4-FFF2-40B4-BE49-F238E27FC236}">
                <a16:creationId xmlns:a16="http://schemas.microsoft.com/office/drawing/2014/main" id="{0D69E9CC-A092-297C-0DDF-9608BEE32DFB}"/>
              </a:ext>
            </a:extLst>
          </p:cNvPr>
          <p:cNvSpPr txBox="1"/>
          <p:nvPr/>
        </p:nvSpPr>
        <p:spPr>
          <a:xfrm>
            <a:off x="2372897" y="1116926"/>
            <a:ext cx="7811311" cy="307777"/>
          </a:xfrm>
          <a:prstGeom prst="rect">
            <a:avLst/>
          </a:prstGeom>
          <a:noFill/>
        </p:spPr>
        <p:txBody>
          <a:bodyPr wrap="square" rtlCol="0">
            <a:spAutoFit/>
          </a:bodyPr>
          <a:lstStyle/>
          <a:p>
            <a:r>
              <a:rPr lang="en-IN" dirty="0"/>
              <a:t>After fixing all the bugs, the application is working well.</a:t>
            </a:r>
          </a:p>
        </p:txBody>
      </p:sp>
      <p:pic>
        <p:nvPicPr>
          <p:cNvPr id="8" name="Picture 7">
            <a:extLst>
              <a:ext uri="{FF2B5EF4-FFF2-40B4-BE49-F238E27FC236}">
                <a16:creationId xmlns:a16="http://schemas.microsoft.com/office/drawing/2014/main" id="{E0C45756-1ED6-DCEA-5C4E-68872A2DCE8A}"/>
              </a:ext>
            </a:extLst>
          </p:cNvPr>
          <p:cNvPicPr>
            <a:picLocks noChangeAspect="1"/>
          </p:cNvPicPr>
          <p:nvPr/>
        </p:nvPicPr>
        <p:blipFill>
          <a:blip r:embed="rId3"/>
          <a:stretch>
            <a:fillRect/>
          </a:stretch>
        </p:blipFill>
        <p:spPr>
          <a:xfrm>
            <a:off x="3328150" y="3527830"/>
            <a:ext cx="5692633" cy="2408129"/>
          </a:xfrm>
          <a:prstGeom prst="rect">
            <a:avLst/>
          </a:prstGeom>
        </p:spPr>
      </p:pic>
    </p:spTree>
    <p:extLst>
      <p:ext uri="{BB962C8B-B14F-4D97-AF65-F5344CB8AC3E}">
        <p14:creationId xmlns:p14="http://schemas.microsoft.com/office/powerpoint/2010/main" val="315804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32</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Libre Baskerville</vt:lpstr>
      <vt:lpstr>Arial</vt:lpstr>
      <vt:lpstr>Office Theme</vt:lpstr>
      <vt:lpstr>PowerPoint Presentation</vt:lpstr>
      <vt:lpstr>PowerPoint Presentation</vt:lpstr>
      <vt:lpstr> Identification of bugs in the initial code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Vaishnavi voleti</cp:lastModifiedBy>
  <cp:revision>1</cp:revision>
  <dcterms:created xsi:type="dcterms:W3CDTF">2021-02-16T05:19:01Z</dcterms:created>
  <dcterms:modified xsi:type="dcterms:W3CDTF">2024-02-27T17:56:38Z</dcterms:modified>
</cp:coreProperties>
</file>