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aishnavivolet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81951"/>
            <a:ext cx="12190815" cy="6694098"/>
          </a:xfrm>
          <a:prstGeom prst="rect">
            <a:avLst/>
          </a:prstGeom>
          <a:noFill/>
          <a:ln>
            <a:noFill/>
          </a:ln>
        </p:spPr>
      </p:pic>
      <p:sp>
        <p:nvSpPr>
          <p:cNvPr id="99" name="Google Shape;99;p1"/>
          <p:cNvSpPr txBox="1"/>
          <p:nvPr/>
        </p:nvSpPr>
        <p:spPr>
          <a:xfrm>
            <a:off x="2472904" y="3717986"/>
            <a:ext cx="7246189"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n-IN" sz="24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IN" sz="2400" b="1" dirty="0">
                <a:solidFill>
                  <a:schemeClr val="dk1"/>
                </a:solidFill>
                <a:latin typeface="Calibri"/>
                <a:ea typeface="Calibri"/>
                <a:cs typeface="Calibri"/>
                <a:sym typeface="Calibri"/>
              </a:rPr>
              <a:t>Exploratory Data Analysis on AMCAT Data</a:t>
            </a:r>
            <a:endParaRPr sz="2400" b="1" dirty="0"/>
          </a:p>
        </p:txBody>
      </p:sp>
      <p:sp>
        <p:nvSpPr>
          <p:cNvPr id="2" name="TextBox 1">
            <a:extLst>
              <a:ext uri="{FF2B5EF4-FFF2-40B4-BE49-F238E27FC236}">
                <a16:creationId xmlns:a16="http://schemas.microsoft.com/office/drawing/2014/main" id="{86B25F6A-43B6-9F39-04EF-9414C730CDB1}"/>
              </a:ext>
            </a:extLst>
          </p:cNvPr>
          <p:cNvSpPr txBox="1"/>
          <p:nvPr/>
        </p:nvSpPr>
        <p:spPr>
          <a:xfrm>
            <a:off x="7849653" y="5471670"/>
            <a:ext cx="3738880" cy="677108"/>
          </a:xfrm>
          <a:prstGeom prst="rect">
            <a:avLst/>
          </a:prstGeom>
          <a:noFill/>
        </p:spPr>
        <p:txBody>
          <a:bodyPr wrap="square" rtlCol="0">
            <a:spAutoFit/>
          </a:bodyPr>
          <a:lstStyle/>
          <a:p>
            <a:r>
              <a:rPr lang="en-IN" sz="2400" b="1" dirty="0">
                <a:latin typeface="Calibri Light" panose="020F0302020204030204" pitchFamily="34" charset="0"/>
                <a:ea typeface="Calibri Light" panose="020F0302020204030204" pitchFamily="34" charset="0"/>
                <a:cs typeface="Calibri Light" panose="020F0302020204030204" pitchFamily="34" charset="0"/>
              </a:rPr>
              <a:t>Vaishnavi Voleti</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47240" y="984976"/>
            <a:ext cx="9000077" cy="470894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Wingdings" panose="05000000000000000000" pitchFamily="2" charset="2"/>
              <a:buChar char="q"/>
            </a:pPr>
            <a:r>
              <a:rPr lang="en-IN" sz="2000" dirty="0">
                <a:solidFill>
                  <a:schemeClr val="dk1"/>
                </a:solidFill>
                <a:latin typeface="Calibri"/>
                <a:ea typeface="Calibri"/>
                <a:cs typeface="Calibri"/>
                <a:sym typeface="Calibri"/>
              </a:rPr>
              <a:t>Hey there! I am Vaishnavi Voleti, an undergraduate in Computer Science Engineering ( AI &amp; ML), currently I am in my third year of B.Tech.</a:t>
            </a:r>
          </a:p>
          <a:p>
            <a:pPr marR="0" lvl="0" algn="l" rtl="0">
              <a:spcBef>
                <a:spcPts val="0"/>
              </a:spcBef>
              <a:spcAft>
                <a:spcPts val="0"/>
              </a:spcAft>
              <a:buClr>
                <a:schemeClr val="dk1"/>
              </a:buClr>
              <a:buSzPts val="1800"/>
            </a:pPr>
            <a:endParaRPr lang="en-IN" sz="20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Wingdings" panose="05000000000000000000" pitchFamily="2" charset="2"/>
              <a:buChar char="q"/>
            </a:pPr>
            <a:r>
              <a:rPr lang="en-IN" sz="2000" dirty="0">
                <a:solidFill>
                  <a:schemeClr val="dk1"/>
                </a:solidFill>
                <a:latin typeface="Calibri"/>
                <a:ea typeface="Calibri"/>
                <a:cs typeface="Calibri"/>
                <a:sym typeface="Calibri"/>
              </a:rPr>
              <a:t>I am passionate about leveraging technology to solve real-world problems and enthusiastic about the potential of data-driven decision-making.</a:t>
            </a:r>
          </a:p>
          <a:p>
            <a:pPr marR="0" lvl="0" algn="l" rtl="0">
              <a:spcBef>
                <a:spcPts val="0"/>
              </a:spcBef>
              <a:spcAft>
                <a:spcPts val="0"/>
              </a:spcAft>
              <a:buClr>
                <a:schemeClr val="dk1"/>
              </a:buClr>
              <a:buSzPts val="1800"/>
            </a:pPr>
            <a:endParaRPr lang="en-IN" sz="20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Wingdings" panose="05000000000000000000" pitchFamily="2" charset="2"/>
              <a:buChar char="q"/>
            </a:pPr>
            <a:r>
              <a:rPr lang="en-IN" sz="2000" dirty="0">
                <a:solidFill>
                  <a:schemeClr val="dk1"/>
                </a:solidFill>
                <a:latin typeface="Calibri"/>
                <a:ea typeface="Calibri"/>
                <a:cs typeface="Calibri"/>
                <a:sym typeface="Calibri"/>
              </a:rPr>
              <a:t>I have participated in Smart India Hackathon(SIH) to apply theoretical knowledge in practical scenarios.</a:t>
            </a:r>
          </a:p>
          <a:p>
            <a:pPr marR="0" lvl="0" algn="l" rtl="0">
              <a:spcBef>
                <a:spcPts val="0"/>
              </a:spcBef>
              <a:spcAft>
                <a:spcPts val="0"/>
              </a:spcAft>
              <a:buClr>
                <a:schemeClr val="dk1"/>
              </a:buClr>
              <a:buSzPts val="1800"/>
            </a:pPr>
            <a:endParaRPr lang="en-IN" sz="20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Wingdings" panose="05000000000000000000" pitchFamily="2" charset="2"/>
              <a:buChar char="q"/>
            </a:pPr>
            <a:r>
              <a:rPr lang="en-IN" sz="2000" dirty="0">
                <a:solidFill>
                  <a:schemeClr val="dk1"/>
                </a:solidFill>
                <a:latin typeface="Calibri"/>
                <a:ea typeface="Calibri"/>
                <a:cs typeface="Calibri"/>
                <a:sym typeface="Calibri"/>
              </a:rPr>
              <a:t>I am actively engaged in Machine Learning projects: Autism Spectrum Disorder Detection using Facial Images and City Power Consumption Prediction using statistical data.  I employed Deep Learning models for accurate predictions.</a:t>
            </a:r>
          </a:p>
          <a:p>
            <a:pPr marR="0" lvl="0" algn="l" rtl="0">
              <a:spcBef>
                <a:spcPts val="0"/>
              </a:spcBef>
              <a:spcAft>
                <a:spcPts val="0"/>
              </a:spcAft>
              <a:buClr>
                <a:schemeClr val="dk1"/>
              </a:buClr>
              <a:buSzPts val="1800"/>
            </a:pPr>
            <a:endParaRPr lang="en-IN" sz="20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Wingdings" panose="05000000000000000000" pitchFamily="2" charset="2"/>
              <a:buChar char="q"/>
            </a:pPr>
            <a:r>
              <a:rPr lang="en-IN" sz="2000" dirty="0">
                <a:solidFill>
                  <a:schemeClr val="dk1"/>
                </a:solidFill>
                <a:latin typeface="Calibri"/>
                <a:ea typeface="Calibri"/>
                <a:cs typeface="Calibri"/>
                <a:sym typeface="Calibri"/>
              </a:rPr>
              <a:t>You can find more about me on LinkedIn </a:t>
            </a:r>
            <a:r>
              <a:rPr lang="en-IN" sz="2000" dirty="0">
                <a:solidFill>
                  <a:schemeClr val="dk1"/>
                </a:solidFill>
                <a:latin typeface="Calibri"/>
                <a:ea typeface="Calibri"/>
                <a:cs typeface="Calibri"/>
                <a:sym typeface="Calibri"/>
                <a:hlinkClick r:id="rId3"/>
              </a:rPr>
              <a:t>https://www.linkedin.com/in/vaishnavivoleti/</a:t>
            </a:r>
            <a:r>
              <a:rPr lang="en-IN" sz="2000" dirty="0">
                <a:solidFill>
                  <a:schemeClr val="dk1"/>
                </a:solidFill>
                <a:latin typeface="Calibri"/>
                <a:ea typeface="Calibri"/>
                <a:cs typeface="Calibri"/>
                <a:sym typeface="Calibri"/>
              </a:rPr>
              <a:t>  </a:t>
            </a:r>
            <a:endParaRPr sz="20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618892" y="787812"/>
            <a:ext cx="10515600" cy="4774001"/>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1000"/>
              </a:spcBef>
              <a:spcAft>
                <a:spcPts val="0"/>
              </a:spcAft>
              <a:buClr>
                <a:srgbClr val="FF0000"/>
              </a:buClr>
              <a:buSzPct val="100000"/>
              <a:buChar char="•"/>
            </a:pPr>
            <a:r>
              <a:rPr lang="en-IN" b="1" i="1" u="sng" dirty="0">
                <a:solidFill>
                  <a:srgbClr val="FF0000"/>
                </a:solidFill>
              </a:rPr>
              <a:t>Objective: </a:t>
            </a:r>
            <a:endParaRPr i="1" dirty="0"/>
          </a:p>
          <a:p>
            <a:pPr marL="0" lvl="0" indent="0" algn="just" rtl="0">
              <a:lnSpc>
                <a:spcPct val="90000"/>
              </a:lnSpc>
              <a:spcBef>
                <a:spcPts val="1000"/>
              </a:spcBef>
              <a:spcAft>
                <a:spcPts val="0"/>
              </a:spcAft>
              <a:buClr>
                <a:schemeClr val="dk1"/>
              </a:buClr>
              <a:buSzPct val="100000"/>
              <a:buNone/>
            </a:pPr>
            <a:r>
              <a:rPr lang="en-IN" b="1" dirty="0"/>
              <a:t>    </a:t>
            </a:r>
            <a:r>
              <a:rPr lang="en-IN" dirty="0"/>
              <a:t>This analysis focuses on extracting insights from the dataset, emphasizing the relationship between features and the target variable. </a:t>
            </a:r>
            <a:endParaRPr dirty="0"/>
          </a:p>
          <a:p>
            <a:pPr marL="0" lvl="0" indent="0" algn="just" rtl="0">
              <a:lnSpc>
                <a:spcPct val="90000"/>
              </a:lnSpc>
              <a:spcBef>
                <a:spcPts val="1000"/>
              </a:spcBef>
              <a:spcAft>
                <a:spcPts val="0"/>
              </a:spcAft>
              <a:buClr>
                <a:schemeClr val="dk1"/>
              </a:buClr>
              <a:buSzPct val="100000"/>
              <a:buNone/>
            </a:pPr>
            <a:r>
              <a:rPr lang="en-IN" dirty="0"/>
              <a:t>  It aims to:</a:t>
            </a:r>
            <a:endParaRPr dirty="0"/>
          </a:p>
          <a:p>
            <a:pPr marL="228600" lvl="0" indent="-228600" algn="l" rtl="0">
              <a:lnSpc>
                <a:spcPct val="90000"/>
              </a:lnSpc>
              <a:spcBef>
                <a:spcPts val="1000"/>
              </a:spcBef>
              <a:spcAft>
                <a:spcPts val="0"/>
              </a:spcAft>
              <a:buClr>
                <a:schemeClr val="dk1"/>
              </a:buClr>
              <a:buSzPct val="100000"/>
              <a:buChar char="•"/>
            </a:pPr>
            <a:r>
              <a:rPr lang="en-IN" dirty="0"/>
              <a:t>Identify trends within the data.</a:t>
            </a:r>
            <a:endParaRPr dirty="0"/>
          </a:p>
          <a:p>
            <a:pPr marL="228600" lvl="0" indent="-228600" algn="l" rtl="0">
              <a:lnSpc>
                <a:spcPct val="90000"/>
              </a:lnSpc>
              <a:spcBef>
                <a:spcPts val="1000"/>
              </a:spcBef>
              <a:spcAft>
                <a:spcPts val="0"/>
              </a:spcAft>
              <a:buClr>
                <a:schemeClr val="dk1"/>
              </a:buClr>
              <a:buSzPct val="100000"/>
              <a:buChar char="•"/>
            </a:pPr>
            <a:r>
              <a:rPr lang="en-IN" dirty="0"/>
              <a:t>It explores the relationships between the features of the data.</a:t>
            </a:r>
            <a:endParaRPr dirty="0"/>
          </a:p>
          <a:p>
            <a:pPr marL="228600" lvl="0" indent="-228600" algn="l" rtl="0">
              <a:lnSpc>
                <a:spcPct val="90000"/>
              </a:lnSpc>
              <a:spcBef>
                <a:spcPts val="1000"/>
              </a:spcBef>
              <a:spcAft>
                <a:spcPts val="0"/>
              </a:spcAft>
              <a:buClr>
                <a:schemeClr val="dk1"/>
              </a:buClr>
              <a:buSzPct val="100000"/>
              <a:buChar char="•"/>
            </a:pPr>
            <a:r>
              <a:rPr lang="en-IN" dirty="0"/>
              <a:t>Detect the anomalies in the data</a:t>
            </a:r>
            <a:endParaRPr dirty="0"/>
          </a:p>
          <a:p>
            <a:pPr marL="228600" lvl="0" indent="-228600" algn="l" rtl="0">
              <a:lnSpc>
                <a:spcPct val="90000"/>
              </a:lnSpc>
              <a:spcBef>
                <a:spcPts val="1000"/>
              </a:spcBef>
              <a:spcAft>
                <a:spcPts val="0"/>
              </a:spcAft>
              <a:buClr>
                <a:schemeClr val="dk1"/>
              </a:buClr>
              <a:buSzPct val="100000"/>
              <a:buChar char="•"/>
            </a:pPr>
            <a:r>
              <a:rPr lang="en-IN" dirty="0"/>
              <a:t>Your Experience/Challenges working on Web Scraping – Data Analysis Project.</a:t>
            </a:r>
          </a:p>
          <a:p>
            <a:pPr marL="228600" indent="-228600">
              <a:buClr>
                <a:srgbClr val="FF0000"/>
              </a:buClr>
              <a:buSzPct val="100000"/>
            </a:pPr>
            <a:r>
              <a:rPr lang="en-IN" b="1" i="1" u="sng" dirty="0">
                <a:solidFill>
                  <a:srgbClr val="FF0000"/>
                </a:solidFill>
              </a:rPr>
              <a:t>Dataset Description:</a:t>
            </a:r>
          </a:p>
          <a:p>
            <a:pPr marL="0" indent="0" algn="just">
              <a:buClr>
                <a:srgbClr val="FF0000"/>
              </a:buClr>
              <a:buSzPct val="100000"/>
              <a:buNone/>
            </a:pPr>
            <a:r>
              <a:rPr lang="en-US" sz="2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dataset, provided by Aspiring Minds through the AMEO, focuses specifically on students with engineering backgrounds. The study primarily examines the employment outcomes of engineering graduates, using standardized scores from three distinct areas: cognitive skills, technical skills, and personality skills. In addition to the dependent variables related to employment outcomes, the dataset incorporates demographic features. It encompasses approximately 40 independent variables and consists of 4000 data points. These independent variables encompass both continuous and categorical characteristics. Each candidate in the dataset is uniquely identified.</a:t>
            </a:r>
            <a:endParaRPr sz="29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8082-1EF2-017D-9F62-AC7CA68B758A}"/>
              </a:ext>
            </a:extLst>
          </p:cNvPr>
          <p:cNvSpPr>
            <a:spLocks noGrp="1"/>
          </p:cNvSpPr>
          <p:nvPr>
            <p:ph type="title"/>
          </p:nvPr>
        </p:nvSpPr>
        <p:spPr>
          <a:xfrm>
            <a:off x="838200" y="365125"/>
            <a:ext cx="10257148" cy="898067"/>
          </a:xfrm>
        </p:spPr>
        <p:txBody>
          <a:bodyPr>
            <a:normAutofit/>
          </a:bodyPr>
          <a:lstStyle/>
          <a:p>
            <a:r>
              <a:rPr lang="en-IN" sz="2800" dirty="0">
                <a:solidFill>
                  <a:srgbClr val="FF0000"/>
                </a:solidFill>
              </a:rPr>
              <a:t>Dataset overview</a:t>
            </a:r>
          </a:p>
        </p:txBody>
      </p:sp>
      <p:sp>
        <p:nvSpPr>
          <p:cNvPr id="3" name="Text Placeholder 2">
            <a:extLst>
              <a:ext uri="{FF2B5EF4-FFF2-40B4-BE49-F238E27FC236}">
                <a16:creationId xmlns:a16="http://schemas.microsoft.com/office/drawing/2014/main" id="{F8E3203D-93A4-014D-8200-9BBB949B3791}"/>
              </a:ext>
            </a:extLst>
          </p:cNvPr>
          <p:cNvSpPr>
            <a:spLocks noGrp="1"/>
          </p:cNvSpPr>
          <p:nvPr>
            <p:ph type="body" idx="1"/>
          </p:nvPr>
        </p:nvSpPr>
        <p:spPr>
          <a:xfrm>
            <a:off x="1011810" y="1175175"/>
            <a:ext cx="10341990" cy="4744362"/>
          </a:xfrm>
        </p:spPr>
        <p:txBody>
          <a:bodyPr>
            <a:normAutofit/>
          </a:bodyPr>
          <a:lstStyle/>
          <a:p>
            <a:pPr marL="114300" indent="0">
              <a:buNone/>
            </a:pPr>
            <a:r>
              <a:rPr lang="en-IN" sz="1600" dirty="0">
                <a:solidFill>
                  <a:schemeClr val="tx1"/>
                </a:solidFill>
              </a:rPr>
              <a:t>Head of the dataset:</a:t>
            </a:r>
          </a:p>
          <a:p>
            <a:pPr marL="114300" indent="0">
              <a:buNone/>
            </a:pPr>
            <a:endParaRPr lang="en-IN" sz="1600" dirty="0">
              <a:solidFill>
                <a:schemeClr val="tx1"/>
              </a:solidFill>
            </a:endParaRPr>
          </a:p>
          <a:p>
            <a:pPr marL="114300" indent="0">
              <a:buNone/>
            </a:pPr>
            <a:endParaRPr lang="en-IN" sz="1600" dirty="0">
              <a:solidFill>
                <a:schemeClr val="tx1"/>
              </a:solidFill>
            </a:endParaRPr>
          </a:p>
          <a:p>
            <a:pPr marL="114300" indent="0">
              <a:buNone/>
            </a:pPr>
            <a:endParaRPr lang="en-IN" sz="1600" dirty="0">
              <a:solidFill>
                <a:schemeClr val="tx1"/>
              </a:solidFill>
            </a:endParaRPr>
          </a:p>
          <a:p>
            <a:pPr marL="114300" indent="0">
              <a:buNone/>
            </a:pPr>
            <a:endParaRPr lang="en-IN" sz="1600" dirty="0">
              <a:solidFill>
                <a:schemeClr val="tx1"/>
              </a:solidFill>
            </a:endParaRPr>
          </a:p>
          <a:p>
            <a:pPr marL="114300" indent="0">
              <a:buNone/>
            </a:pPr>
            <a:endParaRPr lang="en-IN" sz="1600" dirty="0">
              <a:solidFill>
                <a:schemeClr val="tx1"/>
              </a:solidFill>
            </a:endParaRPr>
          </a:p>
          <a:p>
            <a:pPr marL="114300" indent="0">
              <a:buNone/>
            </a:pPr>
            <a:endParaRPr lang="en-IN" sz="1600" dirty="0">
              <a:solidFill>
                <a:schemeClr val="tx1"/>
              </a:solidFill>
            </a:endParaRPr>
          </a:p>
          <a:p>
            <a:pPr marL="114300" indent="0">
              <a:buNone/>
            </a:pPr>
            <a:endParaRPr lang="en-IN" sz="1600" dirty="0">
              <a:solidFill>
                <a:schemeClr val="tx1"/>
              </a:solidFill>
            </a:endParaRPr>
          </a:p>
          <a:p>
            <a:pPr marL="114300" indent="0">
              <a:buNone/>
            </a:pPr>
            <a:endParaRPr lang="en-IN" sz="1600" dirty="0">
              <a:solidFill>
                <a:schemeClr val="tx1"/>
              </a:solidFill>
            </a:endParaRPr>
          </a:p>
          <a:p>
            <a:pPr marL="114300" indent="0">
              <a:buNone/>
            </a:pPr>
            <a:r>
              <a:rPr lang="en-IN" sz="1600" dirty="0">
                <a:solidFill>
                  <a:schemeClr val="tx1"/>
                </a:solidFill>
              </a:rPr>
              <a:t>Shape of the data:     (3998, 39)</a:t>
            </a:r>
          </a:p>
          <a:p>
            <a:pPr marL="114300" indent="0">
              <a:buNone/>
            </a:pPr>
            <a:r>
              <a:rPr lang="en-IN" sz="1600" dirty="0">
                <a:solidFill>
                  <a:schemeClr val="tx1"/>
                </a:solidFill>
              </a:rPr>
              <a:t>Describing the data:  Dataset has 10 float, 17 int and 12 object type features, with zero null values.</a:t>
            </a:r>
          </a:p>
          <a:p>
            <a:pPr marL="114300" indent="0">
              <a:buNone/>
            </a:pPr>
            <a:endParaRPr lang="en-IN" sz="1600" dirty="0">
              <a:solidFill>
                <a:schemeClr val="tx1"/>
              </a:solidFill>
            </a:endParaRPr>
          </a:p>
        </p:txBody>
      </p:sp>
      <p:pic>
        <p:nvPicPr>
          <p:cNvPr id="7" name="Picture 6">
            <a:extLst>
              <a:ext uri="{FF2B5EF4-FFF2-40B4-BE49-F238E27FC236}">
                <a16:creationId xmlns:a16="http://schemas.microsoft.com/office/drawing/2014/main" id="{6C72FAD8-2D0B-8152-5329-C924DC624957}"/>
              </a:ext>
            </a:extLst>
          </p:cNvPr>
          <p:cNvPicPr>
            <a:picLocks noChangeAspect="1"/>
          </p:cNvPicPr>
          <p:nvPr/>
        </p:nvPicPr>
        <p:blipFill>
          <a:blip r:embed="rId2"/>
          <a:stretch>
            <a:fillRect/>
          </a:stretch>
        </p:blipFill>
        <p:spPr>
          <a:xfrm>
            <a:off x="1195892" y="1619027"/>
            <a:ext cx="9984298" cy="2635201"/>
          </a:xfrm>
          <a:prstGeom prst="rect">
            <a:avLst/>
          </a:prstGeom>
          <a:ln>
            <a:solidFill>
              <a:schemeClr val="tx1"/>
            </a:solidFill>
          </a:ln>
        </p:spPr>
      </p:pic>
    </p:spTree>
    <p:extLst>
      <p:ext uri="{BB962C8B-B14F-4D97-AF65-F5344CB8AC3E}">
        <p14:creationId xmlns:p14="http://schemas.microsoft.com/office/powerpoint/2010/main" val="59626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7FEBE66-C63A-4DDE-51F6-CE14A0F33C4B}"/>
              </a:ext>
            </a:extLst>
          </p:cNvPr>
          <p:cNvSpPr>
            <a:spLocks noGrp="1"/>
          </p:cNvSpPr>
          <p:nvPr>
            <p:ph type="body" idx="1"/>
          </p:nvPr>
        </p:nvSpPr>
        <p:spPr>
          <a:xfrm>
            <a:off x="339365" y="226243"/>
            <a:ext cx="11014435" cy="5903586"/>
          </a:xfrm>
          <a:ln>
            <a:noFill/>
          </a:ln>
        </p:spPr>
        <p:txBody>
          <a:bodyPr>
            <a:normAutofit/>
          </a:bodyPr>
          <a:lstStyle/>
          <a:p>
            <a:pPr marL="114300" indent="0">
              <a:buNone/>
            </a:pPr>
            <a:r>
              <a:rPr lang="en-IN" dirty="0">
                <a:solidFill>
                  <a:srgbClr val="FF0000"/>
                </a:solidFill>
              </a:rPr>
              <a:t>Univariate Analysis:</a:t>
            </a:r>
          </a:p>
          <a:p>
            <a:pPr algn="just">
              <a:lnSpc>
                <a:spcPct val="10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distribution demonstrates positive skewness with a </a:t>
            </a:r>
          </a:p>
          <a:p>
            <a:pPr marL="114300" indent="0" algn="just">
              <a:lnSpc>
                <a:spcPct val="100000"/>
              </a:lnSpc>
              <a:buNone/>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value of 6.45. This suggests that a majority of salaries are </a:t>
            </a:r>
          </a:p>
          <a:p>
            <a:pPr marL="114300" indent="0" algn="just">
              <a:lnSpc>
                <a:spcPct val="100000"/>
              </a:lnSpc>
              <a:buNone/>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concentrated at the lower end, while a few instances </a:t>
            </a:r>
          </a:p>
          <a:p>
            <a:pPr marL="114300" indent="0" algn="just">
              <a:lnSpc>
                <a:spcPct val="100000"/>
              </a:lnSpc>
              <a:buNone/>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exhibit exceptionally high salaries.</a:t>
            </a:r>
          </a:p>
          <a:p>
            <a:pPr algn="just">
              <a:lnSpc>
                <a:spcPct val="10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total of 109 outliers were detected, showcasing salaries </a:t>
            </a:r>
          </a:p>
          <a:p>
            <a:pPr marL="114300" indent="0" algn="just">
              <a:lnSpc>
                <a:spcPct val="100000"/>
              </a:lnSpc>
              <a:buNone/>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that significantly deviate from the general trend. Notable</a:t>
            </a:r>
          </a:p>
          <a:p>
            <a:pPr marL="114300" indent="0" algn="just">
              <a:lnSpc>
                <a:spcPct val="100000"/>
              </a:lnSpc>
              <a:buNone/>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examples include salaries of 1,100,000, 800,000, and </a:t>
            </a:r>
          </a:p>
          <a:p>
            <a:pPr marL="114300" indent="0" algn="just">
              <a:lnSpc>
                <a:spcPct val="100000"/>
              </a:lnSpc>
              <a:buNone/>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1,500,000.</a:t>
            </a:r>
          </a:p>
          <a:p>
            <a:pPr algn="just">
              <a:lnSpc>
                <a:spcPct val="100000"/>
              </a:lnSpc>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Majority of the employees are male</a:t>
            </a:r>
            <a:endParaRPr lang="en-US" sz="1600" b="0" i="0" dirty="0">
              <a:solidFill>
                <a:schemeClr val="tx1"/>
              </a:solidFill>
              <a:effectLst/>
              <a:latin typeface="Söhne"/>
            </a:endParaRPr>
          </a:p>
          <a:p>
            <a:pPr algn="just">
              <a:lnSpc>
                <a:spcPct val="10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Analysis indicates that roles such as Data Scientist, Senior Developer, and Technology Lead rank among the top 20 positions commanding higher salaries in IT firms. These positions often involve specialized skills, technical expertise, and leadership responsibilities, correlating with increased compensation.</a:t>
            </a:r>
          </a:p>
          <a:p>
            <a:pPr algn="just">
              <a:lnSpc>
                <a:spcPct val="100000"/>
              </a:lnSpc>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Positions like Branch Manager, Research Scientist, and Sales Account Manager prominently contribute to salary levels within the IT industry. This highlights that leadership roles and specialized expertise play a significant role in determining salaries.</a:t>
            </a:r>
          </a:p>
          <a:p>
            <a:pPr>
              <a:buFont typeface="Arial" panose="020B0604020202020204" pitchFamily="34" charset="0"/>
              <a:buChar char="•"/>
            </a:pPr>
            <a:endParaRPr lang="en-IN" dirty="0">
              <a:solidFill>
                <a:srgbClr val="FF0000"/>
              </a:solidFill>
            </a:endParaRPr>
          </a:p>
        </p:txBody>
      </p:sp>
      <p:pic>
        <p:nvPicPr>
          <p:cNvPr id="13" name="Picture 12">
            <a:extLst>
              <a:ext uri="{FF2B5EF4-FFF2-40B4-BE49-F238E27FC236}">
                <a16:creationId xmlns:a16="http://schemas.microsoft.com/office/drawing/2014/main" id="{B4B51425-6956-67C9-8548-2140560974BD}"/>
              </a:ext>
            </a:extLst>
          </p:cNvPr>
          <p:cNvPicPr>
            <a:picLocks noChangeAspect="1"/>
          </p:cNvPicPr>
          <p:nvPr/>
        </p:nvPicPr>
        <p:blipFill>
          <a:blip r:embed="rId2"/>
          <a:stretch>
            <a:fillRect/>
          </a:stretch>
        </p:blipFill>
        <p:spPr>
          <a:xfrm>
            <a:off x="6096000" y="835741"/>
            <a:ext cx="5043773" cy="3042839"/>
          </a:xfrm>
          <a:prstGeom prst="rect">
            <a:avLst/>
          </a:prstGeom>
          <a:ln>
            <a:solidFill>
              <a:schemeClr val="tx1"/>
            </a:solidFill>
          </a:ln>
        </p:spPr>
      </p:pic>
    </p:spTree>
    <p:extLst>
      <p:ext uri="{BB962C8B-B14F-4D97-AF65-F5344CB8AC3E}">
        <p14:creationId xmlns:p14="http://schemas.microsoft.com/office/powerpoint/2010/main" val="304894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3C6684-45C8-1971-86E6-F6568F326756}"/>
              </a:ext>
            </a:extLst>
          </p:cNvPr>
          <p:cNvSpPr>
            <a:spLocks noGrp="1"/>
          </p:cNvSpPr>
          <p:nvPr>
            <p:ph type="body" idx="1"/>
          </p:nvPr>
        </p:nvSpPr>
        <p:spPr>
          <a:xfrm>
            <a:off x="583660" y="350196"/>
            <a:ext cx="10866660" cy="5755323"/>
          </a:xfrm>
        </p:spPr>
        <p:txBody>
          <a:bodyPr>
            <a:normAutofit fontScale="62500" lnSpcReduction="20000"/>
          </a:bodyPr>
          <a:lstStyle/>
          <a:p>
            <a:pPr marL="114300" indent="0">
              <a:buNone/>
            </a:pPr>
            <a:r>
              <a:rPr lang="en-IN" dirty="0">
                <a:solidFill>
                  <a:srgbClr val="FF0000"/>
                </a:solidFill>
              </a:rPr>
              <a:t>Bivariate Analysis:</a:t>
            </a:r>
          </a:p>
          <a:p>
            <a:pPr marL="114300" indent="0">
              <a:buNone/>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Software engineers with senior titles tend to earn more. </a:t>
            </a: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is likely because they</a:t>
            </a:r>
          </a:p>
          <a:p>
            <a:pPr marL="114300" indent="0">
              <a:buNone/>
            </a:pP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have more experience and expertise than those with more junior titles. For example,</a:t>
            </a:r>
          </a:p>
          <a:p>
            <a:pPr marL="114300" indent="0">
              <a:buNone/>
            </a:pP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 the plot, senior software engineers earn around $150,000 per year, while software </a:t>
            </a:r>
          </a:p>
          <a:p>
            <a:pPr marL="114300" indent="0">
              <a:buNone/>
            </a:pP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engineers earn around $100,000 per year.</a:t>
            </a:r>
          </a:p>
          <a:p>
            <a:pPr marL="114300" indent="0">
              <a:buNone/>
            </a:pPr>
            <a:endPar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There is a lot of variation in salary within each designation. </a:t>
            </a: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For example, some software</a:t>
            </a:r>
          </a:p>
          <a:p>
            <a:pPr marL="114300" indent="0">
              <a:buNone/>
            </a:pP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engineers earn less than $75,000 per year, while others earn more than $200,000</a:t>
            </a:r>
          </a:p>
          <a:p>
            <a:pPr marL="114300" indent="0">
              <a:buNone/>
            </a:pP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per year. This variation is likely due to a number of factors, such as</a:t>
            </a:r>
          </a:p>
          <a:p>
            <a:pPr marL="114300" indent="0">
              <a:buNone/>
            </a:pP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experience, education, location, and employer</a:t>
            </a:r>
          </a:p>
          <a:p>
            <a:pPr marL="114300" indent="0">
              <a:buNone/>
            </a:pPr>
            <a:endPar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endPar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There is a statistically significant difference in salary between men and women. The </a:t>
            </a:r>
          </a:p>
          <a:p>
            <a:pPr marL="114300" indent="0" algn="l">
              <a:buNone/>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median salary for men is higher than the median salary for women. The interquartile </a:t>
            </a:r>
          </a:p>
          <a:p>
            <a:pPr marL="114300" indent="0" algn="l">
              <a:buNone/>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range (IQR) for men is also wider than the IQR for women, which suggests that there is</a:t>
            </a:r>
          </a:p>
          <a:p>
            <a:pPr marL="114300" indent="0" algn="l">
              <a:buNone/>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more variability in salaries for men.</a:t>
            </a:r>
          </a:p>
          <a:p>
            <a:pPr marL="114300" indent="0" algn="l">
              <a:buNone/>
            </a:pPr>
            <a:endPar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distribution of salaries is skewed for both men and women. This means that there are more</a:t>
            </a:r>
          </a:p>
          <a:p>
            <a:pPr marL="114300" indent="0" algn="l">
              <a:buNone/>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people at the lower end of the salary range than at the higher </a:t>
            </a:r>
            <a:r>
              <a:rPr lang="en-US" sz="140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end.There</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are outliers in both </a:t>
            </a:r>
          </a:p>
          <a:p>
            <a:pPr marL="114300" indent="0" algn="l">
              <a:buNone/>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groups. These are data points that fall outside the 1.5 IQR whisker range. Outliers can be caused by a </a:t>
            </a:r>
          </a:p>
          <a:p>
            <a:pPr marL="114300" indent="0" algn="l">
              <a:buNone/>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number of factors, such as measurement error or extreme values.</a:t>
            </a:r>
          </a:p>
          <a:p>
            <a:pPr marL="114300" indent="0">
              <a:buNone/>
            </a:pPr>
            <a:endParaRPr lang="en-IN" sz="14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IN" sz="1400" dirty="0">
                <a:solidFill>
                  <a:srgbClr val="FF0000"/>
                </a:solidFill>
                <a:latin typeface="Calibri" panose="020F0502020204030204" pitchFamily="34" charset="0"/>
                <a:ea typeface="Calibri" panose="020F0502020204030204" pitchFamily="34" charset="0"/>
                <a:cs typeface="Calibri" panose="020F0502020204030204" pitchFamily="34" charset="0"/>
              </a:rPr>
              <a:t>                                          </a:t>
            </a:r>
          </a:p>
          <a:p>
            <a:pPr algn="r">
              <a:buFont typeface="Arial" panose="020B0604020202020204" pitchFamily="34" charset="0"/>
              <a:buChar char="•"/>
            </a:pPr>
            <a:r>
              <a:rPr lang="en-US" sz="14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a:t>
            </a:r>
          </a:p>
          <a:p>
            <a:pPr marL="114300" indent="0">
              <a:buNone/>
            </a:pPr>
            <a:endParaRPr lang="en-IN" dirty="0">
              <a:solidFill>
                <a:srgbClr val="FF0000"/>
              </a:solidFill>
            </a:endParaRPr>
          </a:p>
          <a:p>
            <a:pPr marL="114300" indent="0">
              <a:buNone/>
            </a:pPr>
            <a:endParaRPr lang="en-IN" dirty="0">
              <a:solidFill>
                <a:srgbClr val="FF0000"/>
              </a:solidFill>
            </a:endParaRPr>
          </a:p>
          <a:p>
            <a:pPr marL="114300" indent="0">
              <a:buNone/>
            </a:pPr>
            <a:endParaRPr lang="en-IN" dirty="0">
              <a:solidFill>
                <a:srgbClr val="FF0000"/>
              </a:solidFill>
            </a:endParaRPr>
          </a:p>
          <a:p>
            <a:pPr marL="114300" indent="0">
              <a:buNone/>
            </a:pPr>
            <a:endParaRPr lang="en-IN" dirty="0">
              <a:solidFill>
                <a:srgbClr val="FF0000"/>
              </a:solidFill>
            </a:endParaRPr>
          </a:p>
          <a:p>
            <a:pPr marL="114300" indent="0" algn="r">
              <a:buNone/>
            </a:pPr>
            <a:endParaRPr lang="en-IN" dirty="0">
              <a:solidFill>
                <a:srgbClr val="FF0000"/>
              </a:solidFill>
            </a:endParaRPr>
          </a:p>
        </p:txBody>
      </p:sp>
      <p:pic>
        <p:nvPicPr>
          <p:cNvPr id="5" name="Picture 4">
            <a:extLst>
              <a:ext uri="{FF2B5EF4-FFF2-40B4-BE49-F238E27FC236}">
                <a16:creationId xmlns:a16="http://schemas.microsoft.com/office/drawing/2014/main" id="{D248D259-16A2-8F75-BDFA-73146709CF05}"/>
              </a:ext>
            </a:extLst>
          </p:cNvPr>
          <p:cNvPicPr>
            <a:picLocks noChangeAspect="1"/>
          </p:cNvPicPr>
          <p:nvPr/>
        </p:nvPicPr>
        <p:blipFill>
          <a:blip r:embed="rId2"/>
          <a:stretch>
            <a:fillRect/>
          </a:stretch>
        </p:blipFill>
        <p:spPr>
          <a:xfrm>
            <a:off x="741680" y="752481"/>
            <a:ext cx="4242340" cy="2499718"/>
          </a:xfrm>
          <a:prstGeom prst="rect">
            <a:avLst/>
          </a:prstGeom>
          <a:ln>
            <a:solidFill>
              <a:schemeClr val="tx1"/>
            </a:solidFill>
          </a:ln>
        </p:spPr>
      </p:pic>
      <p:pic>
        <p:nvPicPr>
          <p:cNvPr id="7" name="Picture 6">
            <a:extLst>
              <a:ext uri="{FF2B5EF4-FFF2-40B4-BE49-F238E27FC236}">
                <a16:creationId xmlns:a16="http://schemas.microsoft.com/office/drawing/2014/main" id="{7F8BC6CD-A89D-0F04-B353-D77939347846}"/>
              </a:ext>
            </a:extLst>
          </p:cNvPr>
          <p:cNvPicPr>
            <a:picLocks noChangeAspect="1"/>
          </p:cNvPicPr>
          <p:nvPr/>
        </p:nvPicPr>
        <p:blipFill>
          <a:blip r:embed="rId3"/>
          <a:stretch>
            <a:fillRect/>
          </a:stretch>
        </p:blipFill>
        <p:spPr>
          <a:xfrm>
            <a:off x="5958191" y="2881505"/>
            <a:ext cx="4242340" cy="2913370"/>
          </a:xfrm>
          <a:prstGeom prst="rect">
            <a:avLst/>
          </a:prstGeom>
          <a:ln>
            <a:solidFill>
              <a:schemeClr val="tx1"/>
            </a:solidFill>
          </a:ln>
        </p:spPr>
      </p:pic>
    </p:spTree>
    <p:extLst>
      <p:ext uri="{BB962C8B-B14F-4D97-AF65-F5344CB8AC3E}">
        <p14:creationId xmlns:p14="http://schemas.microsoft.com/office/powerpoint/2010/main" val="236455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B6442C-F454-139C-89C3-6024C2C07BDB}"/>
              </a:ext>
            </a:extLst>
          </p:cNvPr>
          <p:cNvSpPr>
            <a:spLocks noGrp="1"/>
          </p:cNvSpPr>
          <p:nvPr>
            <p:ph type="body" idx="1"/>
          </p:nvPr>
        </p:nvSpPr>
        <p:spPr>
          <a:xfrm>
            <a:off x="589280" y="426720"/>
            <a:ext cx="10764520" cy="5750243"/>
          </a:xfrm>
        </p:spPr>
        <p:txBody>
          <a:bodyPr/>
          <a:lstStyle/>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lgn="l">
              <a:buNone/>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There is a significant difference in salary medians between the specializations. The highest median salary is for information technology, at around $35,000 per year, while the lowest median salary is for electronics and communication engineering, at around $20,000 per year.</a:t>
            </a:r>
          </a:p>
          <a:p>
            <a:pPr marL="114300" indent="0" algn="l">
              <a:buNone/>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salary distributions for all specializations are positively skewed. This means that there are more people at the lower end of the salary range than at the higher end.</a:t>
            </a:r>
          </a:p>
          <a:p>
            <a:pPr marL="114300" indent="0" algn="l">
              <a:buNone/>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There is a positive correlation between degree and salary. This means that people with higher degrees tend to earn more money than people with lower degrees.</a:t>
            </a:r>
          </a:p>
          <a:p>
            <a:pPr marL="114300" indent="0">
              <a:buNone/>
            </a:pP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salary distribution is skewed for all degrees. This means that there are more people at the lower end of the salary range than at the higher end.</a:t>
            </a:r>
          </a:p>
          <a:p>
            <a:pPr marL="114300" indent="0">
              <a:buNone/>
            </a:pPr>
            <a:endParaRPr lang="en-IN" sz="1400" dirty="0"/>
          </a:p>
        </p:txBody>
      </p:sp>
      <p:pic>
        <p:nvPicPr>
          <p:cNvPr id="5" name="Picture 4">
            <a:extLst>
              <a:ext uri="{FF2B5EF4-FFF2-40B4-BE49-F238E27FC236}">
                <a16:creationId xmlns:a16="http://schemas.microsoft.com/office/drawing/2014/main" id="{10F5F74C-DC96-F586-3194-A5AFED201520}"/>
              </a:ext>
            </a:extLst>
          </p:cNvPr>
          <p:cNvPicPr>
            <a:picLocks noChangeAspect="1"/>
          </p:cNvPicPr>
          <p:nvPr/>
        </p:nvPicPr>
        <p:blipFill>
          <a:blip r:embed="rId2"/>
          <a:stretch>
            <a:fillRect/>
          </a:stretch>
        </p:blipFill>
        <p:spPr>
          <a:xfrm>
            <a:off x="740247" y="520520"/>
            <a:ext cx="4469570" cy="2898320"/>
          </a:xfrm>
          <a:prstGeom prst="rect">
            <a:avLst/>
          </a:prstGeom>
          <a:ln>
            <a:solidFill>
              <a:schemeClr val="tx1"/>
            </a:solidFill>
          </a:ln>
        </p:spPr>
      </p:pic>
      <p:pic>
        <p:nvPicPr>
          <p:cNvPr id="9" name="Picture 8">
            <a:extLst>
              <a:ext uri="{FF2B5EF4-FFF2-40B4-BE49-F238E27FC236}">
                <a16:creationId xmlns:a16="http://schemas.microsoft.com/office/drawing/2014/main" id="{79513849-9B04-55BE-E216-7FFE9CB5239C}"/>
              </a:ext>
            </a:extLst>
          </p:cNvPr>
          <p:cNvPicPr>
            <a:picLocks noChangeAspect="1"/>
          </p:cNvPicPr>
          <p:nvPr/>
        </p:nvPicPr>
        <p:blipFill>
          <a:blip r:embed="rId3"/>
          <a:stretch>
            <a:fillRect/>
          </a:stretch>
        </p:blipFill>
        <p:spPr>
          <a:xfrm>
            <a:off x="6096000" y="530680"/>
            <a:ext cx="4734560" cy="2925895"/>
          </a:xfrm>
          <a:prstGeom prst="rect">
            <a:avLst/>
          </a:prstGeom>
          <a:ln>
            <a:solidFill>
              <a:schemeClr val="tx1"/>
            </a:solidFill>
          </a:ln>
        </p:spPr>
      </p:pic>
    </p:spTree>
    <p:extLst>
      <p:ext uri="{BB962C8B-B14F-4D97-AF65-F5344CB8AC3E}">
        <p14:creationId xmlns:p14="http://schemas.microsoft.com/office/powerpoint/2010/main" val="167309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C4205B-5740-EC4E-9F5B-5B424D3567F8}"/>
              </a:ext>
            </a:extLst>
          </p:cNvPr>
          <p:cNvSpPr>
            <a:spLocks noGrp="1"/>
          </p:cNvSpPr>
          <p:nvPr>
            <p:ph type="body" idx="1"/>
          </p:nvPr>
        </p:nvSpPr>
        <p:spPr>
          <a:xfrm>
            <a:off x="579120" y="396240"/>
            <a:ext cx="10774680" cy="5780723"/>
          </a:xfrm>
        </p:spPr>
        <p:txBody>
          <a:bodyPr/>
          <a:lstStyle/>
          <a:p>
            <a:pPr marL="114300" indent="0">
              <a:buNone/>
            </a:pPr>
            <a:r>
              <a:rPr lang="en-IN" dirty="0">
                <a:solidFill>
                  <a:srgbClr val="FF0000"/>
                </a:solidFill>
              </a:rPr>
              <a:t>Research Questions:</a:t>
            </a:r>
          </a:p>
          <a:p>
            <a:pPr marL="114300" indent="0">
              <a:buNone/>
            </a:pPr>
            <a:r>
              <a:rPr lang="en-IN" sz="1100" dirty="0">
                <a:solidFill>
                  <a:schemeClr val="tx1"/>
                </a:solidFill>
              </a:rPr>
              <a:t>From the analysis, after doing Computer Science Engineering if you take up jobs as a Programming </a:t>
            </a:r>
          </a:p>
          <a:p>
            <a:pPr marL="114300" indent="0">
              <a:buNone/>
            </a:pPr>
            <a:r>
              <a:rPr lang="en-IN" sz="1100" dirty="0">
                <a:solidFill>
                  <a:schemeClr val="tx1"/>
                </a:solidFill>
              </a:rPr>
              <a:t>Analyst, Software Engineer and Associate Engineer you can earn up to 2.-3 lakhs as a fresh graduate.</a:t>
            </a:r>
          </a:p>
          <a:p>
            <a:pPr marL="114300" indent="0">
              <a:buNone/>
            </a:pPr>
            <a:endParaRPr lang="en-IN" sz="1100" dirty="0">
              <a:solidFill>
                <a:schemeClr val="tx1"/>
              </a:solidFill>
            </a:endParaRPr>
          </a:p>
          <a:p>
            <a:pPr marL="114300" indent="0">
              <a:buNone/>
            </a:pPr>
            <a:r>
              <a:rPr lang="en-US"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Nevertheless, there was a lack of available data to substantiate the claim that opting for a role as a</a:t>
            </a:r>
          </a:p>
          <a:p>
            <a:pPr marL="114300" indent="0">
              <a:buNone/>
            </a:pPr>
            <a:r>
              <a:rPr lang="en-US"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Hardware Engineer after completing Computer Science Engineering could result in earning between</a:t>
            </a:r>
          </a:p>
          <a:p>
            <a:pPr marL="114300" indent="0">
              <a:buNone/>
            </a:pPr>
            <a:r>
              <a:rPr lang="en-US"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2.5 to 3 lakhs as a recent graduate.</a:t>
            </a:r>
          </a:p>
          <a:p>
            <a:pPr marL="114300" indent="0">
              <a:buNone/>
            </a:pP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IN" sz="1100"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B497289-0ED2-60F6-4B48-9B44EE4A99ED}"/>
              </a:ext>
            </a:extLst>
          </p:cNvPr>
          <p:cNvPicPr>
            <a:picLocks noChangeAspect="1"/>
          </p:cNvPicPr>
          <p:nvPr/>
        </p:nvPicPr>
        <p:blipFill>
          <a:blip r:embed="rId2"/>
          <a:stretch>
            <a:fillRect/>
          </a:stretch>
        </p:blipFill>
        <p:spPr>
          <a:xfrm>
            <a:off x="6801938" y="594114"/>
            <a:ext cx="4689021" cy="2834886"/>
          </a:xfrm>
          <a:prstGeom prst="rect">
            <a:avLst/>
          </a:prstGeom>
          <a:ln>
            <a:solidFill>
              <a:schemeClr val="tx1"/>
            </a:solidFill>
          </a:ln>
        </p:spPr>
      </p:pic>
      <p:pic>
        <p:nvPicPr>
          <p:cNvPr id="7" name="Picture 6">
            <a:extLst>
              <a:ext uri="{FF2B5EF4-FFF2-40B4-BE49-F238E27FC236}">
                <a16:creationId xmlns:a16="http://schemas.microsoft.com/office/drawing/2014/main" id="{18D35C85-5D16-22E8-5B5D-DC5E86C40735}"/>
              </a:ext>
            </a:extLst>
          </p:cNvPr>
          <p:cNvPicPr>
            <a:picLocks noChangeAspect="1"/>
          </p:cNvPicPr>
          <p:nvPr/>
        </p:nvPicPr>
        <p:blipFill>
          <a:blip r:embed="rId3"/>
          <a:stretch>
            <a:fillRect/>
          </a:stretch>
        </p:blipFill>
        <p:spPr>
          <a:xfrm>
            <a:off x="838200" y="2861080"/>
            <a:ext cx="5128260" cy="3412975"/>
          </a:xfrm>
          <a:prstGeom prst="rect">
            <a:avLst/>
          </a:prstGeom>
          <a:ln>
            <a:solidFill>
              <a:schemeClr val="tx1"/>
            </a:solidFill>
          </a:ln>
        </p:spPr>
      </p:pic>
      <p:sp>
        <p:nvSpPr>
          <p:cNvPr id="8" name="TextBox 7">
            <a:extLst>
              <a:ext uri="{FF2B5EF4-FFF2-40B4-BE49-F238E27FC236}">
                <a16:creationId xmlns:a16="http://schemas.microsoft.com/office/drawing/2014/main" id="{454CAAD3-6C4D-8B56-03E2-2556D47C87D7}"/>
              </a:ext>
            </a:extLst>
          </p:cNvPr>
          <p:cNvSpPr txBox="1"/>
          <p:nvPr/>
        </p:nvSpPr>
        <p:spPr>
          <a:xfrm>
            <a:off x="6801938" y="3832829"/>
            <a:ext cx="4185920" cy="954107"/>
          </a:xfrm>
          <a:prstGeom prst="rect">
            <a:avLst/>
          </a:prstGeom>
          <a:noFill/>
        </p:spPr>
        <p:txBody>
          <a:bodyPr wrap="square" rtlCol="0">
            <a:spAutoFit/>
          </a:bodyPr>
          <a:lstStyle/>
          <a:p>
            <a:r>
              <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rPr>
              <a:t>From this distribution, we can say male are doing more specialization compared to female</a:t>
            </a: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5722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C3FB-1C94-F516-078B-E89E42BC697F}"/>
              </a:ext>
            </a:extLst>
          </p:cNvPr>
          <p:cNvSpPr>
            <a:spLocks noGrp="1"/>
          </p:cNvSpPr>
          <p:nvPr>
            <p:ph type="body" idx="1"/>
          </p:nvPr>
        </p:nvSpPr>
        <p:spPr>
          <a:xfrm>
            <a:off x="640080" y="457200"/>
            <a:ext cx="10713720" cy="5719763"/>
          </a:xfrm>
        </p:spPr>
        <p:txBody>
          <a:bodyPr>
            <a:normAutofit/>
          </a:bodyPr>
          <a:lstStyle/>
          <a:p>
            <a:pPr marL="114300" indent="0">
              <a:buNone/>
            </a:pPr>
            <a:endParaRPr lang="en-IN" sz="3200" dirty="0">
              <a:solidFill>
                <a:srgbClr val="FF0000"/>
              </a:solidFill>
            </a:endParaRPr>
          </a:p>
          <a:p>
            <a:pPr marL="114300" indent="0">
              <a:buNone/>
            </a:pPr>
            <a:r>
              <a:rPr lang="en-IN" sz="3200" dirty="0">
                <a:solidFill>
                  <a:srgbClr val="FF0000"/>
                </a:solidFill>
              </a:rPr>
              <a:t>Conclusion</a:t>
            </a:r>
          </a:p>
          <a:p>
            <a:pPr marL="114300" indent="0">
              <a:buNone/>
            </a:pPr>
            <a:endParaRPr lang="en-IN" sz="1400" dirty="0">
              <a:solidFill>
                <a:srgbClr val="FF0000"/>
              </a:solidFill>
            </a:endParaRPr>
          </a:p>
          <a:p>
            <a:b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salary distribution displays some skewness, indicating variations in compensation levels among individuals. By utilizing histogram and boxplot visualizations, we identified outliers that warrant further investigation.</a:t>
            </a:r>
          </a:p>
          <a:p>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the bivariate analysis, correlations between salary and specific features such as 'Quant,' 'Logical,' 'English’ were revealed. Conversely, features like 'Computer Science,' 'ID,' and '</a:t>
            </a:r>
            <a:r>
              <a:rPr lang="en-US" sz="16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CollegeTier</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demonstrated negative correlations with salary.</a:t>
            </a:r>
          </a:p>
          <a:p>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subjected The Times of India's assertion regarding salary expectations for recent graduates in Computer Science Engineering to scrutiny using the dataset. Additionally, we delved into the connection between gender and specialization preferences.</a:t>
            </a:r>
          </a:p>
          <a:p>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Gender does not have a significant impact on income; however, women tend to receive salaries below the overall average.</a:t>
            </a:r>
          </a:p>
          <a:p>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Most of the people designation is Software Engineer.</a:t>
            </a:r>
          </a:p>
          <a:p>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IN" sz="1400" dirty="0">
              <a:solidFill>
                <a:srgbClr val="FF0000"/>
              </a:solidFill>
            </a:endParaRPr>
          </a:p>
        </p:txBody>
      </p:sp>
    </p:spTree>
    <p:extLst>
      <p:ext uri="{BB962C8B-B14F-4D97-AF65-F5344CB8AC3E}">
        <p14:creationId xmlns:p14="http://schemas.microsoft.com/office/powerpoint/2010/main" val="377529846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1130</Words>
  <Application>Microsoft Office PowerPoint</Application>
  <PresentationFormat>Widescreen</PresentationFormat>
  <Paragraphs>106</Paragraphs>
  <Slides>10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Wingdings</vt:lpstr>
      <vt:lpstr>Calibri</vt:lpstr>
      <vt:lpstr>Libre Baskerville</vt:lpstr>
      <vt:lpstr>Lato Black</vt:lpstr>
      <vt:lpstr>Arial</vt:lpstr>
      <vt:lpstr>Calibri Light</vt:lpstr>
      <vt:lpstr>Söhne</vt:lpstr>
      <vt:lpstr>Office Theme</vt:lpstr>
      <vt:lpstr>PowerPoint Presentation</vt:lpstr>
      <vt:lpstr>PowerPoint Presentation</vt:lpstr>
      <vt:lpstr>PowerPoint Presentation</vt:lpstr>
      <vt:lpstr>Dataset overview</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Vaishnavi voleti</cp:lastModifiedBy>
  <cp:revision>2</cp:revision>
  <dcterms:created xsi:type="dcterms:W3CDTF">2021-02-16T05:19:01Z</dcterms:created>
  <dcterms:modified xsi:type="dcterms:W3CDTF">2024-02-24T04:34:44Z</dcterms:modified>
</cp:coreProperties>
</file>