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64" r:id="rId3"/>
    <p:sldId id="258" r:id="rId4"/>
    <p:sldId id="266" r:id="rId5"/>
    <p:sldId id="268" r:id="rId6"/>
    <p:sldId id="270" r:id="rId7"/>
    <p:sldId id="271" r:id="rId8"/>
    <p:sldId id="272" r:id="rId9"/>
    <p:sldId id="273" r:id="rId10"/>
    <p:sldId id="276" r:id="rId11"/>
    <p:sldId id="277" r:id="rId12"/>
    <p:sldId id="274" r:id="rId13"/>
    <p:sldId id="279" r:id="rId14"/>
    <p:sldId id="278" r:id="rId15"/>
    <p:sldId id="275"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CC"/>
    <a:srgbClr val="00789A"/>
    <a:srgbClr val="005882"/>
    <a:srgbClr val="00A4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notesViewPr>
    <p:cSldViewPr snapToGrid="0" showGuides="1">
      <p:cViewPr varScale="1">
        <p:scale>
          <a:sx n="52" d="100"/>
          <a:sy n="52" d="100"/>
        </p:scale>
        <p:origin x="286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02AE815-7003-4B3B-98AC-35B2133CC9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7517CA52-A412-42D1-8DDA-32D03BAC5A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37D934-DE40-4230-B955-D4C2CE594BAC}" type="datetimeFigureOut">
              <a:rPr lang="en-IN" smtClean="0"/>
              <a:t>16-01-2022</a:t>
            </a:fld>
            <a:endParaRPr lang="en-IN"/>
          </a:p>
        </p:txBody>
      </p:sp>
      <p:sp>
        <p:nvSpPr>
          <p:cNvPr id="4" name="Footer Placeholder 3">
            <a:extLst>
              <a:ext uri="{FF2B5EF4-FFF2-40B4-BE49-F238E27FC236}">
                <a16:creationId xmlns:a16="http://schemas.microsoft.com/office/drawing/2014/main" id="{E081BE10-D32E-4AFD-8F31-0698B3A59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10A8C90-6762-4113-A21A-E7CF00CD22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BC7F21-F3B6-4F35-92A5-8A7B326FFA9F}" type="slidenum">
              <a:rPr lang="en-IN" smtClean="0"/>
              <a:t>‹#›</a:t>
            </a:fld>
            <a:endParaRPr lang="en-IN"/>
          </a:p>
        </p:txBody>
      </p:sp>
    </p:spTree>
    <p:extLst>
      <p:ext uri="{BB962C8B-B14F-4D97-AF65-F5344CB8AC3E}">
        <p14:creationId xmlns:p14="http://schemas.microsoft.com/office/powerpoint/2010/main" val="33242120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F67084-BDE5-4E34-813A-AB9E86A3A2DA}" type="datetimeFigureOut">
              <a:rPr lang="en-IN" smtClean="0"/>
              <a:t>16-01-2022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DB95F5-5A47-4887-8B69-90DAE0970D85}" type="slidenum">
              <a:rPr lang="en-IN" smtClean="0"/>
              <a:t>‹#›</a:t>
            </a:fld>
            <a:endParaRPr lang="en-IN"/>
          </a:p>
        </p:txBody>
      </p:sp>
    </p:spTree>
    <p:extLst>
      <p:ext uri="{BB962C8B-B14F-4D97-AF65-F5344CB8AC3E}">
        <p14:creationId xmlns:p14="http://schemas.microsoft.com/office/powerpoint/2010/main" val="366554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F91D-5567-442C-B014-2547046347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24BBA8-8B40-48D2-944C-09BAE91D37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p:txBody>
          <a:bodyPr/>
          <a:lstStyle/>
          <a:p>
            <a:fld id="{516E5C65-A6A4-4D7E-A8A9-35240D7FED8F}" type="datetimeFigureOut">
              <a:rPr lang="en-US" smtClean="0"/>
              <a:t>1/16/2022</a:t>
            </a:fld>
            <a:endParaRPr lang="en-US"/>
          </a:p>
        </p:txBody>
      </p:sp>
      <p:sp>
        <p:nvSpPr>
          <p:cNvPr id="5" name="Footer Placeholder 4">
            <a:extLst>
              <a:ext uri="{FF2B5EF4-FFF2-40B4-BE49-F238E27FC236}">
                <a16:creationId xmlns:a16="http://schemas.microsoft.com/office/drawing/2014/main" id="{217A9FC3-E0C2-4949-9D7A-193075E73E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D943AB-A2BA-4E7E-9171-5D2878D62998}"/>
              </a:ext>
            </a:extLst>
          </p:cNvPr>
          <p:cNvSpPr>
            <a:spLocks noGrp="1"/>
          </p:cNvSpPr>
          <p:nvPr>
            <p:ph type="sldNum" sz="quarter" idx="12"/>
          </p:nvPr>
        </p:nvSpPr>
        <p:spPr/>
        <p:txBody>
          <a:bodyPr/>
          <a:lstStyle/>
          <a:p>
            <a:fld id="{7F7FEF7F-D85A-4201-B820-A0FEA3130C3A}" type="slidenum">
              <a:rPr lang="en-US" smtClean="0"/>
              <a:t>‹#›</a:t>
            </a:fld>
            <a:endParaRPr lang="en-US"/>
          </a:p>
        </p:txBody>
      </p:sp>
    </p:spTree>
    <p:extLst>
      <p:ext uri="{BB962C8B-B14F-4D97-AF65-F5344CB8AC3E}">
        <p14:creationId xmlns:p14="http://schemas.microsoft.com/office/powerpoint/2010/main" val="52525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rim Slide">
    <p:spTree>
      <p:nvGrpSpPr>
        <p:cNvPr id="1" name=""/>
        <p:cNvGrpSpPr/>
        <p:nvPr/>
      </p:nvGrpSpPr>
      <p:grpSpPr>
        <a:xfrm>
          <a:off x="0" y="0"/>
          <a:ext cx="0" cy="0"/>
          <a:chOff x="0" y="0"/>
          <a:chExt cx="0" cy="0"/>
        </a:xfrm>
      </p:grpSpPr>
      <p:pic>
        <p:nvPicPr>
          <p:cNvPr id="14" name="Picture 13" descr="A blue rectangle with a white background&#10;&#10;Description automatically generated with low confidence">
            <a:extLst>
              <a:ext uri="{FF2B5EF4-FFF2-40B4-BE49-F238E27FC236}">
                <a16:creationId xmlns:a16="http://schemas.microsoft.com/office/drawing/2014/main" id="{171E9132-3A86-4DCE-BD93-7897A21CA06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72"/>
            <a:ext cx="12192000" cy="6871744"/>
          </a:xfrm>
          <a:prstGeom prst="rect">
            <a:avLst/>
          </a:prstGeom>
        </p:spPr>
      </p:pic>
      <p:sp>
        <p:nvSpPr>
          <p:cNvPr id="3" name="Date Placeholder 2">
            <a:extLst>
              <a:ext uri="{FF2B5EF4-FFF2-40B4-BE49-F238E27FC236}">
                <a16:creationId xmlns:a16="http://schemas.microsoft.com/office/drawing/2014/main" id="{3E202F7A-1DFE-4A40-B47F-0F735F093476}"/>
              </a:ext>
            </a:extLst>
          </p:cNvPr>
          <p:cNvSpPr>
            <a:spLocks noGrp="1"/>
          </p:cNvSpPr>
          <p:nvPr>
            <p:ph type="dt" sz="half" idx="10"/>
          </p:nvPr>
        </p:nvSpPr>
        <p:spPr>
          <a:xfrm>
            <a:off x="510810" y="5913465"/>
            <a:ext cx="2743200" cy="365125"/>
          </a:xfrm>
        </p:spPr>
        <p:txBody>
          <a:bodyPr/>
          <a:lstStyle/>
          <a:p>
            <a:fld id="{516E5C65-A6A4-4D7E-A8A9-35240D7FED8F}" type="datetimeFigureOut">
              <a:rPr lang="en-US" smtClean="0"/>
              <a:t>1/16/2022</a:t>
            </a:fld>
            <a:endParaRPr lang="en-US"/>
          </a:p>
        </p:txBody>
      </p:sp>
      <p:sp>
        <p:nvSpPr>
          <p:cNvPr id="4" name="Footer Placeholder 3">
            <a:extLst>
              <a:ext uri="{FF2B5EF4-FFF2-40B4-BE49-F238E27FC236}">
                <a16:creationId xmlns:a16="http://schemas.microsoft.com/office/drawing/2014/main" id="{42DEA5E1-DA1F-463C-BEC4-30B88F8D728D}"/>
              </a:ext>
            </a:extLst>
          </p:cNvPr>
          <p:cNvSpPr>
            <a:spLocks noGrp="1"/>
          </p:cNvSpPr>
          <p:nvPr>
            <p:ph type="ftr" sz="quarter" idx="11"/>
          </p:nvPr>
        </p:nvSpPr>
        <p:spPr>
          <a:xfrm>
            <a:off x="4038600" y="5913465"/>
            <a:ext cx="4114800" cy="365125"/>
          </a:xfrm>
        </p:spPr>
        <p:txBody>
          <a:bodyPr/>
          <a:lstStyle/>
          <a:p>
            <a:endParaRPr lang="en-US"/>
          </a:p>
        </p:txBody>
      </p:sp>
      <p:sp>
        <p:nvSpPr>
          <p:cNvPr id="2" name="Title 1">
            <a:extLst>
              <a:ext uri="{FF2B5EF4-FFF2-40B4-BE49-F238E27FC236}">
                <a16:creationId xmlns:a16="http://schemas.microsoft.com/office/drawing/2014/main" id="{1ABE1159-3199-4E54-B6F1-014DC1FAF65F}"/>
              </a:ext>
            </a:extLst>
          </p:cNvPr>
          <p:cNvSpPr>
            <a:spLocks noGrp="1"/>
          </p:cNvSpPr>
          <p:nvPr>
            <p:ph type="title"/>
          </p:nvPr>
        </p:nvSpPr>
        <p:spPr>
          <a:xfrm>
            <a:off x="510810" y="2684611"/>
            <a:ext cx="10515600" cy="1325563"/>
          </a:xfrm>
        </p:spPr>
        <p:txBody>
          <a:bodyPr>
            <a:normAutofit/>
          </a:bodyPr>
          <a:lstStyle>
            <a:lvl1pPr>
              <a:defRPr sz="4400" b="1" baseline="0">
                <a:solidFill>
                  <a:schemeClr val="bg1"/>
                </a:solidFill>
                <a:latin typeface="Arial Narrow" panose="020B0606020202030204" pitchFamily="34" charset="0"/>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B9EDF238-211C-4E9E-8F11-594CC522AD4A}"/>
              </a:ext>
            </a:extLst>
          </p:cNvPr>
          <p:cNvSpPr>
            <a:spLocks noGrp="1"/>
          </p:cNvSpPr>
          <p:nvPr>
            <p:ph type="sldNum" sz="quarter" idx="12"/>
          </p:nvPr>
        </p:nvSpPr>
        <p:spPr>
          <a:xfrm>
            <a:off x="9004365" y="5913465"/>
            <a:ext cx="2743200" cy="365125"/>
          </a:xfrm>
        </p:spPr>
        <p:txBody>
          <a:bodyPr/>
          <a:lstStyle/>
          <a:p>
            <a:fld id="{7F7FEF7F-D85A-4201-B820-A0FEA3130C3A}" type="slidenum">
              <a:rPr lang="en-US" smtClean="0"/>
              <a:t>‹#›</a:t>
            </a:fld>
            <a:endParaRPr lang="en-US"/>
          </a:p>
        </p:txBody>
      </p:sp>
      <p:grpSp>
        <p:nvGrpSpPr>
          <p:cNvPr id="19" name="Group 18">
            <a:extLst>
              <a:ext uri="{FF2B5EF4-FFF2-40B4-BE49-F238E27FC236}">
                <a16:creationId xmlns:a16="http://schemas.microsoft.com/office/drawing/2014/main" id="{B8A6DFD0-B0F1-46F8-B111-0429DF5E089B}"/>
              </a:ext>
            </a:extLst>
          </p:cNvPr>
          <p:cNvGrpSpPr/>
          <p:nvPr userDrawn="1"/>
        </p:nvGrpSpPr>
        <p:grpSpPr>
          <a:xfrm>
            <a:off x="376730" y="6299850"/>
            <a:ext cx="10528875" cy="434026"/>
            <a:chOff x="376730" y="6299850"/>
            <a:chExt cx="10528875" cy="434026"/>
          </a:xfrm>
        </p:grpSpPr>
        <p:cxnSp>
          <p:nvCxnSpPr>
            <p:cNvPr id="20" name="Straight Connector 19">
              <a:extLst>
                <a:ext uri="{FF2B5EF4-FFF2-40B4-BE49-F238E27FC236}">
                  <a16:creationId xmlns:a16="http://schemas.microsoft.com/office/drawing/2014/main" id="{04964CAE-6E73-4396-8F41-AC04B1828D6A}"/>
                </a:ext>
              </a:extLst>
            </p:cNvPr>
            <p:cNvCxnSpPr>
              <a:cxnSpLocks/>
            </p:cNvCxnSpPr>
            <p:nvPr/>
          </p:nvCxnSpPr>
          <p:spPr>
            <a:xfrm>
              <a:off x="3161712" y="6544331"/>
              <a:ext cx="752812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91EC60A-503B-4070-AB46-0EC601BED577}"/>
                </a:ext>
              </a:extLst>
            </p:cNvPr>
            <p:cNvSpPr txBox="1"/>
            <p:nvPr/>
          </p:nvSpPr>
          <p:spPr>
            <a:xfrm>
              <a:off x="376730" y="6405832"/>
              <a:ext cx="2863733" cy="276999"/>
            </a:xfrm>
            <a:prstGeom prst="rect">
              <a:avLst/>
            </a:prstGeom>
            <a:noFill/>
            <a:ln>
              <a:noFill/>
            </a:ln>
          </p:spPr>
          <p:txBody>
            <a:bodyPr wrap="none" rtlCol="0">
              <a:spAutoFit/>
            </a:bodyPr>
            <a:lstStyle/>
            <a:p>
              <a:r>
                <a:rPr lang="en-IN" sz="1200" b="0" i="0" kern="1200" dirty="0">
                  <a:solidFill>
                    <a:schemeClr val="bg1"/>
                  </a:solidFill>
                  <a:effectLst/>
                  <a:latin typeface="+mn-lt"/>
                  <a:ea typeface="+mn-ea"/>
                  <a:cs typeface="+mn-cs"/>
                </a:rPr>
                <a:t>© 2021 Jigsaw Academy Education Pvt Ltd.</a:t>
              </a:r>
            </a:p>
          </p:txBody>
        </p:sp>
        <p:cxnSp>
          <p:nvCxnSpPr>
            <p:cNvPr id="31" name="Straight Connector 30">
              <a:extLst>
                <a:ext uri="{FF2B5EF4-FFF2-40B4-BE49-F238E27FC236}">
                  <a16:creationId xmlns:a16="http://schemas.microsoft.com/office/drawing/2014/main" id="{C4C8F102-259F-4446-8F61-B99123C29279}"/>
                </a:ext>
              </a:extLst>
            </p:cNvPr>
            <p:cNvCxnSpPr>
              <a:cxnSpLocks/>
            </p:cNvCxnSpPr>
            <p:nvPr/>
          </p:nvCxnSpPr>
          <p:spPr>
            <a:xfrm>
              <a:off x="10905605" y="6299850"/>
              <a:ext cx="0" cy="43402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pic>
        <p:nvPicPr>
          <p:cNvPr id="2050" name="Picture 2" descr="Indian Institute of Management Indore - Wikipedia">
            <a:extLst>
              <a:ext uri="{FF2B5EF4-FFF2-40B4-BE49-F238E27FC236}">
                <a16:creationId xmlns:a16="http://schemas.microsoft.com/office/drawing/2014/main" id="{32E45ADA-F678-479B-AE5B-55AE81AF789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Logo&#10;&#10;Description automatically generated with medium confidence">
            <a:extLst>
              <a:ext uri="{FF2B5EF4-FFF2-40B4-BE49-F238E27FC236}">
                <a16:creationId xmlns:a16="http://schemas.microsoft.com/office/drawing/2014/main" id="{ED16CE4B-9AE8-4761-AEFA-89B3B0D1411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FBC2AF-F421-41AD-B2C0-A9D358C34ECF}"/>
              </a:ext>
            </a:extLst>
          </p:cNvPr>
          <p:cNvSpPr>
            <a:spLocks noGrp="1"/>
          </p:cNvSpPr>
          <p:nvPr>
            <p:ph type="dt" sz="half" idx="10"/>
          </p:nvPr>
        </p:nvSpPr>
        <p:spPr>
          <a:xfrm>
            <a:off x="464120" y="5850651"/>
            <a:ext cx="2743200" cy="365125"/>
          </a:xfrm>
        </p:spPr>
        <p:txBody>
          <a:bodyPr/>
          <a:lstStyle/>
          <a:p>
            <a:fld id="{516E5C65-A6A4-4D7E-A8A9-35240D7FED8F}" type="datetimeFigureOut">
              <a:rPr lang="en-US" smtClean="0"/>
              <a:t>1/16/2022</a:t>
            </a:fld>
            <a:endParaRPr lang="en-US"/>
          </a:p>
        </p:txBody>
      </p:sp>
      <p:sp>
        <p:nvSpPr>
          <p:cNvPr id="4" name="Footer Placeholder 3">
            <a:extLst>
              <a:ext uri="{FF2B5EF4-FFF2-40B4-BE49-F238E27FC236}">
                <a16:creationId xmlns:a16="http://schemas.microsoft.com/office/drawing/2014/main" id="{4287F15D-2428-4868-B036-374F9E03CB11}"/>
              </a:ext>
            </a:extLst>
          </p:cNvPr>
          <p:cNvSpPr>
            <a:spLocks noGrp="1"/>
          </p:cNvSpPr>
          <p:nvPr>
            <p:ph type="ftr" sz="quarter" idx="11"/>
          </p:nvPr>
        </p:nvSpPr>
        <p:spPr>
          <a:xfrm>
            <a:off x="4048442" y="5881608"/>
            <a:ext cx="4114800" cy="365125"/>
          </a:xfrm>
        </p:spPr>
        <p:txBody>
          <a:bodyPr/>
          <a:lstStyle/>
          <a:p>
            <a:endParaRPr lang="en-US"/>
          </a:p>
        </p:txBody>
      </p:sp>
      <p:sp>
        <p:nvSpPr>
          <p:cNvPr id="5" name="Slide Number Placeholder 4">
            <a:extLst>
              <a:ext uri="{FF2B5EF4-FFF2-40B4-BE49-F238E27FC236}">
                <a16:creationId xmlns:a16="http://schemas.microsoft.com/office/drawing/2014/main" id="{5D32654B-D2B8-4A24-92DD-6E0B36525A36}"/>
              </a:ext>
            </a:extLst>
          </p:cNvPr>
          <p:cNvSpPr>
            <a:spLocks noGrp="1"/>
          </p:cNvSpPr>
          <p:nvPr>
            <p:ph type="sldNum" sz="quarter" idx="12"/>
          </p:nvPr>
        </p:nvSpPr>
        <p:spPr>
          <a:xfrm>
            <a:off x="9004364" y="5884856"/>
            <a:ext cx="2743200" cy="365125"/>
          </a:xfrm>
        </p:spPr>
        <p:txBody>
          <a:bodyPr/>
          <a:lstStyle/>
          <a:p>
            <a:fld id="{7F7FEF7F-D85A-4201-B820-A0FEA3130C3A}" type="slidenum">
              <a:rPr lang="en-US" smtClean="0"/>
              <a:t>‹#›</a:t>
            </a:fld>
            <a:endParaRPr lang="en-US"/>
          </a:p>
        </p:txBody>
      </p:sp>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3576431"/>
          </a:xfrm>
        </p:spPr>
        <p:txBody>
          <a:bodyPr/>
          <a:lstStyle>
            <a:lvl1pPr marL="228600" indent="-228600">
              <a:buFontTx/>
              <a:buBlip>
                <a:blip r:embed="rId2"/>
              </a:buBlip>
              <a:defRPr sz="1600">
                <a:solidFill>
                  <a:schemeClr val="tx1">
                    <a:lumMod val="85000"/>
                    <a:lumOff val="15000"/>
                  </a:schemeClr>
                </a:solidFill>
              </a:defRPr>
            </a:lvl1pPr>
            <a:lvl2pPr marL="685800" indent="-228600">
              <a:buFontTx/>
              <a:buBlip>
                <a:blip r:embed="rId3"/>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6" name="Text Placeholder 14">
            <a:extLst>
              <a:ext uri="{FF2B5EF4-FFF2-40B4-BE49-F238E27FC236}">
                <a16:creationId xmlns:a16="http://schemas.microsoft.com/office/drawing/2014/main" id="{BD0A9F68-1EDB-4A8A-BCDB-E1F4A0CE16C6}"/>
              </a:ext>
            </a:extLst>
          </p:cNvPr>
          <p:cNvSpPr>
            <a:spLocks noGrp="1"/>
          </p:cNvSpPr>
          <p:nvPr>
            <p:ph type="body" sz="quarter" idx="14"/>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grpSp>
        <p:nvGrpSpPr>
          <p:cNvPr id="17" name="Group 16">
            <a:extLst>
              <a:ext uri="{FF2B5EF4-FFF2-40B4-BE49-F238E27FC236}">
                <a16:creationId xmlns:a16="http://schemas.microsoft.com/office/drawing/2014/main" id="{77F16A00-8564-4829-8BF4-CC08FE4C6AD7}"/>
              </a:ext>
            </a:extLst>
          </p:cNvPr>
          <p:cNvGrpSpPr/>
          <p:nvPr userDrawn="1"/>
        </p:nvGrpSpPr>
        <p:grpSpPr>
          <a:xfrm>
            <a:off x="376730" y="6405832"/>
            <a:ext cx="10131613" cy="276999"/>
            <a:chOff x="376730" y="6405832"/>
            <a:chExt cx="10131613" cy="276999"/>
          </a:xfrm>
        </p:grpSpPr>
        <p:cxnSp>
          <p:nvCxnSpPr>
            <p:cNvPr id="20" name="Straight Connector 19">
              <a:extLst>
                <a:ext uri="{FF2B5EF4-FFF2-40B4-BE49-F238E27FC236}">
                  <a16:creationId xmlns:a16="http://schemas.microsoft.com/office/drawing/2014/main" id="{0C836338-7547-4FF7-93AD-CC57B7CDDCFD}"/>
                </a:ext>
              </a:extLst>
            </p:cNvPr>
            <p:cNvCxnSpPr>
              <a:cxnSpLocks/>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D4D5EBB-2351-420C-A6A5-7B67473BAB0B}"/>
                </a:ext>
              </a:extLst>
            </p:cNvPr>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
        <p:nvSpPr>
          <p:cNvPr id="23" name="Title 1">
            <a:extLst>
              <a:ext uri="{FF2B5EF4-FFF2-40B4-BE49-F238E27FC236}">
                <a16:creationId xmlns:a16="http://schemas.microsoft.com/office/drawing/2014/main" id="{8EDC4C89-481A-451D-B06A-F0999A8D3E79}"/>
              </a:ext>
            </a:extLst>
          </p:cNvPr>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4" name="Picture 2" descr="Indian Institute of Management Indore - Wikipedia">
            <a:extLst>
              <a:ext uri="{FF2B5EF4-FFF2-40B4-BE49-F238E27FC236}">
                <a16:creationId xmlns:a16="http://schemas.microsoft.com/office/drawing/2014/main" id="{FABB3963-8978-400C-ABB8-A623893CDB7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10;&#10;Description automatically generated with medium confidence">
            <a:extLst>
              <a:ext uri="{FF2B5EF4-FFF2-40B4-BE49-F238E27FC236}">
                <a16:creationId xmlns:a16="http://schemas.microsoft.com/office/drawing/2014/main" id="{C1FAB4A3-0BD2-491A-BFA5-E22B0B0EDAE6}"/>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spTree>
    <p:extLst>
      <p:ext uri="{BB962C8B-B14F-4D97-AF65-F5344CB8AC3E}">
        <p14:creationId xmlns:p14="http://schemas.microsoft.com/office/powerpoint/2010/main" val="35517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Slide_1">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8426"/>
            <a:ext cx="3295650" cy="3138732"/>
          </a:xfrm>
        </p:spPr>
        <p:txBody>
          <a:bodyPr/>
          <a:lstStyle/>
          <a:p>
            <a:endParaRPr lang="en-US" dirty="0"/>
          </a:p>
        </p:txBody>
      </p:sp>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7439371" cy="3156001"/>
          </a:xfrm>
        </p:spPr>
        <p:txBody>
          <a:bodyPr>
            <a:normAutofit/>
          </a:bodyPr>
          <a:lstStyle>
            <a:lvl1pPr marL="228600" indent="-228600">
              <a:buFontTx/>
              <a:buBlip>
                <a:blip r:embed="rId2"/>
              </a:buBlip>
              <a:defRPr sz="1600">
                <a:solidFill>
                  <a:schemeClr val="tx1">
                    <a:lumMod val="85000"/>
                    <a:lumOff val="15000"/>
                  </a:schemeClr>
                </a:solidFill>
              </a:defRPr>
            </a:lvl1pPr>
            <a:lvl2pPr marL="685800" indent="-228600">
              <a:buFontTx/>
              <a:buBlip>
                <a:blip r:embed="rId2"/>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9" name="Date Placeholder 2">
            <a:extLst>
              <a:ext uri="{FF2B5EF4-FFF2-40B4-BE49-F238E27FC236}">
                <a16:creationId xmlns:a16="http://schemas.microsoft.com/office/drawing/2014/main" id="{0BFE0AD8-32E4-4883-9557-09D97108C21A}"/>
              </a:ext>
            </a:extLst>
          </p:cNvPr>
          <p:cNvSpPr>
            <a:spLocks noGrp="1"/>
          </p:cNvSpPr>
          <p:nvPr>
            <p:ph type="dt" sz="half" idx="10"/>
          </p:nvPr>
        </p:nvSpPr>
        <p:spPr>
          <a:xfrm>
            <a:off x="464120" y="5850651"/>
            <a:ext cx="2743200" cy="365125"/>
          </a:xfrm>
        </p:spPr>
        <p:txBody>
          <a:bodyPr/>
          <a:lstStyle/>
          <a:p>
            <a:fld id="{516E5C65-A6A4-4D7E-A8A9-35240D7FED8F}" type="datetimeFigureOut">
              <a:rPr lang="en-US" smtClean="0"/>
              <a:t>1/16/2022</a:t>
            </a:fld>
            <a:endParaRPr lang="en-US"/>
          </a:p>
        </p:txBody>
      </p:sp>
      <p:sp>
        <p:nvSpPr>
          <p:cNvPr id="22" name="Footer Placeholder 3">
            <a:extLst>
              <a:ext uri="{FF2B5EF4-FFF2-40B4-BE49-F238E27FC236}">
                <a16:creationId xmlns:a16="http://schemas.microsoft.com/office/drawing/2014/main" id="{C42FB052-5F40-4FD6-B81A-519024EC2AC4}"/>
              </a:ext>
            </a:extLst>
          </p:cNvPr>
          <p:cNvSpPr>
            <a:spLocks noGrp="1"/>
          </p:cNvSpPr>
          <p:nvPr>
            <p:ph type="ftr" sz="quarter" idx="11"/>
          </p:nvPr>
        </p:nvSpPr>
        <p:spPr>
          <a:xfrm>
            <a:off x="4048442" y="5881608"/>
            <a:ext cx="4114800" cy="365125"/>
          </a:xfrm>
        </p:spPr>
        <p:txBody>
          <a:bodyPr/>
          <a:lstStyle/>
          <a:p>
            <a:endParaRPr lang="en-US"/>
          </a:p>
        </p:txBody>
      </p:sp>
      <p:sp>
        <p:nvSpPr>
          <p:cNvPr id="23" name="Slide Number Placeholder 4">
            <a:extLst>
              <a:ext uri="{FF2B5EF4-FFF2-40B4-BE49-F238E27FC236}">
                <a16:creationId xmlns:a16="http://schemas.microsoft.com/office/drawing/2014/main" id="{CDB4B956-E2E3-4093-AE53-8B19A6E53613}"/>
              </a:ext>
            </a:extLst>
          </p:cNvPr>
          <p:cNvSpPr>
            <a:spLocks noGrp="1"/>
          </p:cNvSpPr>
          <p:nvPr>
            <p:ph type="sldNum" sz="quarter" idx="12"/>
          </p:nvPr>
        </p:nvSpPr>
        <p:spPr>
          <a:xfrm>
            <a:off x="9004364" y="5884856"/>
            <a:ext cx="2743200" cy="365125"/>
          </a:xfrm>
        </p:spPr>
        <p:txBody>
          <a:bodyPr/>
          <a:lstStyle/>
          <a:p>
            <a:fld id="{7F7FEF7F-D85A-4201-B820-A0FEA3130C3A}" type="slidenum">
              <a:rPr lang="en-US" smtClean="0"/>
              <a:t>‹#›</a:t>
            </a:fld>
            <a:endParaRPr lang="en-US"/>
          </a:p>
        </p:txBody>
      </p:sp>
      <p:sp>
        <p:nvSpPr>
          <p:cNvPr id="30" name="Text Placeholder 14">
            <a:extLst>
              <a:ext uri="{FF2B5EF4-FFF2-40B4-BE49-F238E27FC236}">
                <a16:creationId xmlns:a16="http://schemas.microsoft.com/office/drawing/2014/main" id="{E3384312-1C07-42AC-8E9F-EB9AB578BB99}"/>
              </a:ext>
            </a:extLst>
          </p:cNvPr>
          <p:cNvSpPr>
            <a:spLocks noGrp="1"/>
          </p:cNvSpPr>
          <p:nvPr>
            <p:ph type="body" sz="quarter" idx="16"/>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sp>
        <p:nvSpPr>
          <p:cNvPr id="31" name="Title 1">
            <a:extLst>
              <a:ext uri="{FF2B5EF4-FFF2-40B4-BE49-F238E27FC236}">
                <a16:creationId xmlns:a16="http://schemas.microsoft.com/office/drawing/2014/main" id="{E7ABD5AB-AEA1-4C06-AD1A-0FE9794C1EC8}"/>
              </a:ext>
            </a:extLst>
          </p:cNvPr>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3" name="Picture 12" descr="Logo&#10;&#10;Description automatically generated with medium confidence">
            <a:extLst>
              <a:ext uri="{FF2B5EF4-FFF2-40B4-BE49-F238E27FC236}">
                <a16:creationId xmlns:a16="http://schemas.microsoft.com/office/drawing/2014/main" id="{E7E7B8C2-EC57-418B-9866-0C8EBA540FD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grpSp>
        <p:nvGrpSpPr>
          <p:cNvPr id="15" name="Group 14">
            <a:extLst>
              <a:ext uri="{FF2B5EF4-FFF2-40B4-BE49-F238E27FC236}">
                <a16:creationId xmlns:a16="http://schemas.microsoft.com/office/drawing/2014/main" id="{C1B29831-424D-4D18-ACC9-5C50118068EB}"/>
              </a:ext>
            </a:extLst>
          </p:cNvPr>
          <p:cNvGrpSpPr/>
          <p:nvPr userDrawn="1"/>
        </p:nvGrpSpPr>
        <p:grpSpPr>
          <a:xfrm>
            <a:off x="376730" y="6405832"/>
            <a:ext cx="10131613" cy="276999"/>
            <a:chOff x="376730" y="6405832"/>
            <a:chExt cx="10131613" cy="276999"/>
          </a:xfrm>
        </p:grpSpPr>
        <p:cxnSp>
          <p:nvCxnSpPr>
            <p:cNvPr id="16" name="Straight Connector 15">
              <a:extLst>
                <a:ext uri="{FF2B5EF4-FFF2-40B4-BE49-F238E27FC236}">
                  <a16:creationId xmlns:a16="http://schemas.microsoft.com/office/drawing/2014/main" id="{0BD190F8-4811-405F-8667-AE2A904F39E1}"/>
                </a:ext>
              </a:extLst>
            </p:cNvPr>
            <p:cNvCxnSpPr>
              <a:cxnSpLocks/>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3947232-C99D-478C-AF2A-1CA67427B423}"/>
                </a:ext>
              </a:extLst>
            </p:cNvPr>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Tree>
    <p:extLst>
      <p:ext uri="{BB962C8B-B14F-4D97-AF65-F5344CB8AC3E}">
        <p14:creationId xmlns:p14="http://schemas.microsoft.com/office/powerpoint/2010/main" val="4039377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Slide_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p:spPr>
        <p:txBody>
          <a:bodyPr/>
          <a:lstStyle/>
          <a:p>
            <a:endParaRPr lang="en-US" dirty="0"/>
          </a:p>
        </p:txBody>
      </p:sp>
      <p:sp>
        <p:nvSpPr>
          <p:cNvPr id="26" name="Text Placeholder 14">
            <a:extLst>
              <a:ext uri="{FF2B5EF4-FFF2-40B4-BE49-F238E27FC236}">
                <a16:creationId xmlns:a16="http://schemas.microsoft.com/office/drawing/2014/main" id="{87F540A3-E2B9-4798-9C59-26A9FB5FEE72}"/>
              </a:ext>
            </a:extLst>
          </p:cNvPr>
          <p:cNvSpPr>
            <a:spLocks noGrp="1"/>
          </p:cNvSpPr>
          <p:nvPr>
            <p:ph type="body" sz="quarter" idx="13"/>
          </p:nvPr>
        </p:nvSpPr>
        <p:spPr>
          <a:xfrm>
            <a:off x="4308763" y="2155178"/>
            <a:ext cx="7439371" cy="3156001"/>
          </a:xfrm>
        </p:spPr>
        <p:txBody>
          <a:bodyPr>
            <a:normAutofit/>
          </a:bodyPr>
          <a:lstStyle>
            <a:lvl1pPr marL="228600" indent="-228600">
              <a:buFontTx/>
              <a:buBlip>
                <a:blip r:embed="rId2"/>
              </a:buBlip>
              <a:defRPr sz="1600">
                <a:solidFill>
                  <a:schemeClr val="tx1">
                    <a:lumMod val="85000"/>
                    <a:lumOff val="15000"/>
                  </a:schemeClr>
                </a:solidFill>
              </a:defRPr>
            </a:lvl1pPr>
            <a:lvl2pPr marL="685800" indent="-228600">
              <a:buFontTx/>
              <a:buBlip>
                <a:blip r:embed="rId2"/>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20" name="Text Placeholder 14">
            <a:extLst>
              <a:ext uri="{FF2B5EF4-FFF2-40B4-BE49-F238E27FC236}">
                <a16:creationId xmlns:a16="http://schemas.microsoft.com/office/drawing/2014/main" id="{8067BBB1-EF40-424B-86A0-2706586532B0}"/>
              </a:ext>
            </a:extLst>
          </p:cNvPr>
          <p:cNvSpPr>
            <a:spLocks noGrp="1"/>
          </p:cNvSpPr>
          <p:nvPr>
            <p:ph type="body" sz="quarter" idx="16"/>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sp>
        <p:nvSpPr>
          <p:cNvPr id="28" name="Date Placeholder 2">
            <a:extLst>
              <a:ext uri="{FF2B5EF4-FFF2-40B4-BE49-F238E27FC236}">
                <a16:creationId xmlns:a16="http://schemas.microsoft.com/office/drawing/2014/main" id="{0B2D49C1-D3A3-4AB9-8E19-1A31799D5FFD}"/>
              </a:ext>
            </a:extLst>
          </p:cNvPr>
          <p:cNvSpPr>
            <a:spLocks noGrp="1"/>
          </p:cNvSpPr>
          <p:nvPr>
            <p:ph type="dt" sz="half" idx="10"/>
          </p:nvPr>
        </p:nvSpPr>
        <p:spPr>
          <a:xfrm>
            <a:off x="464120" y="5850651"/>
            <a:ext cx="2743200" cy="365125"/>
          </a:xfrm>
        </p:spPr>
        <p:txBody>
          <a:bodyPr/>
          <a:lstStyle/>
          <a:p>
            <a:fld id="{516E5C65-A6A4-4D7E-A8A9-35240D7FED8F}" type="datetimeFigureOut">
              <a:rPr lang="en-US" smtClean="0"/>
              <a:t>1/16/2022</a:t>
            </a:fld>
            <a:endParaRPr lang="en-US"/>
          </a:p>
        </p:txBody>
      </p:sp>
      <p:sp>
        <p:nvSpPr>
          <p:cNvPr id="29" name="Footer Placeholder 3">
            <a:extLst>
              <a:ext uri="{FF2B5EF4-FFF2-40B4-BE49-F238E27FC236}">
                <a16:creationId xmlns:a16="http://schemas.microsoft.com/office/drawing/2014/main" id="{0CBE640F-905D-4658-B34F-3B0F81EB1009}"/>
              </a:ext>
            </a:extLst>
          </p:cNvPr>
          <p:cNvSpPr>
            <a:spLocks noGrp="1"/>
          </p:cNvSpPr>
          <p:nvPr>
            <p:ph type="ftr" sz="quarter" idx="11"/>
          </p:nvPr>
        </p:nvSpPr>
        <p:spPr>
          <a:xfrm>
            <a:off x="4048442" y="5881608"/>
            <a:ext cx="4114800" cy="365125"/>
          </a:xfrm>
        </p:spPr>
        <p:txBody>
          <a:bodyPr/>
          <a:lstStyle/>
          <a:p>
            <a:endParaRPr lang="en-US"/>
          </a:p>
        </p:txBody>
      </p:sp>
      <p:sp>
        <p:nvSpPr>
          <p:cNvPr id="30" name="Slide Number Placeholder 4">
            <a:extLst>
              <a:ext uri="{FF2B5EF4-FFF2-40B4-BE49-F238E27FC236}">
                <a16:creationId xmlns:a16="http://schemas.microsoft.com/office/drawing/2014/main" id="{97D3C7A7-9928-4F0F-AB19-49808157216D}"/>
              </a:ext>
            </a:extLst>
          </p:cNvPr>
          <p:cNvSpPr>
            <a:spLocks noGrp="1"/>
          </p:cNvSpPr>
          <p:nvPr>
            <p:ph type="sldNum" sz="quarter" idx="12"/>
          </p:nvPr>
        </p:nvSpPr>
        <p:spPr>
          <a:xfrm>
            <a:off x="9004364" y="5884856"/>
            <a:ext cx="2743200" cy="365125"/>
          </a:xfrm>
        </p:spPr>
        <p:txBody>
          <a:bodyPr/>
          <a:lstStyle/>
          <a:p>
            <a:fld id="{7F7FEF7F-D85A-4201-B820-A0FEA3130C3A}" type="slidenum">
              <a:rPr lang="en-US" smtClean="0"/>
              <a:t>‹#›</a:t>
            </a:fld>
            <a:endParaRPr lang="en-US"/>
          </a:p>
        </p:txBody>
      </p:sp>
      <p:sp>
        <p:nvSpPr>
          <p:cNvPr id="33" name="Title 1">
            <a:extLst>
              <a:ext uri="{FF2B5EF4-FFF2-40B4-BE49-F238E27FC236}">
                <a16:creationId xmlns:a16="http://schemas.microsoft.com/office/drawing/2014/main" id="{F3D27D00-3B7C-4A4A-A5F1-3BCDE823E5CA}"/>
              </a:ext>
            </a:extLst>
          </p:cNvPr>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3" name="Picture 12" descr="Logo&#10;&#10;Description automatically generated with medium confidence">
            <a:extLst>
              <a:ext uri="{FF2B5EF4-FFF2-40B4-BE49-F238E27FC236}">
                <a16:creationId xmlns:a16="http://schemas.microsoft.com/office/drawing/2014/main" id="{6B4F42A8-E46C-43AE-877A-E3719F91DE4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grpSp>
        <p:nvGrpSpPr>
          <p:cNvPr id="14" name="Group 13">
            <a:extLst>
              <a:ext uri="{FF2B5EF4-FFF2-40B4-BE49-F238E27FC236}">
                <a16:creationId xmlns:a16="http://schemas.microsoft.com/office/drawing/2014/main" id="{DD7EE1AE-5219-4AEC-B003-990A1DD088F7}"/>
              </a:ext>
            </a:extLst>
          </p:cNvPr>
          <p:cNvGrpSpPr/>
          <p:nvPr userDrawn="1"/>
        </p:nvGrpSpPr>
        <p:grpSpPr>
          <a:xfrm>
            <a:off x="376730" y="6405832"/>
            <a:ext cx="10131613" cy="276999"/>
            <a:chOff x="376730" y="6405832"/>
            <a:chExt cx="10131613" cy="276999"/>
          </a:xfrm>
        </p:grpSpPr>
        <p:cxnSp>
          <p:nvCxnSpPr>
            <p:cNvPr id="15" name="Straight Connector 14">
              <a:extLst>
                <a:ext uri="{FF2B5EF4-FFF2-40B4-BE49-F238E27FC236}">
                  <a16:creationId xmlns:a16="http://schemas.microsoft.com/office/drawing/2014/main" id="{F136AF61-0AA6-4EE7-8DFF-458EFAADAE27}"/>
                </a:ext>
              </a:extLst>
            </p:cNvPr>
            <p:cNvCxnSpPr>
              <a:cxnSpLocks/>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EB1CEC5-5A0A-46DE-BA99-59623866690A}"/>
                </a:ext>
              </a:extLst>
            </p:cNvPr>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Tree>
    <p:extLst>
      <p:ext uri="{BB962C8B-B14F-4D97-AF65-F5344CB8AC3E}">
        <p14:creationId xmlns:p14="http://schemas.microsoft.com/office/powerpoint/2010/main" val="2762254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 Slide_1">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657513" y="2737918"/>
            <a:ext cx="1212850" cy="977390"/>
          </a:xfrm>
        </p:spPr>
        <p:txBody>
          <a:bodyPr>
            <a:normAutofit/>
          </a:bodyPr>
          <a:lstStyle>
            <a:lvl1pPr>
              <a:defRPr sz="1800"/>
            </a:lvl1pPr>
          </a:lstStyle>
          <a:p>
            <a:endParaRPr lang="en-US" dirty="0"/>
          </a:p>
        </p:txBody>
      </p:sp>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4080356"/>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4077042"/>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4073728"/>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4065775"/>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4067100"/>
            <a:ext cx="1711044" cy="914400"/>
          </a:xfrm>
        </p:spPr>
        <p:txBody>
          <a:bodyPr>
            <a:normAutofit/>
          </a:bodyPr>
          <a:lstStyle>
            <a:lvl1pPr marL="0" indent="0" algn="ctr">
              <a:buNone/>
              <a:defRPr sz="1600">
                <a:solidFill>
                  <a:schemeClr val="tx1">
                    <a:lumMod val="85000"/>
                    <a:lumOff val="15000"/>
                  </a:schemeClr>
                </a:solidFill>
              </a:defRPr>
            </a:lvl1pPr>
          </a:lstStyle>
          <a:p>
            <a:pPr lvl="0"/>
            <a:r>
              <a:rPr lang="en-US" dirty="0"/>
              <a:t>Click to edit Master text styles</a:t>
            </a:r>
          </a:p>
        </p:txBody>
      </p:sp>
      <p:sp>
        <p:nvSpPr>
          <p:cNvPr id="30" name="Picture Placeholder 16">
            <a:extLst>
              <a:ext uri="{FF2B5EF4-FFF2-40B4-BE49-F238E27FC236}">
                <a16:creationId xmlns:a16="http://schemas.microsoft.com/office/drawing/2014/main" id="{69AAB816-495A-46D7-9E1C-071858E0C55D}"/>
              </a:ext>
            </a:extLst>
          </p:cNvPr>
          <p:cNvSpPr>
            <a:spLocks noGrp="1"/>
          </p:cNvSpPr>
          <p:nvPr>
            <p:ph type="pic" sz="quarter" idx="24"/>
          </p:nvPr>
        </p:nvSpPr>
        <p:spPr>
          <a:xfrm>
            <a:off x="2996851" y="2737918"/>
            <a:ext cx="1212850" cy="977390"/>
          </a:xfrm>
        </p:spPr>
        <p:txBody>
          <a:bodyPr>
            <a:normAutofit/>
          </a:bodyPr>
          <a:lstStyle>
            <a:lvl1pPr>
              <a:defRPr sz="1800"/>
            </a:lvl1pPr>
          </a:lstStyle>
          <a:p>
            <a:endParaRPr lang="en-US" dirty="0"/>
          </a:p>
        </p:txBody>
      </p:sp>
      <p:sp>
        <p:nvSpPr>
          <p:cNvPr id="31" name="Picture Placeholder 16">
            <a:extLst>
              <a:ext uri="{FF2B5EF4-FFF2-40B4-BE49-F238E27FC236}">
                <a16:creationId xmlns:a16="http://schemas.microsoft.com/office/drawing/2014/main" id="{79783E1F-4039-4517-888C-AA08A6FB6C31}"/>
              </a:ext>
            </a:extLst>
          </p:cNvPr>
          <p:cNvSpPr>
            <a:spLocks noGrp="1"/>
          </p:cNvSpPr>
          <p:nvPr>
            <p:ph type="pic" sz="quarter" idx="25"/>
          </p:nvPr>
        </p:nvSpPr>
        <p:spPr>
          <a:xfrm>
            <a:off x="5336189" y="2737918"/>
            <a:ext cx="1212850" cy="977390"/>
          </a:xfrm>
        </p:spPr>
        <p:txBody>
          <a:bodyPr>
            <a:normAutofit/>
          </a:bodyPr>
          <a:lstStyle>
            <a:lvl1pPr>
              <a:defRPr sz="1800"/>
            </a:lvl1pPr>
          </a:lstStyle>
          <a:p>
            <a:endParaRPr lang="en-US" dirty="0"/>
          </a:p>
        </p:txBody>
      </p:sp>
      <p:sp>
        <p:nvSpPr>
          <p:cNvPr id="32" name="Picture Placeholder 16">
            <a:extLst>
              <a:ext uri="{FF2B5EF4-FFF2-40B4-BE49-F238E27FC236}">
                <a16:creationId xmlns:a16="http://schemas.microsoft.com/office/drawing/2014/main" id="{C6C192CB-8A39-4F9F-936D-D5077F3B7F31}"/>
              </a:ext>
            </a:extLst>
          </p:cNvPr>
          <p:cNvSpPr>
            <a:spLocks noGrp="1"/>
          </p:cNvSpPr>
          <p:nvPr>
            <p:ph type="pic" sz="quarter" idx="26"/>
          </p:nvPr>
        </p:nvSpPr>
        <p:spPr>
          <a:xfrm>
            <a:off x="7565261" y="2737918"/>
            <a:ext cx="1212850" cy="977390"/>
          </a:xfrm>
        </p:spPr>
        <p:txBody>
          <a:bodyPr>
            <a:normAutofit/>
          </a:bodyPr>
          <a:lstStyle>
            <a:lvl1pPr>
              <a:defRPr sz="1800"/>
            </a:lvl1pPr>
          </a:lstStyle>
          <a:p>
            <a:endParaRPr lang="en-US" dirty="0"/>
          </a:p>
        </p:txBody>
      </p:sp>
      <p:sp>
        <p:nvSpPr>
          <p:cNvPr id="33" name="Picture Placeholder 16">
            <a:extLst>
              <a:ext uri="{FF2B5EF4-FFF2-40B4-BE49-F238E27FC236}">
                <a16:creationId xmlns:a16="http://schemas.microsoft.com/office/drawing/2014/main" id="{3B8FCC14-334E-4A96-BEA5-F579E53BDED2}"/>
              </a:ext>
            </a:extLst>
          </p:cNvPr>
          <p:cNvSpPr>
            <a:spLocks noGrp="1"/>
          </p:cNvSpPr>
          <p:nvPr>
            <p:ph type="pic" sz="quarter" idx="27"/>
          </p:nvPr>
        </p:nvSpPr>
        <p:spPr>
          <a:xfrm>
            <a:off x="9849466" y="2737918"/>
            <a:ext cx="1212850" cy="977390"/>
          </a:xfrm>
        </p:spPr>
        <p:txBody>
          <a:bodyPr>
            <a:normAutofit/>
          </a:bodyPr>
          <a:lstStyle>
            <a:lvl1pPr>
              <a:defRPr sz="1800"/>
            </a:lvl1pPr>
          </a:lstStyle>
          <a:p>
            <a:endParaRPr lang="en-US" dirty="0"/>
          </a:p>
        </p:txBody>
      </p:sp>
      <p:sp>
        <p:nvSpPr>
          <p:cNvPr id="29" name="Date Placeholder 2">
            <a:extLst>
              <a:ext uri="{FF2B5EF4-FFF2-40B4-BE49-F238E27FC236}">
                <a16:creationId xmlns:a16="http://schemas.microsoft.com/office/drawing/2014/main" id="{F86076C5-AB4E-4A42-A216-DECF170A7AEF}"/>
              </a:ext>
            </a:extLst>
          </p:cNvPr>
          <p:cNvSpPr>
            <a:spLocks noGrp="1"/>
          </p:cNvSpPr>
          <p:nvPr>
            <p:ph type="dt" sz="half" idx="10"/>
          </p:nvPr>
        </p:nvSpPr>
        <p:spPr>
          <a:xfrm>
            <a:off x="464120" y="5850651"/>
            <a:ext cx="2743200" cy="365125"/>
          </a:xfrm>
        </p:spPr>
        <p:txBody>
          <a:bodyPr/>
          <a:lstStyle/>
          <a:p>
            <a:fld id="{516E5C65-A6A4-4D7E-A8A9-35240D7FED8F}" type="datetimeFigureOut">
              <a:rPr lang="en-US" smtClean="0"/>
              <a:t>1/16/2022</a:t>
            </a:fld>
            <a:endParaRPr lang="en-US"/>
          </a:p>
        </p:txBody>
      </p:sp>
      <p:sp>
        <p:nvSpPr>
          <p:cNvPr id="35" name="Footer Placeholder 3">
            <a:extLst>
              <a:ext uri="{FF2B5EF4-FFF2-40B4-BE49-F238E27FC236}">
                <a16:creationId xmlns:a16="http://schemas.microsoft.com/office/drawing/2014/main" id="{57AF84F1-F5E3-4856-BB33-E3B79850FCE1}"/>
              </a:ext>
            </a:extLst>
          </p:cNvPr>
          <p:cNvSpPr>
            <a:spLocks noGrp="1"/>
          </p:cNvSpPr>
          <p:nvPr>
            <p:ph type="ftr" sz="quarter" idx="11"/>
          </p:nvPr>
        </p:nvSpPr>
        <p:spPr>
          <a:xfrm>
            <a:off x="4048442" y="5881608"/>
            <a:ext cx="4114800" cy="365125"/>
          </a:xfrm>
        </p:spPr>
        <p:txBody>
          <a:bodyPr/>
          <a:lstStyle/>
          <a:p>
            <a:endParaRPr lang="en-US"/>
          </a:p>
        </p:txBody>
      </p:sp>
      <p:sp>
        <p:nvSpPr>
          <p:cNvPr id="38" name="Slide Number Placeholder 4">
            <a:extLst>
              <a:ext uri="{FF2B5EF4-FFF2-40B4-BE49-F238E27FC236}">
                <a16:creationId xmlns:a16="http://schemas.microsoft.com/office/drawing/2014/main" id="{CB8DB9B9-55DE-4691-98FA-1C9B095A7A86}"/>
              </a:ext>
            </a:extLst>
          </p:cNvPr>
          <p:cNvSpPr>
            <a:spLocks noGrp="1"/>
          </p:cNvSpPr>
          <p:nvPr>
            <p:ph type="sldNum" sz="quarter" idx="12"/>
          </p:nvPr>
        </p:nvSpPr>
        <p:spPr>
          <a:xfrm>
            <a:off x="9004364" y="5884856"/>
            <a:ext cx="2743200" cy="365125"/>
          </a:xfrm>
        </p:spPr>
        <p:txBody>
          <a:bodyPr/>
          <a:lstStyle/>
          <a:p>
            <a:fld id="{7F7FEF7F-D85A-4201-B820-A0FEA3130C3A}" type="slidenum">
              <a:rPr lang="en-US" smtClean="0"/>
              <a:t>‹#›</a:t>
            </a:fld>
            <a:endParaRPr lang="en-US"/>
          </a:p>
        </p:txBody>
      </p:sp>
      <p:sp>
        <p:nvSpPr>
          <p:cNvPr id="40" name="Text Placeholder 14">
            <a:extLst>
              <a:ext uri="{FF2B5EF4-FFF2-40B4-BE49-F238E27FC236}">
                <a16:creationId xmlns:a16="http://schemas.microsoft.com/office/drawing/2014/main" id="{EB253C68-A6C1-4D86-BA0B-2EA9C6814E2E}"/>
              </a:ext>
            </a:extLst>
          </p:cNvPr>
          <p:cNvSpPr>
            <a:spLocks noGrp="1"/>
          </p:cNvSpPr>
          <p:nvPr>
            <p:ph type="body" sz="quarter" idx="29"/>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sp>
        <p:nvSpPr>
          <p:cNvPr id="45" name="Title 1">
            <a:extLst>
              <a:ext uri="{FF2B5EF4-FFF2-40B4-BE49-F238E27FC236}">
                <a16:creationId xmlns:a16="http://schemas.microsoft.com/office/drawing/2014/main" id="{CCF5898D-3BFF-4D06-A76D-957C3C0AE8E4}"/>
              </a:ext>
            </a:extLst>
          </p:cNvPr>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21" name="Picture 20" descr="Logo&#10;&#10;Description automatically generated with medium confidence">
            <a:extLst>
              <a:ext uri="{FF2B5EF4-FFF2-40B4-BE49-F238E27FC236}">
                <a16:creationId xmlns:a16="http://schemas.microsoft.com/office/drawing/2014/main" id="{053A6959-D580-4749-9BF6-23D4C0D66D1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grpSp>
        <p:nvGrpSpPr>
          <p:cNvPr id="22" name="Group 21">
            <a:extLst>
              <a:ext uri="{FF2B5EF4-FFF2-40B4-BE49-F238E27FC236}">
                <a16:creationId xmlns:a16="http://schemas.microsoft.com/office/drawing/2014/main" id="{B2DB7EC8-6089-4F5C-BFBC-9BF3541FBE66}"/>
              </a:ext>
            </a:extLst>
          </p:cNvPr>
          <p:cNvGrpSpPr/>
          <p:nvPr userDrawn="1"/>
        </p:nvGrpSpPr>
        <p:grpSpPr>
          <a:xfrm>
            <a:off x="376730" y="6405832"/>
            <a:ext cx="10131613" cy="276999"/>
            <a:chOff x="376730" y="6405832"/>
            <a:chExt cx="10131613" cy="276999"/>
          </a:xfrm>
        </p:grpSpPr>
        <p:cxnSp>
          <p:nvCxnSpPr>
            <p:cNvPr id="28" name="Straight Connector 27">
              <a:extLst>
                <a:ext uri="{FF2B5EF4-FFF2-40B4-BE49-F238E27FC236}">
                  <a16:creationId xmlns:a16="http://schemas.microsoft.com/office/drawing/2014/main" id="{DD901894-6D9C-475A-998C-E9D417042D01}"/>
                </a:ext>
              </a:extLst>
            </p:cNvPr>
            <p:cNvCxnSpPr>
              <a:cxnSpLocks/>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0CDB721-8FB6-4339-B7F7-2B0E44A470C4}"/>
                </a:ext>
              </a:extLst>
            </p:cNvPr>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Tree>
    <p:extLst>
      <p:ext uri="{BB962C8B-B14F-4D97-AF65-F5344CB8AC3E}">
        <p14:creationId xmlns:p14="http://schemas.microsoft.com/office/powerpoint/2010/main" val="3869623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E996B351-CDD3-4957-B344-CB1059E167D5}"/>
              </a:ext>
            </a:extLst>
          </p:cNvPr>
          <p:cNvSpPr>
            <a:spLocks noGrp="1"/>
          </p:cNvSpPr>
          <p:nvPr>
            <p:ph type="body" sz="quarter" idx="13"/>
          </p:nvPr>
        </p:nvSpPr>
        <p:spPr>
          <a:xfrm>
            <a:off x="5971309" y="2161314"/>
            <a:ext cx="5776255" cy="2766001"/>
          </a:xfrm>
        </p:spPr>
        <p:txBody>
          <a:bodyPr>
            <a:normAutofit/>
          </a:bodyPr>
          <a:lstStyle>
            <a:lvl1pPr marL="228600" indent="-228600">
              <a:buFontTx/>
              <a:buBlip>
                <a:blip r:embed="rId2"/>
              </a:buBlip>
              <a:defRPr sz="1600">
                <a:solidFill>
                  <a:schemeClr val="tx1">
                    <a:lumMod val="85000"/>
                    <a:lumOff val="15000"/>
                  </a:schemeClr>
                </a:solidFill>
              </a:defRPr>
            </a:lvl1pPr>
            <a:lvl2pPr marL="685800" indent="-228600">
              <a:buFontTx/>
              <a:buBlip>
                <a:blip r:embed="rId2"/>
              </a:buBlip>
              <a:defRPr sz="16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61314"/>
            <a:ext cx="4939724" cy="2766001"/>
          </a:xfrm>
        </p:spPr>
        <p:txBody>
          <a:bodyPr/>
          <a:lstStyle/>
          <a:p>
            <a:endParaRPr lang="en-US" dirty="0"/>
          </a:p>
        </p:txBody>
      </p:sp>
      <p:sp>
        <p:nvSpPr>
          <p:cNvPr id="18" name="Date Placeholder 2">
            <a:extLst>
              <a:ext uri="{FF2B5EF4-FFF2-40B4-BE49-F238E27FC236}">
                <a16:creationId xmlns:a16="http://schemas.microsoft.com/office/drawing/2014/main" id="{1EBAFD32-4176-4AC0-AF49-FEDB6BA666F9}"/>
              </a:ext>
            </a:extLst>
          </p:cNvPr>
          <p:cNvSpPr>
            <a:spLocks noGrp="1"/>
          </p:cNvSpPr>
          <p:nvPr>
            <p:ph type="dt" sz="half" idx="10"/>
          </p:nvPr>
        </p:nvSpPr>
        <p:spPr>
          <a:xfrm>
            <a:off x="464120" y="5850651"/>
            <a:ext cx="2743200" cy="365125"/>
          </a:xfrm>
        </p:spPr>
        <p:txBody>
          <a:bodyPr/>
          <a:lstStyle/>
          <a:p>
            <a:fld id="{516E5C65-A6A4-4D7E-A8A9-35240D7FED8F}" type="datetimeFigureOut">
              <a:rPr lang="en-US" smtClean="0"/>
              <a:t>1/16/2022</a:t>
            </a:fld>
            <a:endParaRPr lang="en-US"/>
          </a:p>
        </p:txBody>
      </p:sp>
      <p:sp>
        <p:nvSpPr>
          <p:cNvPr id="21" name="Footer Placeholder 3">
            <a:extLst>
              <a:ext uri="{FF2B5EF4-FFF2-40B4-BE49-F238E27FC236}">
                <a16:creationId xmlns:a16="http://schemas.microsoft.com/office/drawing/2014/main" id="{34023A63-730C-4869-9C47-EE62732F8A58}"/>
              </a:ext>
            </a:extLst>
          </p:cNvPr>
          <p:cNvSpPr>
            <a:spLocks noGrp="1"/>
          </p:cNvSpPr>
          <p:nvPr>
            <p:ph type="ftr" sz="quarter" idx="11"/>
          </p:nvPr>
        </p:nvSpPr>
        <p:spPr>
          <a:xfrm>
            <a:off x="4048442" y="5881608"/>
            <a:ext cx="4114800" cy="365125"/>
          </a:xfrm>
        </p:spPr>
        <p:txBody>
          <a:bodyPr/>
          <a:lstStyle/>
          <a:p>
            <a:endParaRPr lang="en-US"/>
          </a:p>
        </p:txBody>
      </p:sp>
      <p:sp>
        <p:nvSpPr>
          <p:cNvPr id="24" name="Slide Number Placeholder 4">
            <a:extLst>
              <a:ext uri="{FF2B5EF4-FFF2-40B4-BE49-F238E27FC236}">
                <a16:creationId xmlns:a16="http://schemas.microsoft.com/office/drawing/2014/main" id="{5472EC5D-4B38-410B-8364-0FFE2783C2F7}"/>
              </a:ext>
            </a:extLst>
          </p:cNvPr>
          <p:cNvSpPr>
            <a:spLocks noGrp="1"/>
          </p:cNvSpPr>
          <p:nvPr>
            <p:ph type="sldNum" sz="quarter" idx="12"/>
          </p:nvPr>
        </p:nvSpPr>
        <p:spPr>
          <a:xfrm>
            <a:off x="9004364" y="5884856"/>
            <a:ext cx="2743200" cy="365125"/>
          </a:xfrm>
        </p:spPr>
        <p:txBody>
          <a:bodyPr/>
          <a:lstStyle/>
          <a:p>
            <a:fld id="{7F7FEF7F-D85A-4201-B820-A0FEA3130C3A}" type="slidenum">
              <a:rPr lang="en-US" smtClean="0"/>
              <a:t>‹#›</a:t>
            </a:fld>
            <a:endParaRPr lang="en-US"/>
          </a:p>
        </p:txBody>
      </p:sp>
      <p:sp>
        <p:nvSpPr>
          <p:cNvPr id="26" name="Text Placeholder 14">
            <a:extLst>
              <a:ext uri="{FF2B5EF4-FFF2-40B4-BE49-F238E27FC236}">
                <a16:creationId xmlns:a16="http://schemas.microsoft.com/office/drawing/2014/main" id="{51B80104-7A0C-4DC3-AE6E-5913F491EC47}"/>
              </a:ext>
            </a:extLst>
          </p:cNvPr>
          <p:cNvSpPr>
            <a:spLocks noGrp="1"/>
          </p:cNvSpPr>
          <p:nvPr>
            <p:ph type="body" sz="quarter" idx="17"/>
          </p:nvPr>
        </p:nvSpPr>
        <p:spPr>
          <a:xfrm>
            <a:off x="463549" y="1363083"/>
            <a:ext cx="11260279" cy="602039"/>
          </a:xfrm>
        </p:spPr>
        <p:txBody>
          <a:bodyPr>
            <a:normAutofit/>
          </a:bodyPr>
          <a:lstStyle>
            <a:lvl1pPr marL="0" indent="0">
              <a:buFont typeface="Arial" panose="020B0604020202020204" pitchFamily="34" charset="0"/>
              <a:buNone/>
              <a:defRPr sz="2400">
                <a:solidFill>
                  <a:schemeClr val="tx1">
                    <a:lumMod val="85000"/>
                    <a:lumOff val="15000"/>
                  </a:schemeClr>
                </a:solidFill>
                <a:latin typeface="Arial Narrow" panose="020B060602020203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p:txBody>
      </p:sp>
      <p:sp>
        <p:nvSpPr>
          <p:cNvPr id="31" name="Title 1">
            <a:extLst>
              <a:ext uri="{FF2B5EF4-FFF2-40B4-BE49-F238E27FC236}">
                <a16:creationId xmlns:a16="http://schemas.microsoft.com/office/drawing/2014/main" id="{6483752C-4D11-4066-9A8D-444B41D0C809}"/>
              </a:ext>
            </a:extLst>
          </p:cNvPr>
          <p:cNvSpPr>
            <a:spLocks noGrp="1"/>
          </p:cNvSpPr>
          <p:nvPr>
            <p:ph type="title"/>
          </p:nvPr>
        </p:nvSpPr>
        <p:spPr>
          <a:xfrm>
            <a:off x="463550" y="478702"/>
            <a:ext cx="11260278" cy="713216"/>
          </a:xfrm>
        </p:spPr>
        <p:txBody>
          <a:bodyPr>
            <a:normAutofit/>
          </a:bodyPr>
          <a:lstStyle>
            <a:lvl1pPr>
              <a:defRPr sz="3600">
                <a:solidFill>
                  <a:schemeClr val="tx1">
                    <a:lumMod val="85000"/>
                    <a:lumOff val="15000"/>
                  </a:schemeClr>
                </a:solidFill>
                <a:latin typeface="Arial Narrow" panose="020B0606020202030204" pitchFamily="34" charset="0"/>
              </a:defRPr>
            </a:lvl1pPr>
          </a:lstStyle>
          <a:p>
            <a:r>
              <a:rPr lang="en-US" dirty="0"/>
              <a:t>Click to edit Master title style</a:t>
            </a:r>
          </a:p>
        </p:txBody>
      </p:sp>
      <p:pic>
        <p:nvPicPr>
          <p:cNvPr id="13" name="Picture 12" descr="Logo&#10;&#10;Description automatically generated with medium confidence">
            <a:extLst>
              <a:ext uri="{FF2B5EF4-FFF2-40B4-BE49-F238E27FC236}">
                <a16:creationId xmlns:a16="http://schemas.microsoft.com/office/drawing/2014/main" id="{EC88B384-13EC-4FC6-9E05-C090615F7CD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89835" y="6353816"/>
            <a:ext cx="1057729" cy="504184"/>
          </a:xfrm>
          <a:prstGeom prst="rect">
            <a:avLst/>
          </a:prstGeom>
        </p:spPr>
      </p:pic>
      <p:grpSp>
        <p:nvGrpSpPr>
          <p:cNvPr id="14" name="Group 13">
            <a:extLst>
              <a:ext uri="{FF2B5EF4-FFF2-40B4-BE49-F238E27FC236}">
                <a16:creationId xmlns:a16="http://schemas.microsoft.com/office/drawing/2014/main" id="{447D13C7-E1F6-493B-94D7-A97EFFF79A44}"/>
              </a:ext>
            </a:extLst>
          </p:cNvPr>
          <p:cNvGrpSpPr/>
          <p:nvPr userDrawn="1"/>
        </p:nvGrpSpPr>
        <p:grpSpPr>
          <a:xfrm>
            <a:off x="376730" y="6405832"/>
            <a:ext cx="10131613" cy="276999"/>
            <a:chOff x="376730" y="6405832"/>
            <a:chExt cx="10131613" cy="276999"/>
          </a:xfrm>
        </p:grpSpPr>
        <p:cxnSp>
          <p:nvCxnSpPr>
            <p:cNvPr id="16" name="Straight Connector 15">
              <a:extLst>
                <a:ext uri="{FF2B5EF4-FFF2-40B4-BE49-F238E27FC236}">
                  <a16:creationId xmlns:a16="http://schemas.microsoft.com/office/drawing/2014/main" id="{DD31F194-7371-4CEE-96F8-69A82744288C}"/>
                </a:ext>
              </a:extLst>
            </p:cNvPr>
            <p:cNvCxnSpPr>
              <a:cxnSpLocks/>
            </p:cNvCxnSpPr>
            <p:nvPr/>
          </p:nvCxnSpPr>
          <p:spPr>
            <a:xfrm>
              <a:off x="3161712" y="6544331"/>
              <a:ext cx="7346631" cy="0"/>
            </a:xfrm>
            <a:prstGeom prst="line">
              <a:avLst/>
            </a:prstGeom>
            <a:ln>
              <a:solidFill>
                <a:srgbClr val="00A0CC"/>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0C143FE-67D2-4714-9F42-616D011B35B5}"/>
                </a:ext>
              </a:extLst>
            </p:cNvPr>
            <p:cNvSpPr txBox="1"/>
            <p:nvPr/>
          </p:nvSpPr>
          <p:spPr>
            <a:xfrm>
              <a:off x="376730" y="6405832"/>
              <a:ext cx="2863733" cy="276999"/>
            </a:xfrm>
            <a:prstGeom prst="rect">
              <a:avLst/>
            </a:prstGeom>
            <a:noFill/>
          </p:spPr>
          <p:txBody>
            <a:bodyPr wrap="none" rtlCol="0">
              <a:spAutoFit/>
            </a:bodyPr>
            <a:lstStyle/>
            <a:p>
              <a:r>
                <a:rPr lang="en-IN" sz="1200" b="0" i="0" kern="1200" dirty="0">
                  <a:solidFill>
                    <a:schemeClr val="tx1"/>
                  </a:solidFill>
                  <a:effectLst/>
                  <a:latin typeface="+mn-lt"/>
                  <a:ea typeface="+mn-ea"/>
                  <a:cs typeface="+mn-cs"/>
                </a:rPr>
                <a:t>© 2021 Jigsaw Academy Education Pvt Ltd.</a:t>
              </a:r>
            </a:p>
          </p:txBody>
        </p:sp>
      </p:grpSp>
    </p:spTree>
    <p:extLst>
      <p:ext uri="{BB962C8B-B14F-4D97-AF65-F5344CB8AC3E}">
        <p14:creationId xmlns:p14="http://schemas.microsoft.com/office/powerpoint/2010/main" val="3973999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CA1DC4-08BD-4EF5-A141-A5919D7A97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A6289E-163E-4015-98E1-F90E3038D2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A6F69-A988-4F2E-BEC1-713E34B5D3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E5C65-A6A4-4D7E-A8A9-35240D7FED8F}" type="datetimeFigureOut">
              <a:rPr lang="en-US" smtClean="0"/>
              <a:t>1/16/2022</a:t>
            </a:fld>
            <a:endParaRPr lang="en-US"/>
          </a:p>
        </p:txBody>
      </p:sp>
      <p:sp>
        <p:nvSpPr>
          <p:cNvPr id="5" name="Footer Placeholder 4">
            <a:extLst>
              <a:ext uri="{FF2B5EF4-FFF2-40B4-BE49-F238E27FC236}">
                <a16:creationId xmlns:a16="http://schemas.microsoft.com/office/drawing/2014/main" id="{9CB45F18-1385-4EE3-AE74-7A921FADC6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817A5A-D37B-4E71-B0F5-8628470F2B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7FEF7F-D85A-4201-B820-A0FEA3130C3A}" type="slidenum">
              <a:rPr lang="en-US" smtClean="0"/>
              <a:t>‹#›</a:t>
            </a:fld>
            <a:endParaRPr lang="en-US"/>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5" r:id="rId3"/>
    <p:sldLayoutId id="2147483650" r:id="rId4"/>
    <p:sldLayoutId id="2147483651" r:id="rId5"/>
    <p:sldLayoutId id="2147483653" r:id="rId6"/>
    <p:sldLayoutId id="2147483654"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scikit-learn.org/stable/auto_examples/tree/plot_tree_regression.html#sphx-glr-auto-examples-tree-plot-tree-regression-py" TargetMode="External"/><Relationship Id="rId2" Type="http://schemas.openxmlformats.org/officeDocument/2006/relationships/hyperlink" Target="https://scikit-learn.org/stable/modules/impute.html" TargetMode="External"/><Relationship Id="rId1" Type="http://schemas.openxmlformats.org/officeDocument/2006/relationships/slideLayout" Target="../slideLayouts/slideLayout3.xml"/><Relationship Id="rId5" Type="http://schemas.openxmlformats.org/officeDocument/2006/relationships/hyperlink" Target="https://scikit-learn.org/stable/modules/generated/sklearn.model_selection.train_test_split.html" TargetMode="External"/><Relationship Id="rId4" Type="http://schemas.openxmlformats.org/officeDocument/2006/relationships/hyperlink" Target="https://scikit-learn.org/stable/auto_examples/feature_selection/plot_select_from_model_diabetes.html#sphx-glr-auto-examples-feature-selection-plot-select-from-model-diabetes-py"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public.tableau.com/app/profile/rahim7106/viz/HRAnalysis_16419708932370/KPIsTrainingsPromotions?publish=yes"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drive.google.com/drive/folders/1JONyeNTAOkLA9ki-Vyk8vTgYP6tZhP_O?usp=sharing"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descr="A picture containing graphical user interface&#10;&#10;Description automatically generated">
            <a:extLst>
              <a:ext uri="{FF2B5EF4-FFF2-40B4-BE49-F238E27FC236}">
                <a16:creationId xmlns:a16="http://schemas.microsoft.com/office/drawing/2014/main" id="{D2A62DE0-6FFB-41DC-9E37-2A5CE86735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6" y="0"/>
            <a:ext cx="12201142" cy="6876896"/>
          </a:xfrm>
          <a:prstGeom prst="rect">
            <a:avLst/>
          </a:prstGeom>
        </p:spPr>
      </p:pic>
      <p:sp>
        <p:nvSpPr>
          <p:cNvPr id="14" name="Rectangle 13">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Text Placeholder 4">
            <a:extLst>
              <a:ext uri="{FF2B5EF4-FFF2-40B4-BE49-F238E27FC236}">
                <a16:creationId xmlns:a16="http://schemas.microsoft.com/office/drawing/2014/main" id="{52A1DF0E-35EC-457B-BF14-F960C4621AB4}"/>
              </a:ext>
            </a:extLst>
          </p:cNvPr>
          <p:cNvSpPr txBox="1">
            <a:spLocks/>
          </p:cNvSpPr>
          <p:nvPr/>
        </p:nvSpPr>
        <p:spPr>
          <a:xfrm>
            <a:off x="500675" y="1654240"/>
            <a:ext cx="6600341" cy="13688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000" dirty="0">
                <a:solidFill>
                  <a:schemeClr val="bg1"/>
                </a:solidFill>
                <a:latin typeface="Arial Narrow" panose="020B0606020202030204" pitchFamily="34" charset="0"/>
                <a:cs typeface="Arial" panose="020B0604020202020204" pitchFamily="34" charset="0"/>
              </a:rPr>
              <a:t>HR ANALYTICS</a:t>
            </a:r>
          </a:p>
        </p:txBody>
      </p:sp>
      <p:sp>
        <p:nvSpPr>
          <p:cNvPr id="15" name="Text Placeholder 5">
            <a:extLst>
              <a:ext uri="{FF2B5EF4-FFF2-40B4-BE49-F238E27FC236}">
                <a16:creationId xmlns:a16="http://schemas.microsoft.com/office/drawing/2014/main" id="{365B3012-0E2F-4EDD-8FDE-DCF0C9FB79D4}"/>
              </a:ext>
            </a:extLst>
          </p:cNvPr>
          <p:cNvSpPr txBox="1">
            <a:spLocks/>
          </p:cNvSpPr>
          <p:nvPr/>
        </p:nvSpPr>
        <p:spPr>
          <a:xfrm>
            <a:off x="518493" y="3309951"/>
            <a:ext cx="5348288" cy="326114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u="sng" dirty="0">
                <a:solidFill>
                  <a:schemeClr val="bg1"/>
                </a:solidFill>
              </a:rPr>
              <a:t>Group Members</a:t>
            </a:r>
          </a:p>
          <a:p>
            <a:pPr marL="0" indent="0">
              <a:buNone/>
            </a:pPr>
            <a:r>
              <a:rPr lang="en-US" sz="2000" b="1" dirty="0">
                <a:solidFill>
                  <a:schemeClr val="bg1"/>
                </a:solidFill>
              </a:rPr>
              <a:t>Rahim </a:t>
            </a:r>
            <a:r>
              <a:rPr lang="en-US" sz="2000" b="1" dirty="0" err="1">
                <a:solidFill>
                  <a:schemeClr val="bg1"/>
                </a:solidFill>
              </a:rPr>
              <a:t>Kandanuru</a:t>
            </a:r>
            <a:endParaRPr lang="en-US" sz="2000" b="1" dirty="0">
              <a:solidFill>
                <a:schemeClr val="bg1"/>
              </a:solidFill>
            </a:endParaRPr>
          </a:p>
          <a:p>
            <a:pPr marL="0" indent="0">
              <a:buNone/>
            </a:pPr>
            <a:r>
              <a:rPr lang="en-US" sz="2000" b="1" dirty="0" err="1">
                <a:solidFill>
                  <a:schemeClr val="bg1"/>
                </a:solidFill>
              </a:rPr>
              <a:t>Keerthana</a:t>
            </a:r>
            <a:r>
              <a:rPr lang="en-US" sz="2000" b="1" dirty="0">
                <a:solidFill>
                  <a:schemeClr val="bg1"/>
                </a:solidFill>
              </a:rPr>
              <a:t> </a:t>
            </a:r>
            <a:r>
              <a:rPr lang="en-US" sz="2000" b="1" dirty="0" err="1">
                <a:solidFill>
                  <a:schemeClr val="bg1"/>
                </a:solidFill>
              </a:rPr>
              <a:t>Thonupunuri</a:t>
            </a:r>
            <a:endParaRPr lang="en-US" sz="2000" b="1" dirty="0">
              <a:solidFill>
                <a:schemeClr val="bg1"/>
              </a:solidFill>
            </a:endParaRPr>
          </a:p>
          <a:p>
            <a:pPr marL="0" indent="0">
              <a:buNone/>
            </a:pPr>
            <a:r>
              <a:rPr lang="en-US" sz="2000" b="1" dirty="0">
                <a:solidFill>
                  <a:schemeClr val="bg1"/>
                </a:solidFill>
              </a:rPr>
              <a:t>K Vaishnavi</a:t>
            </a:r>
          </a:p>
          <a:p>
            <a:pPr marL="0" indent="0">
              <a:buNone/>
            </a:pPr>
            <a:r>
              <a:rPr lang="en-US" sz="2000" b="1" dirty="0">
                <a:solidFill>
                  <a:schemeClr val="bg1"/>
                </a:solidFill>
              </a:rPr>
              <a:t>Martin Joseph</a:t>
            </a:r>
          </a:p>
          <a:p>
            <a:pPr marL="0" indent="0">
              <a:buNone/>
            </a:pPr>
            <a:r>
              <a:rPr lang="en-US" sz="2000" b="1" dirty="0">
                <a:solidFill>
                  <a:schemeClr val="bg1"/>
                </a:solidFill>
              </a:rPr>
              <a:t>M </a:t>
            </a:r>
            <a:r>
              <a:rPr lang="en-US" sz="2000" b="1" dirty="0" err="1">
                <a:solidFill>
                  <a:schemeClr val="bg1"/>
                </a:solidFill>
              </a:rPr>
              <a:t>Prathyusha</a:t>
            </a:r>
            <a:r>
              <a:rPr lang="en-US" sz="2000" b="1" dirty="0">
                <a:solidFill>
                  <a:schemeClr val="bg1"/>
                </a:solidFill>
              </a:rPr>
              <a:t> </a:t>
            </a:r>
            <a:r>
              <a:rPr lang="en-US" sz="2000" b="1" dirty="0" err="1">
                <a:solidFill>
                  <a:schemeClr val="bg1"/>
                </a:solidFill>
              </a:rPr>
              <a:t>sai</a:t>
            </a:r>
            <a:endParaRPr lang="en-US" sz="2000" b="1" dirty="0">
              <a:solidFill>
                <a:schemeClr val="bg1"/>
              </a:solidFill>
            </a:endParaRPr>
          </a:p>
          <a:p>
            <a:pPr marL="0" indent="0">
              <a:buNone/>
            </a:pPr>
            <a:r>
              <a:rPr lang="en-US" sz="2000" b="1" dirty="0">
                <a:solidFill>
                  <a:schemeClr val="bg1"/>
                </a:solidFill>
              </a:rPr>
              <a:t>Vidya Nand</a:t>
            </a:r>
          </a:p>
          <a:p>
            <a:pPr marL="0" indent="0">
              <a:buNone/>
            </a:pPr>
            <a:r>
              <a:rPr lang="en-US" sz="2000" b="1" dirty="0">
                <a:solidFill>
                  <a:schemeClr val="bg1"/>
                </a:solidFill>
              </a:rPr>
              <a:t>Piyush Deepak </a:t>
            </a:r>
            <a:r>
              <a:rPr lang="en-US" sz="2000" b="1" dirty="0" err="1">
                <a:solidFill>
                  <a:schemeClr val="bg1"/>
                </a:solidFill>
              </a:rPr>
              <a:t>Supekar</a:t>
            </a:r>
            <a:endParaRPr lang="en-US" sz="2000" b="1" dirty="0">
              <a:solidFill>
                <a:schemeClr val="bg1"/>
              </a:solidFill>
            </a:endParaRPr>
          </a:p>
          <a:p>
            <a:pPr marL="0" indent="0">
              <a:buNone/>
            </a:pPr>
            <a:endParaRPr lang="en-US" sz="2000" b="1" dirty="0">
              <a:solidFill>
                <a:schemeClr val="bg1"/>
              </a:solidFill>
            </a:endParaRPr>
          </a:p>
        </p:txBody>
      </p:sp>
      <p:sp>
        <p:nvSpPr>
          <p:cNvPr id="16" name="Text Placeholder 4">
            <a:extLst>
              <a:ext uri="{FF2B5EF4-FFF2-40B4-BE49-F238E27FC236}">
                <a16:creationId xmlns:a16="http://schemas.microsoft.com/office/drawing/2014/main" id="{E39410E1-F7AA-4843-B17F-7B86893FAFB6}"/>
              </a:ext>
            </a:extLst>
          </p:cNvPr>
          <p:cNvSpPr txBox="1">
            <a:spLocks/>
          </p:cNvSpPr>
          <p:nvPr/>
        </p:nvSpPr>
        <p:spPr>
          <a:xfrm>
            <a:off x="518493" y="2415406"/>
            <a:ext cx="4501663" cy="645558"/>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lang="en-US" sz="4800" b="1" kern="1200" dirty="0" smtClean="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4000" dirty="0">
                <a:solidFill>
                  <a:schemeClr val="bg1"/>
                </a:solidFill>
                <a:latin typeface="Arial Narrow" panose="020B0606020202030204" pitchFamily="34" charset="0"/>
              </a:rPr>
              <a:t>Group E</a:t>
            </a:r>
          </a:p>
        </p:txBody>
      </p:sp>
      <p:sp>
        <p:nvSpPr>
          <p:cNvPr id="17" name="Text Placeholder 5">
            <a:extLst>
              <a:ext uri="{FF2B5EF4-FFF2-40B4-BE49-F238E27FC236}">
                <a16:creationId xmlns:a16="http://schemas.microsoft.com/office/drawing/2014/main" id="{3F2E7A32-3E8B-446D-9376-09B7A72FF671}"/>
              </a:ext>
            </a:extLst>
          </p:cNvPr>
          <p:cNvSpPr txBox="1">
            <a:spLocks/>
          </p:cNvSpPr>
          <p:nvPr/>
        </p:nvSpPr>
        <p:spPr>
          <a:xfrm>
            <a:off x="518493" y="5816052"/>
            <a:ext cx="4501663" cy="3991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b="1" dirty="0">
              <a:solidFill>
                <a:schemeClr val="bg1"/>
              </a:solidFill>
            </a:endParaRPr>
          </a:p>
        </p:txBody>
      </p:sp>
      <p:pic>
        <p:nvPicPr>
          <p:cNvPr id="20" name="Picture 2" descr="Indian Institute of Management Indore - Wikipedia">
            <a:extLst>
              <a:ext uri="{FF2B5EF4-FFF2-40B4-BE49-F238E27FC236}">
                <a16:creationId xmlns:a16="http://schemas.microsoft.com/office/drawing/2014/main" id="{F33144D2-2922-4F38-9F93-4C4F530160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57" y="75842"/>
            <a:ext cx="411718" cy="663913"/>
          </a:xfrm>
          <a:prstGeom prst="rect">
            <a:avLst/>
          </a:prstGeom>
          <a:noFill/>
          <a:extLst>
            <a:ext uri="{909E8E84-426E-40DD-AFC4-6F175D3DCCD1}">
              <a14:hiddenFill xmlns:a14="http://schemas.microsoft.com/office/drawing/2010/main">
                <a:solidFill>
                  <a:srgbClr val="FFFFFF"/>
                </a:solidFill>
              </a14:hiddenFill>
            </a:ext>
          </a:extLst>
        </p:spPr>
      </p:pic>
      <p:sp>
        <p:nvSpPr>
          <p:cNvPr id="23" name="Text Placeholder 5">
            <a:extLst>
              <a:ext uri="{FF2B5EF4-FFF2-40B4-BE49-F238E27FC236}">
                <a16:creationId xmlns:a16="http://schemas.microsoft.com/office/drawing/2014/main" id="{E2EBF116-2934-4E58-9118-E3AED44F609C}"/>
              </a:ext>
            </a:extLst>
          </p:cNvPr>
          <p:cNvSpPr txBox="1">
            <a:spLocks/>
          </p:cNvSpPr>
          <p:nvPr/>
        </p:nvSpPr>
        <p:spPr>
          <a:xfrm>
            <a:off x="696191" y="157715"/>
            <a:ext cx="5399809" cy="3991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i="1" dirty="0">
                <a:solidFill>
                  <a:schemeClr val="bg1"/>
                </a:solidFill>
              </a:rPr>
              <a:t>Integrated Program in Business Analytics</a:t>
            </a:r>
          </a:p>
        </p:txBody>
      </p:sp>
      <p:pic>
        <p:nvPicPr>
          <p:cNvPr id="4" name="Picture 3" descr="Logo&#10;&#10;Description automatically generated with medium confidence">
            <a:extLst>
              <a:ext uri="{FF2B5EF4-FFF2-40B4-BE49-F238E27FC236}">
                <a16:creationId xmlns:a16="http://schemas.microsoft.com/office/drawing/2014/main" id="{98903AF6-47ED-419F-AE18-C6296D19A5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10219" y="75842"/>
            <a:ext cx="1392824" cy="663913"/>
          </a:xfrm>
          <a:prstGeom prst="rect">
            <a:avLst/>
          </a:prstGeom>
        </p:spPr>
      </p:pic>
    </p:spTree>
    <p:extLst>
      <p:ext uri="{BB962C8B-B14F-4D97-AF65-F5344CB8AC3E}">
        <p14:creationId xmlns:p14="http://schemas.microsoft.com/office/powerpoint/2010/main" val="4030831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5B409F-081B-4E3F-8365-07BD3404E56D}"/>
              </a:ext>
            </a:extLst>
          </p:cNvPr>
          <p:cNvSpPr>
            <a:spLocks noGrp="1"/>
          </p:cNvSpPr>
          <p:nvPr>
            <p:ph type="title"/>
          </p:nvPr>
        </p:nvSpPr>
        <p:spPr/>
        <p:txBody>
          <a:bodyPr>
            <a:normAutofit/>
          </a:bodyPr>
          <a:lstStyle/>
          <a:p>
            <a:r>
              <a:rPr lang="en-IN" dirty="0"/>
              <a:t>VI. Model Development and Validations</a:t>
            </a:r>
          </a:p>
        </p:txBody>
      </p:sp>
      <p:sp>
        <p:nvSpPr>
          <p:cNvPr id="3" name="TextBox 2">
            <a:extLst>
              <a:ext uri="{FF2B5EF4-FFF2-40B4-BE49-F238E27FC236}">
                <a16:creationId xmlns:a16="http://schemas.microsoft.com/office/drawing/2014/main" id="{C38E9F84-BAB1-4D4F-97B7-C3A12065B4F1}"/>
              </a:ext>
            </a:extLst>
          </p:cNvPr>
          <p:cNvSpPr txBox="1"/>
          <p:nvPr/>
        </p:nvSpPr>
        <p:spPr>
          <a:xfrm>
            <a:off x="660400" y="1191918"/>
            <a:ext cx="10759440" cy="5262979"/>
          </a:xfrm>
          <a:prstGeom prst="rect">
            <a:avLst/>
          </a:prstGeom>
          <a:noFill/>
        </p:spPr>
        <p:txBody>
          <a:bodyPr wrap="square" rtlCol="0">
            <a:spAutoFit/>
          </a:bodyPr>
          <a:lstStyle/>
          <a:p>
            <a:r>
              <a:rPr lang="en-US" b="1" dirty="0"/>
              <a:t>Observations :</a:t>
            </a:r>
          </a:p>
          <a:p>
            <a:endParaRPr lang="en-US" dirty="0"/>
          </a:p>
          <a:p>
            <a:r>
              <a:rPr lang="en-US" sz="4000" dirty="0">
                <a:solidFill>
                  <a:srgbClr val="FF0000"/>
                </a:solidFill>
                <a:sym typeface="Wingdings" panose="05000000000000000000" pitchFamily="2" charset="2"/>
              </a:rPr>
              <a:t></a:t>
            </a:r>
            <a:r>
              <a:rPr lang="en-US" dirty="0">
                <a:solidFill>
                  <a:srgbClr val="FF0000"/>
                </a:solidFill>
                <a:sym typeface="Wingdings" panose="05000000000000000000" pitchFamily="2" charset="2"/>
              </a:rPr>
              <a:t> </a:t>
            </a:r>
            <a:r>
              <a:rPr lang="en-US" b="1" dirty="0">
                <a:solidFill>
                  <a:srgbClr val="FFC000"/>
                </a:solidFill>
              </a:rPr>
              <a:t>Logistic Regression</a:t>
            </a:r>
            <a:endParaRPr lang="en-US" dirty="0">
              <a:solidFill>
                <a:srgbClr val="FFC000"/>
              </a:solidFill>
            </a:endParaRPr>
          </a:p>
          <a:p>
            <a:pPr marL="342900" indent="-342900">
              <a:buAutoNum type="arabicParenR"/>
            </a:pPr>
            <a:r>
              <a:rPr lang="en-US" dirty="0">
                <a:solidFill>
                  <a:srgbClr val="FFC000"/>
                </a:solidFill>
              </a:rPr>
              <a:t>Accuracy of Model is lowest among 3 methods . Hence discarded the Model.</a:t>
            </a:r>
          </a:p>
          <a:p>
            <a:pPr marL="342900" indent="-342900">
              <a:buAutoNum type="arabicParenR"/>
            </a:pPr>
            <a:endParaRPr lang="en-US" dirty="0"/>
          </a:p>
          <a:p>
            <a:r>
              <a:rPr lang="en-US" sz="4000" dirty="0">
                <a:solidFill>
                  <a:srgbClr val="FF0000"/>
                </a:solidFill>
                <a:sym typeface="Wingdings" panose="05000000000000000000" pitchFamily="2" charset="2"/>
              </a:rPr>
              <a:t> </a:t>
            </a:r>
            <a:r>
              <a:rPr lang="en-US" b="1" dirty="0">
                <a:solidFill>
                  <a:srgbClr val="FFC000"/>
                </a:solidFill>
              </a:rPr>
              <a:t>Decision Tree</a:t>
            </a:r>
            <a:r>
              <a:rPr lang="en-US" dirty="0">
                <a:solidFill>
                  <a:srgbClr val="FFC000"/>
                </a:solidFill>
              </a:rPr>
              <a:t> </a:t>
            </a:r>
          </a:p>
          <a:p>
            <a:pPr marL="342900" indent="-342900">
              <a:buAutoNum type="arabicParenR"/>
            </a:pPr>
            <a:r>
              <a:rPr lang="en-US" dirty="0">
                <a:solidFill>
                  <a:srgbClr val="FFC000"/>
                </a:solidFill>
              </a:rPr>
              <a:t>Accuracy of Model is higher than logistics regression and comparable to Random Forest.</a:t>
            </a:r>
          </a:p>
          <a:p>
            <a:pPr marL="342900" indent="-342900">
              <a:buAutoNum type="arabicParenR"/>
            </a:pPr>
            <a:r>
              <a:rPr lang="en-US" dirty="0">
                <a:solidFill>
                  <a:srgbClr val="FFC000"/>
                </a:solidFill>
              </a:rPr>
              <a:t>Low Bias based on Model created from Training Data </a:t>
            </a:r>
          </a:p>
          <a:p>
            <a:pPr marL="342900" indent="-342900">
              <a:buAutoNum type="arabicParenR"/>
            </a:pPr>
            <a:r>
              <a:rPr lang="en-US" dirty="0">
                <a:solidFill>
                  <a:srgbClr val="FFC000"/>
                </a:solidFill>
              </a:rPr>
              <a:t>High Variance on Test Data</a:t>
            </a:r>
          </a:p>
          <a:p>
            <a:pPr marL="342900" indent="-342900">
              <a:buAutoNum type="arabicParenR"/>
            </a:pPr>
            <a:endParaRPr lang="en-US" dirty="0"/>
          </a:p>
          <a:p>
            <a:r>
              <a:rPr lang="en-US" sz="4000" b="1" dirty="0">
                <a:solidFill>
                  <a:schemeClr val="accent6">
                    <a:lumMod val="75000"/>
                  </a:schemeClr>
                </a:solidFill>
                <a:sym typeface="Wingdings" panose="05000000000000000000" pitchFamily="2" charset="2"/>
              </a:rPr>
              <a:t> </a:t>
            </a:r>
            <a:r>
              <a:rPr lang="en-US" b="1" dirty="0">
                <a:solidFill>
                  <a:srgbClr val="92D050"/>
                </a:solidFill>
              </a:rPr>
              <a:t>Random Forest :</a:t>
            </a:r>
          </a:p>
          <a:p>
            <a:pPr marL="342900" indent="-342900">
              <a:buAutoNum type="arabicParenR"/>
            </a:pPr>
            <a:r>
              <a:rPr lang="en-US" b="1" dirty="0">
                <a:solidFill>
                  <a:srgbClr val="92D050"/>
                </a:solidFill>
              </a:rPr>
              <a:t>Highest Accuracy</a:t>
            </a:r>
          </a:p>
          <a:p>
            <a:pPr marL="342900" indent="-342900">
              <a:buAutoNum type="arabicParenR"/>
            </a:pPr>
            <a:r>
              <a:rPr lang="en-US" b="1" dirty="0">
                <a:solidFill>
                  <a:srgbClr val="92D050"/>
                </a:solidFill>
              </a:rPr>
              <a:t>Low Variance </a:t>
            </a:r>
          </a:p>
          <a:p>
            <a:pPr marL="342900" indent="-342900">
              <a:buAutoNum type="arabicParenR"/>
            </a:pPr>
            <a:r>
              <a:rPr lang="en-US" b="1" dirty="0">
                <a:solidFill>
                  <a:srgbClr val="92D050"/>
                </a:solidFill>
              </a:rPr>
              <a:t>Change in Test Data results in Low Variance of results.</a:t>
            </a:r>
          </a:p>
          <a:p>
            <a:pPr marL="342900" indent="-342900">
              <a:buAutoNum type="arabicParenR"/>
            </a:pPr>
            <a:endParaRPr lang="en-IN" dirty="0"/>
          </a:p>
        </p:txBody>
      </p:sp>
    </p:spTree>
    <p:extLst>
      <p:ext uri="{BB962C8B-B14F-4D97-AF65-F5344CB8AC3E}">
        <p14:creationId xmlns:p14="http://schemas.microsoft.com/office/powerpoint/2010/main" val="3854529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5B409F-081B-4E3F-8365-07BD3404E56D}"/>
              </a:ext>
            </a:extLst>
          </p:cNvPr>
          <p:cNvSpPr>
            <a:spLocks noGrp="1"/>
          </p:cNvSpPr>
          <p:nvPr>
            <p:ph type="title"/>
          </p:nvPr>
        </p:nvSpPr>
        <p:spPr/>
        <p:txBody>
          <a:bodyPr>
            <a:normAutofit/>
          </a:bodyPr>
          <a:lstStyle/>
          <a:p>
            <a:r>
              <a:rPr lang="en-IN" dirty="0"/>
              <a:t>VI. Model Development and Validations</a:t>
            </a:r>
          </a:p>
        </p:txBody>
      </p:sp>
      <p:sp>
        <p:nvSpPr>
          <p:cNvPr id="3" name="TextBox 2">
            <a:extLst>
              <a:ext uri="{FF2B5EF4-FFF2-40B4-BE49-F238E27FC236}">
                <a16:creationId xmlns:a16="http://schemas.microsoft.com/office/drawing/2014/main" id="{C38E9F84-BAB1-4D4F-97B7-C3A12065B4F1}"/>
              </a:ext>
            </a:extLst>
          </p:cNvPr>
          <p:cNvSpPr txBox="1"/>
          <p:nvPr/>
        </p:nvSpPr>
        <p:spPr>
          <a:xfrm>
            <a:off x="660400" y="1191918"/>
            <a:ext cx="10759440" cy="1477328"/>
          </a:xfrm>
          <a:prstGeom prst="rect">
            <a:avLst/>
          </a:prstGeom>
          <a:noFill/>
        </p:spPr>
        <p:txBody>
          <a:bodyPr wrap="square" rtlCol="0">
            <a:spAutoFit/>
          </a:bodyPr>
          <a:lstStyle/>
          <a:p>
            <a:r>
              <a:rPr lang="en-US" b="1" dirty="0"/>
              <a:t>Observations :</a:t>
            </a:r>
          </a:p>
          <a:p>
            <a:endParaRPr lang="en-US" b="1" dirty="0"/>
          </a:p>
          <a:p>
            <a:r>
              <a:rPr lang="en-US" b="1" dirty="0"/>
              <a:t>Feature Importance –Random Forest </a:t>
            </a:r>
          </a:p>
          <a:p>
            <a:endParaRPr lang="en-US" b="1" dirty="0"/>
          </a:p>
          <a:p>
            <a:endParaRPr lang="en-US" b="1" dirty="0"/>
          </a:p>
        </p:txBody>
      </p:sp>
      <p:pic>
        <p:nvPicPr>
          <p:cNvPr id="10" name="Picture 9">
            <a:extLst>
              <a:ext uri="{FF2B5EF4-FFF2-40B4-BE49-F238E27FC236}">
                <a16:creationId xmlns:a16="http://schemas.microsoft.com/office/drawing/2014/main" id="{72109EA4-177A-4C5C-838F-858F6C08AA85}"/>
              </a:ext>
            </a:extLst>
          </p:cNvPr>
          <p:cNvPicPr>
            <a:picLocks noChangeAspect="1"/>
          </p:cNvPicPr>
          <p:nvPr/>
        </p:nvPicPr>
        <p:blipFill>
          <a:blip r:embed="rId2"/>
          <a:stretch>
            <a:fillRect/>
          </a:stretch>
        </p:blipFill>
        <p:spPr>
          <a:xfrm>
            <a:off x="668599" y="2183742"/>
            <a:ext cx="7124700" cy="4010025"/>
          </a:xfrm>
          <a:prstGeom prst="rect">
            <a:avLst/>
          </a:prstGeom>
        </p:spPr>
      </p:pic>
    </p:spTree>
    <p:extLst>
      <p:ext uri="{BB962C8B-B14F-4D97-AF65-F5344CB8AC3E}">
        <p14:creationId xmlns:p14="http://schemas.microsoft.com/office/powerpoint/2010/main" val="897459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5B409F-081B-4E3F-8365-07BD3404E56D}"/>
              </a:ext>
            </a:extLst>
          </p:cNvPr>
          <p:cNvSpPr>
            <a:spLocks noGrp="1"/>
          </p:cNvSpPr>
          <p:nvPr>
            <p:ph type="title"/>
          </p:nvPr>
        </p:nvSpPr>
        <p:spPr/>
        <p:txBody>
          <a:bodyPr>
            <a:normAutofit/>
          </a:bodyPr>
          <a:lstStyle/>
          <a:p>
            <a:r>
              <a:rPr lang="en-IN" dirty="0"/>
              <a:t>VII. Dashboarding</a:t>
            </a:r>
          </a:p>
        </p:txBody>
      </p:sp>
      <p:sp>
        <p:nvSpPr>
          <p:cNvPr id="5" name="TextBox 4">
            <a:extLst>
              <a:ext uri="{FF2B5EF4-FFF2-40B4-BE49-F238E27FC236}">
                <a16:creationId xmlns:a16="http://schemas.microsoft.com/office/drawing/2014/main" id="{674F8491-3E17-41E8-A671-6CFC856F435D}"/>
              </a:ext>
            </a:extLst>
          </p:cNvPr>
          <p:cNvSpPr txBox="1"/>
          <p:nvPr/>
        </p:nvSpPr>
        <p:spPr>
          <a:xfrm>
            <a:off x="463550" y="1381125"/>
            <a:ext cx="11528425" cy="646331"/>
          </a:xfrm>
          <a:prstGeom prst="rect">
            <a:avLst/>
          </a:prstGeom>
          <a:noFill/>
        </p:spPr>
        <p:txBody>
          <a:bodyPr wrap="square" rtlCol="0">
            <a:spAutoFit/>
          </a:bodyPr>
          <a:lstStyle/>
          <a:p>
            <a:r>
              <a:rPr lang="en-US" dirty="0"/>
              <a:t>Based on the Model Output and predicted values for the predict csv files following are the observations: </a:t>
            </a:r>
          </a:p>
          <a:p>
            <a:endParaRPr lang="en-IN" b="1" dirty="0"/>
          </a:p>
        </p:txBody>
      </p:sp>
      <p:sp>
        <p:nvSpPr>
          <p:cNvPr id="2" name="Rectangle 1">
            <a:extLst>
              <a:ext uri="{FF2B5EF4-FFF2-40B4-BE49-F238E27FC236}">
                <a16:creationId xmlns:a16="http://schemas.microsoft.com/office/drawing/2014/main" id="{B63D1154-E146-4E14-8534-659C50864A3C}"/>
              </a:ext>
            </a:extLst>
          </p:cNvPr>
          <p:cNvSpPr/>
          <p:nvPr/>
        </p:nvSpPr>
        <p:spPr>
          <a:xfrm>
            <a:off x="328976" y="2169667"/>
            <a:ext cx="3071450" cy="707886"/>
          </a:xfrm>
          <a:prstGeom prst="rect">
            <a:avLst/>
          </a:prstGeom>
          <a:noFill/>
        </p:spPr>
        <p:txBody>
          <a:bodyPr wrap="square" lIns="91440" tIns="45720" rIns="91440" bIns="45720">
            <a:spAutoFit/>
          </a:bodyPr>
          <a:lstStyle/>
          <a:p>
            <a:pPr algn="ctr"/>
            <a:r>
              <a:rPr lang="en-US" sz="2000" dirty="0">
                <a:ln w="0"/>
                <a:solidFill>
                  <a:schemeClr val="accent1"/>
                </a:solidFill>
                <a:effectLst>
                  <a:outerShdw blurRad="38100" dist="25400" dir="5400000" algn="ctr" rotWithShape="0">
                    <a:srgbClr val="6E747A">
                      <a:alpha val="43000"/>
                    </a:srgbClr>
                  </a:outerShdw>
                </a:effectLst>
              </a:rPr>
              <a:t>Total Observations</a:t>
            </a:r>
          </a:p>
          <a:p>
            <a:pPr algn="ctr"/>
            <a:r>
              <a:rPr lang="en-US" sz="2000" b="1" dirty="0">
                <a:ln w="12700" cmpd="sng">
                  <a:solidFill>
                    <a:schemeClr val="accent4"/>
                  </a:solidFill>
                  <a:prstDash val="solid"/>
                </a:ln>
                <a:solidFill>
                  <a:srgbClr val="FF0000"/>
                </a:solidFill>
              </a:rPr>
              <a:t>1306</a:t>
            </a:r>
            <a:endParaRPr lang="en-US" sz="2000" b="1" cap="none" spc="0" dirty="0">
              <a:ln w="12700" cmpd="sng">
                <a:solidFill>
                  <a:schemeClr val="accent4"/>
                </a:solidFill>
                <a:prstDash val="solid"/>
              </a:ln>
              <a:solidFill>
                <a:srgbClr val="FF0000"/>
              </a:solidFill>
              <a:effectLst/>
            </a:endParaRPr>
          </a:p>
        </p:txBody>
      </p:sp>
      <p:sp>
        <p:nvSpPr>
          <p:cNvPr id="10" name="Rectangle 9">
            <a:extLst>
              <a:ext uri="{FF2B5EF4-FFF2-40B4-BE49-F238E27FC236}">
                <a16:creationId xmlns:a16="http://schemas.microsoft.com/office/drawing/2014/main" id="{92709473-F8B9-4B56-974E-1A5E44E7D41A}"/>
              </a:ext>
            </a:extLst>
          </p:cNvPr>
          <p:cNvSpPr/>
          <p:nvPr/>
        </p:nvSpPr>
        <p:spPr>
          <a:xfrm>
            <a:off x="3400426" y="2169667"/>
            <a:ext cx="4233499" cy="707886"/>
          </a:xfrm>
          <a:prstGeom prst="rect">
            <a:avLst/>
          </a:prstGeom>
          <a:noFill/>
        </p:spPr>
        <p:txBody>
          <a:bodyPr wrap="square" lIns="91440" tIns="45720" rIns="91440" bIns="45720">
            <a:spAutoFit/>
          </a:bodyPr>
          <a:lstStyle/>
          <a:p>
            <a:pPr algn="ctr"/>
            <a:r>
              <a:rPr lang="en-US" sz="2000" dirty="0">
                <a:ln w="0"/>
                <a:solidFill>
                  <a:schemeClr val="accent1"/>
                </a:solidFill>
                <a:effectLst>
                  <a:outerShdw blurRad="38100" dist="25400" dir="5400000" algn="ctr" rotWithShape="0">
                    <a:srgbClr val="6E747A">
                      <a:alpha val="43000"/>
                    </a:srgbClr>
                  </a:outerShdw>
                </a:effectLst>
              </a:rPr>
              <a:t>Number of Employees to be Promoted</a:t>
            </a:r>
          </a:p>
          <a:p>
            <a:pPr algn="ctr"/>
            <a:r>
              <a:rPr lang="en-US" sz="2000" b="1" dirty="0">
                <a:ln w="12700" cmpd="sng">
                  <a:solidFill>
                    <a:schemeClr val="accent4"/>
                  </a:solidFill>
                  <a:prstDash val="solid"/>
                </a:ln>
                <a:solidFill>
                  <a:srgbClr val="FF0000"/>
                </a:solidFill>
              </a:rPr>
              <a:t>123 – 124 </a:t>
            </a:r>
            <a:endParaRPr lang="en-US" sz="2000" b="1" cap="none" spc="0" dirty="0">
              <a:ln w="12700" cmpd="sng">
                <a:solidFill>
                  <a:schemeClr val="accent4"/>
                </a:solidFill>
                <a:prstDash val="solid"/>
              </a:ln>
              <a:solidFill>
                <a:srgbClr val="FF0000"/>
              </a:solidFill>
              <a:effectLst/>
            </a:endParaRPr>
          </a:p>
        </p:txBody>
      </p:sp>
      <p:sp>
        <p:nvSpPr>
          <p:cNvPr id="12" name="Rectangle 11">
            <a:extLst>
              <a:ext uri="{FF2B5EF4-FFF2-40B4-BE49-F238E27FC236}">
                <a16:creationId xmlns:a16="http://schemas.microsoft.com/office/drawing/2014/main" id="{8F65C90D-82DD-4292-B704-4226C6ED4243}"/>
              </a:ext>
            </a:extLst>
          </p:cNvPr>
          <p:cNvSpPr/>
          <p:nvPr/>
        </p:nvSpPr>
        <p:spPr>
          <a:xfrm>
            <a:off x="7758476" y="2169667"/>
            <a:ext cx="4233499" cy="707886"/>
          </a:xfrm>
          <a:prstGeom prst="rect">
            <a:avLst/>
          </a:prstGeom>
          <a:noFill/>
        </p:spPr>
        <p:txBody>
          <a:bodyPr wrap="square" lIns="91440" tIns="45720" rIns="91440" bIns="45720">
            <a:spAutoFit/>
          </a:bodyPr>
          <a:lstStyle/>
          <a:p>
            <a:pPr algn="ctr"/>
            <a:r>
              <a:rPr lang="en-US" sz="2000" dirty="0">
                <a:ln w="0"/>
                <a:solidFill>
                  <a:schemeClr val="accent1"/>
                </a:solidFill>
                <a:effectLst>
                  <a:outerShdw blurRad="38100" dist="25400" dir="5400000" algn="ctr" rotWithShape="0">
                    <a:srgbClr val="6E747A">
                      <a:alpha val="43000"/>
                    </a:srgbClr>
                  </a:outerShdw>
                </a:effectLst>
              </a:rPr>
              <a:t>% of Employees Promoted</a:t>
            </a:r>
          </a:p>
          <a:p>
            <a:pPr algn="ctr"/>
            <a:r>
              <a:rPr lang="en-US" sz="2000" b="1" dirty="0">
                <a:ln w="12700" cmpd="sng">
                  <a:solidFill>
                    <a:schemeClr val="accent4"/>
                  </a:solidFill>
                  <a:prstDash val="solid"/>
                </a:ln>
                <a:solidFill>
                  <a:srgbClr val="FF0000"/>
                </a:solidFill>
              </a:rPr>
              <a:t>9.4%</a:t>
            </a:r>
            <a:endParaRPr lang="en-US" sz="2000" b="1" cap="none" spc="0" dirty="0">
              <a:ln w="12700" cmpd="sng">
                <a:solidFill>
                  <a:schemeClr val="accent4"/>
                </a:solidFill>
                <a:prstDash val="solid"/>
              </a:ln>
              <a:solidFill>
                <a:srgbClr val="FF0000"/>
              </a:solidFill>
              <a:effectLst/>
            </a:endParaRPr>
          </a:p>
        </p:txBody>
      </p:sp>
      <p:sp>
        <p:nvSpPr>
          <p:cNvPr id="3" name="Rectangle 2">
            <a:extLst>
              <a:ext uri="{FF2B5EF4-FFF2-40B4-BE49-F238E27FC236}">
                <a16:creationId xmlns:a16="http://schemas.microsoft.com/office/drawing/2014/main" id="{DAF99D22-E4B7-459A-9984-BA9CC45E73D0}"/>
              </a:ext>
            </a:extLst>
          </p:cNvPr>
          <p:cNvSpPr/>
          <p:nvPr/>
        </p:nvSpPr>
        <p:spPr>
          <a:xfrm>
            <a:off x="463550" y="2027456"/>
            <a:ext cx="11399474" cy="1020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7FD45D37-2940-4D1D-B317-707AC856A890}"/>
              </a:ext>
            </a:extLst>
          </p:cNvPr>
          <p:cNvSpPr/>
          <p:nvPr/>
        </p:nvSpPr>
        <p:spPr>
          <a:xfrm>
            <a:off x="463550" y="3184058"/>
            <a:ext cx="11399474" cy="31952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9F4BBD81-7634-4E56-9EA6-25B44E92F9BA}"/>
              </a:ext>
            </a:extLst>
          </p:cNvPr>
          <p:cNvCxnSpPr/>
          <p:nvPr/>
        </p:nvCxnSpPr>
        <p:spPr>
          <a:xfrm>
            <a:off x="3181350" y="2169667"/>
            <a:ext cx="0" cy="707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5774465-0C69-4D58-A44E-D1275E49B932}"/>
              </a:ext>
            </a:extLst>
          </p:cNvPr>
          <p:cNvCxnSpPr/>
          <p:nvPr/>
        </p:nvCxnSpPr>
        <p:spPr>
          <a:xfrm>
            <a:off x="8020050" y="2169667"/>
            <a:ext cx="0" cy="707886"/>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51B7248A-6F78-4725-86B7-361F5ADCD3D7}"/>
              </a:ext>
            </a:extLst>
          </p:cNvPr>
          <p:cNvPicPr>
            <a:picLocks noChangeAspect="1"/>
          </p:cNvPicPr>
          <p:nvPr/>
        </p:nvPicPr>
        <p:blipFill rotWithShape="1">
          <a:blip r:embed="rId2"/>
          <a:srcRect l="5314" t="3434" r="2287" b="4068"/>
          <a:stretch/>
        </p:blipFill>
        <p:spPr>
          <a:xfrm>
            <a:off x="873760" y="3312161"/>
            <a:ext cx="3358580" cy="2052320"/>
          </a:xfrm>
          <a:prstGeom prst="rect">
            <a:avLst/>
          </a:prstGeom>
        </p:spPr>
      </p:pic>
      <p:pic>
        <p:nvPicPr>
          <p:cNvPr id="21" name="Picture 20">
            <a:extLst>
              <a:ext uri="{FF2B5EF4-FFF2-40B4-BE49-F238E27FC236}">
                <a16:creationId xmlns:a16="http://schemas.microsoft.com/office/drawing/2014/main" id="{7D1AA948-EC65-4EE7-BCAA-CF5EA2DC5981}"/>
              </a:ext>
            </a:extLst>
          </p:cNvPr>
          <p:cNvPicPr>
            <a:picLocks noChangeAspect="1"/>
          </p:cNvPicPr>
          <p:nvPr/>
        </p:nvPicPr>
        <p:blipFill rotWithShape="1">
          <a:blip r:embed="rId3"/>
          <a:srcRect l="12191" t="15948" r="3435" b="4613"/>
          <a:stretch/>
        </p:blipFill>
        <p:spPr>
          <a:xfrm>
            <a:off x="4636772" y="3312161"/>
            <a:ext cx="3972406" cy="2164713"/>
          </a:xfrm>
          <a:prstGeom prst="rect">
            <a:avLst/>
          </a:prstGeom>
        </p:spPr>
      </p:pic>
      <p:sp>
        <p:nvSpPr>
          <p:cNvPr id="25" name="Rectangle 24">
            <a:extLst>
              <a:ext uri="{FF2B5EF4-FFF2-40B4-BE49-F238E27FC236}">
                <a16:creationId xmlns:a16="http://schemas.microsoft.com/office/drawing/2014/main" id="{D0D53930-FB8F-4B93-AFFB-A012E4CAB230}"/>
              </a:ext>
            </a:extLst>
          </p:cNvPr>
          <p:cNvSpPr/>
          <p:nvPr/>
        </p:nvSpPr>
        <p:spPr>
          <a:xfrm>
            <a:off x="8700376" y="3429000"/>
            <a:ext cx="3071450" cy="1015663"/>
          </a:xfrm>
          <a:prstGeom prst="rect">
            <a:avLst/>
          </a:prstGeom>
          <a:noFill/>
        </p:spPr>
        <p:txBody>
          <a:bodyPr wrap="square" lIns="91440" tIns="45720" rIns="91440" bIns="45720">
            <a:spAutoFit/>
          </a:bodyPr>
          <a:lstStyle/>
          <a:p>
            <a:pPr algn="ctr"/>
            <a:r>
              <a:rPr lang="en-US" sz="2000" dirty="0">
                <a:ln w="0"/>
                <a:solidFill>
                  <a:schemeClr val="accent1"/>
                </a:solidFill>
                <a:effectLst>
                  <a:outerShdw blurRad="38100" dist="25400" dir="5400000" algn="ctr" rotWithShape="0">
                    <a:srgbClr val="6E747A">
                      <a:alpha val="43000"/>
                    </a:srgbClr>
                  </a:outerShdw>
                </a:effectLst>
              </a:rPr>
              <a:t>Population Ratio</a:t>
            </a:r>
          </a:p>
          <a:p>
            <a:pPr algn="ctr"/>
            <a:r>
              <a:rPr lang="en-US" sz="2000" dirty="0">
                <a:ln w="0"/>
                <a:solidFill>
                  <a:schemeClr val="accent1"/>
                </a:solidFill>
                <a:effectLst>
                  <a:outerShdw blurRad="38100" dist="25400" dir="5400000" algn="ctr" rotWithShape="0">
                    <a:srgbClr val="6E747A">
                      <a:alpha val="43000"/>
                    </a:srgbClr>
                  </a:outerShdw>
                </a:effectLst>
              </a:rPr>
              <a:t>Male : Female</a:t>
            </a:r>
          </a:p>
          <a:p>
            <a:pPr algn="ctr"/>
            <a:r>
              <a:rPr lang="en-US" sz="2000" b="1" dirty="0">
                <a:ln w="12700" cmpd="sng">
                  <a:solidFill>
                    <a:schemeClr val="accent4"/>
                  </a:solidFill>
                  <a:prstDash val="solid"/>
                </a:ln>
                <a:solidFill>
                  <a:srgbClr val="FF0000"/>
                </a:solidFill>
              </a:rPr>
              <a:t>7:3</a:t>
            </a:r>
            <a:endParaRPr lang="en-US" sz="2000" b="1" cap="none" spc="0" dirty="0">
              <a:ln w="12700" cmpd="sng">
                <a:solidFill>
                  <a:schemeClr val="accent4"/>
                </a:solidFill>
                <a:prstDash val="solid"/>
              </a:ln>
              <a:solidFill>
                <a:srgbClr val="FF0000"/>
              </a:solidFill>
              <a:effectLst/>
            </a:endParaRPr>
          </a:p>
        </p:txBody>
      </p:sp>
      <p:sp>
        <p:nvSpPr>
          <p:cNvPr id="26" name="Rectangle 25">
            <a:extLst>
              <a:ext uri="{FF2B5EF4-FFF2-40B4-BE49-F238E27FC236}">
                <a16:creationId xmlns:a16="http://schemas.microsoft.com/office/drawing/2014/main" id="{908EA8AE-3595-4B58-A28F-8FF5FE9C3113}"/>
              </a:ext>
            </a:extLst>
          </p:cNvPr>
          <p:cNvSpPr/>
          <p:nvPr/>
        </p:nvSpPr>
        <p:spPr>
          <a:xfrm>
            <a:off x="8791574" y="5044440"/>
            <a:ext cx="3071450" cy="1015663"/>
          </a:xfrm>
          <a:prstGeom prst="rect">
            <a:avLst/>
          </a:prstGeom>
          <a:noFill/>
        </p:spPr>
        <p:txBody>
          <a:bodyPr wrap="square" lIns="91440" tIns="45720" rIns="91440" bIns="45720">
            <a:spAutoFit/>
          </a:bodyPr>
          <a:lstStyle/>
          <a:p>
            <a:pPr algn="ctr"/>
            <a:r>
              <a:rPr lang="en-US" sz="2000" dirty="0">
                <a:ln w="0"/>
                <a:solidFill>
                  <a:schemeClr val="accent1"/>
                </a:solidFill>
                <a:effectLst>
                  <a:outerShdw blurRad="38100" dist="25400" dir="5400000" algn="ctr" rotWithShape="0">
                    <a:srgbClr val="6E747A">
                      <a:alpha val="43000"/>
                    </a:srgbClr>
                  </a:outerShdw>
                </a:effectLst>
              </a:rPr>
              <a:t>Promotion Ratio</a:t>
            </a:r>
          </a:p>
          <a:p>
            <a:pPr algn="ctr"/>
            <a:r>
              <a:rPr lang="en-US" sz="2000" dirty="0">
                <a:ln w="0"/>
                <a:solidFill>
                  <a:schemeClr val="accent1"/>
                </a:solidFill>
                <a:effectLst>
                  <a:outerShdw blurRad="38100" dist="25400" dir="5400000" algn="ctr" rotWithShape="0">
                    <a:srgbClr val="6E747A">
                      <a:alpha val="43000"/>
                    </a:srgbClr>
                  </a:outerShdw>
                </a:effectLst>
              </a:rPr>
              <a:t>Male : Female</a:t>
            </a:r>
          </a:p>
          <a:p>
            <a:pPr algn="ctr"/>
            <a:r>
              <a:rPr lang="en-US" sz="2000" b="1" dirty="0">
                <a:ln w="12700" cmpd="sng">
                  <a:solidFill>
                    <a:schemeClr val="accent4"/>
                  </a:solidFill>
                  <a:prstDash val="solid"/>
                </a:ln>
                <a:solidFill>
                  <a:srgbClr val="FF0000"/>
                </a:solidFill>
              </a:rPr>
              <a:t>7:3</a:t>
            </a:r>
            <a:endParaRPr lang="en-US" sz="2000" b="1" cap="none" spc="0" dirty="0">
              <a:ln w="12700" cmpd="sng">
                <a:solidFill>
                  <a:schemeClr val="accent4"/>
                </a:solidFill>
                <a:prstDash val="solid"/>
              </a:ln>
              <a:solidFill>
                <a:srgbClr val="FF0000"/>
              </a:solidFill>
              <a:effectLst/>
            </a:endParaRPr>
          </a:p>
        </p:txBody>
      </p:sp>
      <p:cxnSp>
        <p:nvCxnSpPr>
          <p:cNvPr id="27" name="Straight Connector 26">
            <a:extLst>
              <a:ext uri="{FF2B5EF4-FFF2-40B4-BE49-F238E27FC236}">
                <a16:creationId xmlns:a16="http://schemas.microsoft.com/office/drawing/2014/main" id="{B4CF6889-C130-4F3A-A0C3-E6DE14070841}"/>
              </a:ext>
            </a:extLst>
          </p:cNvPr>
          <p:cNvCxnSpPr>
            <a:cxnSpLocks/>
          </p:cNvCxnSpPr>
          <p:nvPr/>
        </p:nvCxnSpPr>
        <p:spPr>
          <a:xfrm>
            <a:off x="4502150" y="3429000"/>
            <a:ext cx="0" cy="2514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ED63A17-026C-4A93-AA9E-DF8B600E5012}"/>
              </a:ext>
            </a:extLst>
          </p:cNvPr>
          <p:cNvCxnSpPr>
            <a:cxnSpLocks/>
          </p:cNvCxnSpPr>
          <p:nvPr/>
        </p:nvCxnSpPr>
        <p:spPr>
          <a:xfrm>
            <a:off x="8700376" y="3505200"/>
            <a:ext cx="0" cy="2438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818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5B409F-081B-4E3F-8365-07BD3404E56D}"/>
              </a:ext>
            </a:extLst>
          </p:cNvPr>
          <p:cNvSpPr>
            <a:spLocks noGrp="1"/>
          </p:cNvSpPr>
          <p:nvPr>
            <p:ph type="title"/>
          </p:nvPr>
        </p:nvSpPr>
        <p:spPr/>
        <p:txBody>
          <a:bodyPr>
            <a:normAutofit/>
          </a:bodyPr>
          <a:lstStyle/>
          <a:p>
            <a:r>
              <a:rPr lang="en-IN" dirty="0"/>
              <a:t>VII. Dashboarding</a:t>
            </a:r>
          </a:p>
        </p:txBody>
      </p:sp>
      <p:sp>
        <p:nvSpPr>
          <p:cNvPr id="5" name="TextBox 4">
            <a:extLst>
              <a:ext uri="{FF2B5EF4-FFF2-40B4-BE49-F238E27FC236}">
                <a16:creationId xmlns:a16="http://schemas.microsoft.com/office/drawing/2014/main" id="{674F8491-3E17-41E8-A671-6CFC856F435D}"/>
              </a:ext>
            </a:extLst>
          </p:cNvPr>
          <p:cNvSpPr txBox="1"/>
          <p:nvPr/>
        </p:nvSpPr>
        <p:spPr>
          <a:xfrm>
            <a:off x="463550" y="1381125"/>
            <a:ext cx="11528425" cy="646331"/>
          </a:xfrm>
          <a:prstGeom prst="rect">
            <a:avLst/>
          </a:prstGeom>
          <a:noFill/>
        </p:spPr>
        <p:txBody>
          <a:bodyPr wrap="square" rtlCol="0">
            <a:spAutoFit/>
          </a:bodyPr>
          <a:lstStyle/>
          <a:p>
            <a:r>
              <a:rPr lang="en-US" dirty="0"/>
              <a:t>Based on the Model Output and predicted values for the predict csv files following are the observations: </a:t>
            </a:r>
          </a:p>
          <a:p>
            <a:endParaRPr lang="en-IN" b="1" dirty="0"/>
          </a:p>
        </p:txBody>
      </p:sp>
      <p:sp>
        <p:nvSpPr>
          <p:cNvPr id="2" name="Rectangle 1">
            <a:extLst>
              <a:ext uri="{FF2B5EF4-FFF2-40B4-BE49-F238E27FC236}">
                <a16:creationId xmlns:a16="http://schemas.microsoft.com/office/drawing/2014/main" id="{B63D1154-E146-4E14-8534-659C50864A3C}"/>
              </a:ext>
            </a:extLst>
          </p:cNvPr>
          <p:cNvSpPr/>
          <p:nvPr/>
        </p:nvSpPr>
        <p:spPr>
          <a:xfrm>
            <a:off x="328976" y="2169667"/>
            <a:ext cx="3071450" cy="707886"/>
          </a:xfrm>
          <a:prstGeom prst="rect">
            <a:avLst/>
          </a:prstGeom>
          <a:noFill/>
        </p:spPr>
        <p:txBody>
          <a:bodyPr wrap="square" lIns="91440" tIns="45720" rIns="91440" bIns="45720">
            <a:spAutoFit/>
          </a:bodyPr>
          <a:lstStyle/>
          <a:p>
            <a:pPr algn="ctr"/>
            <a:r>
              <a:rPr lang="en-US" sz="2000" dirty="0">
                <a:ln w="0"/>
                <a:solidFill>
                  <a:schemeClr val="accent1"/>
                </a:solidFill>
                <a:effectLst>
                  <a:outerShdw blurRad="38100" dist="25400" dir="5400000" algn="ctr" rotWithShape="0">
                    <a:srgbClr val="6E747A">
                      <a:alpha val="43000"/>
                    </a:srgbClr>
                  </a:outerShdw>
                </a:effectLst>
              </a:rPr>
              <a:t>Total Observations</a:t>
            </a:r>
          </a:p>
          <a:p>
            <a:pPr algn="ctr"/>
            <a:r>
              <a:rPr lang="en-US" sz="2000" b="1" dirty="0">
                <a:ln w="12700" cmpd="sng">
                  <a:solidFill>
                    <a:schemeClr val="accent4"/>
                  </a:solidFill>
                  <a:prstDash val="solid"/>
                </a:ln>
                <a:solidFill>
                  <a:srgbClr val="FF0000"/>
                </a:solidFill>
              </a:rPr>
              <a:t>1306</a:t>
            </a:r>
            <a:endParaRPr lang="en-US" sz="2000" b="1" cap="none" spc="0" dirty="0">
              <a:ln w="12700" cmpd="sng">
                <a:solidFill>
                  <a:schemeClr val="accent4"/>
                </a:solidFill>
                <a:prstDash val="solid"/>
              </a:ln>
              <a:solidFill>
                <a:srgbClr val="FF0000"/>
              </a:solidFill>
              <a:effectLst/>
            </a:endParaRPr>
          </a:p>
        </p:txBody>
      </p:sp>
      <p:sp>
        <p:nvSpPr>
          <p:cNvPr id="10" name="Rectangle 9">
            <a:extLst>
              <a:ext uri="{FF2B5EF4-FFF2-40B4-BE49-F238E27FC236}">
                <a16:creationId xmlns:a16="http://schemas.microsoft.com/office/drawing/2014/main" id="{92709473-F8B9-4B56-974E-1A5E44E7D41A}"/>
              </a:ext>
            </a:extLst>
          </p:cNvPr>
          <p:cNvSpPr/>
          <p:nvPr/>
        </p:nvSpPr>
        <p:spPr>
          <a:xfrm>
            <a:off x="3400426" y="2169667"/>
            <a:ext cx="4233499" cy="707886"/>
          </a:xfrm>
          <a:prstGeom prst="rect">
            <a:avLst/>
          </a:prstGeom>
          <a:noFill/>
        </p:spPr>
        <p:txBody>
          <a:bodyPr wrap="square" lIns="91440" tIns="45720" rIns="91440" bIns="45720">
            <a:spAutoFit/>
          </a:bodyPr>
          <a:lstStyle/>
          <a:p>
            <a:pPr algn="ctr"/>
            <a:r>
              <a:rPr lang="en-US" sz="2000" dirty="0">
                <a:ln w="0"/>
                <a:solidFill>
                  <a:schemeClr val="accent1"/>
                </a:solidFill>
                <a:effectLst>
                  <a:outerShdw blurRad="38100" dist="25400" dir="5400000" algn="ctr" rotWithShape="0">
                    <a:srgbClr val="6E747A">
                      <a:alpha val="43000"/>
                    </a:srgbClr>
                  </a:outerShdw>
                </a:effectLst>
              </a:rPr>
              <a:t>Number of Employees to be Promoted</a:t>
            </a:r>
          </a:p>
          <a:p>
            <a:pPr algn="ctr"/>
            <a:r>
              <a:rPr lang="en-US" sz="2000" b="1" dirty="0">
                <a:ln w="12700" cmpd="sng">
                  <a:solidFill>
                    <a:schemeClr val="accent4"/>
                  </a:solidFill>
                  <a:prstDash val="solid"/>
                </a:ln>
                <a:solidFill>
                  <a:srgbClr val="FF0000"/>
                </a:solidFill>
              </a:rPr>
              <a:t>123 – 124 </a:t>
            </a:r>
            <a:endParaRPr lang="en-US" sz="2000" b="1" cap="none" spc="0" dirty="0">
              <a:ln w="12700" cmpd="sng">
                <a:solidFill>
                  <a:schemeClr val="accent4"/>
                </a:solidFill>
                <a:prstDash val="solid"/>
              </a:ln>
              <a:solidFill>
                <a:srgbClr val="FF0000"/>
              </a:solidFill>
              <a:effectLst/>
            </a:endParaRPr>
          </a:p>
        </p:txBody>
      </p:sp>
      <p:sp>
        <p:nvSpPr>
          <p:cNvPr id="12" name="Rectangle 11">
            <a:extLst>
              <a:ext uri="{FF2B5EF4-FFF2-40B4-BE49-F238E27FC236}">
                <a16:creationId xmlns:a16="http://schemas.microsoft.com/office/drawing/2014/main" id="{8F65C90D-82DD-4292-B704-4226C6ED4243}"/>
              </a:ext>
            </a:extLst>
          </p:cNvPr>
          <p:cNvSpPr/>
          <p:nvPr/>
        </p:nvSpPr>
        <p:spPr>
          <a:xfrm>
            <a:off x="7758476" y="2169667"/>
            <a:ext cx="4233499" cy="707886"/>
          </a:xfrm>
          <a:prstGeom prst="rect">
            <a:avLst/>
          </a:prstGeom>
          <a:noFill/>
        </p:spPr>
        <p:txBody>
          <a:bodyPr wrap="square" lIns="91440" tIns="45720" rIns="91440" bIns="45720">
            <a:spAutoFit/>
          </a:bodyPr>
          <a:lstStyle/>
          <a:p>
            <a:pPr algn="ctr"/>
            <a:r>
              <a:rPr lang="en-US" sz="2000" dirty="0">
                <a:ln w="0"/>
                <a:solidFill>
                  <a:schemeClr val="accent1"/>
                </a:solidFill>
                <a:effectLst>
                  <a:outerShdw blurRad="38100" dist="25400" dir="5400000" algn="ctr" rotWithShape="0">
                    <a:srgbClr val="6E747A">
                      <a:alpha val="43000"/>
                    </a:srgbClr>
                  </a:outerShdw>
                </a:effectLst>
              </a:rPr>
              <a:t>% of Employees Promoted</a:t>
            </a:r>
          </a:p>
          <a:p>
            <a:pPr algn="ctr"/>
            <a:r>
              <a:rPr lang="en-US" sz="2000" b="1" dirty="0">
                <a:ln w="12700" cmpd="sng">
                  <a:solidFill>
                    <a:schemeClr val="accent4"/>
                  </a:solidFill>
                  <a:prstDash val="solid"/>
                </a:ln>
                <a:solidFill>
                  <a:srgbClr val="FF0000"/>
                </a:solidFill>
              </a:rPr>
              <a:t>9.4%</a:t>
            </a:r>
            <a:endParaRPr lang="en-US" sz="2000" b="1" cap="none" spc="0" dirty="0">
              <a:ln w="12700" cmpd="sng">
                <a:solidFill>
                  <a:schemeClr val="accent4"/>
                </a:solidFill>
                <a:prstDash val="solid"/>
              </a:ln>
              <a:solidFill>
                <a:srgbClr val="FF0000"/>
              </a:solidFill>
              <a:effectLst/>
            </a:endParaRPr>
          </a:p>
        </p:txBody>
      </p:sp>
      <p:sp>
        <p:nvSpPr>
          <p:cNvPr id="3" name="Rectangle 2">
            <a:extLst>
              <a:ext uri="{FF2B5EF4-FFF2-40B4-BE49-F238E27FC236}">
                <a16:creationId xmlns:a16="http://schemas.microsoft.com/office/drawing/2014/main" id="{DAF99D22-E4B7-459A-9984-BA9CC45E73D0}"/>
              </a:ext>
            </a:extLst>
          </p:cNvPr>
          <p:cNvSpPr/>
          <p:nvPr/>
        </p:nvSpPr>
        <p:spPr>
          <a:xfrm>
            <a:off x="463550" y="2027456"/>
            <a:ext cx="11399474" cy="1020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7FD45D37-2940-4D1D-B317-707AC856A890}"/>
              </a:ext>
            </a:extLst>
          </p:cNvPr>
          <p:cNvSpPr/>
          <p:nvPr/>
        </p:nvSpPr>
        <p:spPr>
          <a:xfrm>
            <a:off x="463550" y="3184058"/>
            <a:ext cx="11399474" cy="31952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9F4BBD81-7634-4E56-9EA6-25B44E92F9BA}"/>
              </a:ext>
            </a:extLst>
          </p:cNvPr>
          <p:cNvCxnSpPr/>
          <p:nvPr/>
        </p:nvCxnSpPr>
        <p:spPr>
          <a:xfrm>
            <a:off x="3181350" y="2169667"/>
            <a:ext cx="0" cy="707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5774465-0C69-4D58-A44E-D1275E49B932}"/>
              </a:ext>
            </a:extLst>
          </p:cNvPr>
          <p:cNvCxnSpPr/>
          <p:nvPr/>
        </p:nvCxnSpPr>
        <p:spPr>
          <a:xfrm>
            <a:off x="8020050" y="2169667"/>
            <a:ext cx="0" cy="707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CF6889-C130-4F3A-A0C3-E6DE14070841}"/>
              </a:ext>
            </a:extLst>
          </p:cNvPr>
          <p:cNvCxnSpPr>
            <a:cxnSpLocks/>
          </p:cNvCxnSpPr>
          <p:nvPr/>
        </p:nvCxnSpPr>
        <p:spPr>
          <a:xfrm>
            <a:off x="4502150" y="3429000"/>
            <a:ext cx="0" cy="2514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ED63A17-026C-4A93-AA9E-DF8B600E5012}"/>
              </a:ext>
            </a:extLst>
          </p:cNvPr>
          <p:cNvCxnSpPr>
            <a:cxnSpLocks/>
          </p:cNvCxnSpPr>
          <p:nvPr/>
        </p:nvCxnSpPr>
        <p:spPr>
          <a:xfrm>
            <a:off x="8700376" y="3505200"/>
            <a:ext cx="0" cy="243840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A2819DBB-DB5D-4C4D-BAE4-22484F43D8D8}"/>
              </a:ext>
            </a:extLst>
          </p:cNvPr>
          <p:cNvPicPr>
            <a:picLocks noChangeAspect="1"/>
          </p:cNvPicPr>
          <p:nvPr/>
        </p:nvPicPr>
        <p:blipFill>
          <a:blip r:embed="rId2"/>
          <a:stretch>
            <a:fillRect/>
          </a:stretch>
        </p:blipFill>
        <p:spPr>
          <a:xfrm>
            <a:off x="770425" y="3787943"/>
            <a:ext cx="3475021" cy="1987468"/>
          </a:xfrm>
          <a:prstGeom prst="rect">
            <a:avLst/>
          </a:prstGeom>
        </p:spPr>
      </p:pic>
      <p:pic>
        <p:nvPicPr>
          <p:cNvPr id="8" name="Picture 7">
            <a:extLst>
              <a:ext uri="{FF2B5EF4-FFF2-40B4-BE49-F238E27FC236}">
                <a16:creationId xmlns:a16="http://schemas.microsoft.com/office/drawing/2014/main" id="{2203ECB8-D326-4E5F-B38F-A64CB580C7A0}"/>
              </a:ext>
            </a:extLst>
          </p:cNvPr>
          <p:cNvPicPr>
            <a:picLocks noChangeAspect="1"/>
          </p:cNvPicPr>
          <p:nvPr/>
        </p:nvPicPr>
        <p:blipFill>
          <a:blip r:embed="rId3"/>
          <a:stretch>
            <a:fillRect/>
          </a:stretch>
        </p:blipFill>
        <p:spPr>
          <a:xfrm>
            <a:off x="4633330" y="3505200"/>
            <a:ext cx="3935866" cy="2365707"/>
          </a:xfrm>
          <a:prstGeom prst="rect">
            <a:avLst/>
          </a:prstGeom>
        </p:spPr>
      </p:pic>
      <p:pic>
        <p:nvPicPr>
          <p:cNvPr id="9" name="Picture 8">
            <a:extLst>
              <a:ext uri="{FF2B5EF4-FFF2-40B4-BE49-F238E27FC236}">
                <a16:creationId xmlns:a16="http://schemas.microsoft.com/office/drawing/2014/main" id="{BD586AA5-845B-4B26-A376-A8E35AA2218E}"/>
              </a:ext>
            </a:extLst>
          </p:cNvPr>
          <p:cNvPicPr>
            <a:picLocks noChangeAspect="1"/>
          </p:cNvPicPr>
          <p:nvPr/>
        </p:nvPicPr>
        <p:blipFill rotWithShape="1">
          <a:blip r:embed="rId4"/>
          <a:srcRect l="19025" r="19036"/>
          <a:stretch/>
        </p:blipFill>
        <p:spPr>
          <a:xfrm>
            <a:off x="8957179" y="3429000"/>
            <a:ext cx="2766649" cy="2684814"/>
          </a:xfrm>
          <a:prstGeom prst="rect">
            <a:avLst/>
          </a:prstGeom>
        </p:spPr>
      </p:pic>
    </p:spTree>
    <p:extLst>
      <p:ext uri="{BB962C8B-B14F-4D97-AF65-F5344CB8AC3E}">
        <p14:creationId xmlns:p14="http://schemas.microsoft.com/office/powerpoint/2010/main" val="199983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96C3B7-78CA-418D-8EC1-D83DAE895B8D}"/>
              </a:ext>
            </a:extLst>
          </p:cNvPr>
          <p:cNvSpPr>
            <a:spLocks noGrp="1"/>
          </p:cNvSpPr>
          <p:nvPr>
            <p:ph type="body" sz="quarter" idx="13"/>
          </p:nvPr>
        </p:nvSpPr>
        <p:spPr>
          <a:xfrm>
            <a:off x="320675" y="1697978"/>
            <a:ext cx="11260279" cy="4681320"/>
          </a:xfrm>
        </p:spPr>
        <p:txBody>
          <a:bodyPr>
            <a:normAutofit lnSpcReduction="10000"/>
          </a:bodyPr>
          <a:lstStyle/>
          <a:p>
            <a:pPr marL="0" indent="0">
              <a:buNone/>
            </a:pPr>
            <a:r>
              <a:rPr lang="en-US" dirty="0"/>
              <a:t>Observations and Recommendations</a:t>
            </a:r>
          </a:p>
          <a:p>
            <a:endParaRPr lang="en-US" dirty="0"/>
          </a:p>
          <a:p>
            <a:pPr lvl="1"/>
            <a:r>
              <a:rPr lang="en-IN" dirty="0"/>
              <a:t>Although there is a disparity in Gender Ratio (69% Males and 31% Females ) , the Predicted promotion is inline with the Gender Ratio . Out of the total predicted promotions (124) out of the 1306 observations, the Promotion is predicting the same ratio(70% males to be promoted, 30% females to be promoted)</a:t>
            </a:r>
          </a:p>
          <a:p>
            <a:pPr marL="457200" lvl="1" indent="0">
              <a:buNone/>
            </a:pPr>
            <a:endParaRPr lang="en-IN" dirty="0"/>
          </a:p>
          <a:p>
            <a:pPr lvl="1"/>
            <a:r>
              <a:rPr lang="en-IN" dirty="0"/>
              <a:t>Another Key observation in the train data and the test Data is that employees are getting promoted despite not meeting KPIs. </a:t>
            </a:r>
          </a:p>
          <a:p>
            <a:pPr lvl="2"/>
            <a:r>
              <a:rPr lang="en-IN" sz="1600" dirty="0">
                <a:solidFill>
                  <a:schemeClr val="tx1">
                    <a:lumMod val="85000"/>
                    <a:lumOff val="15000"/>
                  </a:schemeClr>
                </a:solidFill>
              </a:rPr>
              <a:t>In the train Data  Close to 30% of employees promoted have not met their KPIs</a:t>
            </a:r>
          </a:p>
          <a:p>
            <a:pPr lvl="2"/>
            <a:r>
              <a:rPr lang="en-IN" sz="1600" dirty="0">
                <a:solidFill>
                  <a:schemeClr val="tx1">
                    <a:lumMod val="85000"/>
                    <a:lumOff val="15000"/>
                  </a:schemeClr>
                </a:solidFill>
              </a:rPr>
              <a:t>In the Predict Data as well there are close to 50% of the employees to be promoted have not met their KPIs</a:t>
            </a:r>
          </a:p>
          <a:p>
            <a:pPr lvl="2"/>
            <a:endParaRPr lang="en-IN" sz="1600" dirty="0">
              <a:solidFill>
                <a:schemeClr val="tx1">
                  <a:lumMod val="85000"/>
                  <a:lumOff val="15000"/>
                </a:schemeClr>
              </a:solidFill>
            </a:endParaRPr>
          </a:p>
          <a:p>
            <a:pPr lvl="1"/>
            <a:r>
              <a:rPr lang="en-IN" dirty="0"/>
              <a:t>Employees with Consistent Performance are getting the most promotions . Employee with Ratings 3 and above from previous year are predicted to account for 83% of the total promotions</a:t>
            </a:r>
          </a:p>
          <a:p>
            <a:pPr marL="457200" lvl="1" indent="0">
              <a:buNone/>
            </a:pPr>
            <a:endParaRPr lang="en-IN" dirty="0"/>
          </a:p>
          <a:p>
            <a:pPr lvl="1"/>
            <a:r>
              <a:rPr lang="en-IN" dirty="0"/>
              <a:t>Based on Train Data and Predicted Test results , indications are that the Referred candidates are getting least promotions.</a:t>
            </a:r>
          </a:p>
          <a:p>
            <a:pPr lvl="2"/>
            <a:r>
              <a:rPr lang="en-IN" sz="1600" dirty="0">
                <a:solidFill>
                  <a:schemeClr val="tx1">
                    <a:lumMod val="85000"/>
                    <a:lumOff val="15000"/>
                  </a:schemeClr>
                </a:solidFill>
              </a:rPr>
              <a:t>Better Categorization of Recruitment channel Data is needed as majority promoted are from the Channel “Others”. Need to understand the source of good talent.</a:t>
            </a:r>
          </a:p>
          <a:p>
            <a:pPr lvl="2"/>
            <a:r>
              <a:rPr lang="en-IN" sz="1600" dirty="0">
                <a:solidFill>
                  <a:schemeClr val="tx1">
                    <a:lumMod val="85000"/>
                    <a:lumOff val="15000"/>
                  </a:schemeClr>
                </a:solidFill>
              </a:rPr>
              <a:t>Need to look at the referral program/interview Process to understand the quality of referrals coming into organisation. Possible remediation can be to restrict referrals to ex-colleagues or Fellow classmates.</a:t>
            </a:r>
          </a:p>
        </p:txBody>
      </p:sp>
      <p:sp>
        <p:nvSpPr>
          <p:cNvPr id="4" name="Title 3">
            <a:extLst>
              <a:ext uri="{FF2B5EF4-FFF2-40B4-BE49-F238E27FC236}">
                <a16:creationId xmlns:a16="http://schemas.microsoft.com/office/drawing/2014/main" id="{CE81C86E-1A5F-4195-8897-CE04228239EF}"/>
              </a:ext>
            </a:extLst>
          </p:cNvPr>
          <p:cNvSpPr>
            <a:spLocks noGrp="1"/>
          </p:cNvSpPr>
          <p:nvPr>
            <p:ph type="title"/>
          </p:nvPr>
        </p:nvSpPr>
        <p:spPr/>
        <p:txBody>
          <a:bodyPr>
            <a:normAutofit/>
          </a:bodyPr>
          <a:lstStyle/>
          <a:p>
            <a:r>
              <a:rPr kumimoji="0" lang="en-US" b="0" i="0" u="none" strike="noStrike" kern="1200" cap="none" spc="0" normalizeH="0" baseline="0" noProof="0" dirty="0">
                <a:ln>
                  <a:noFill/>
                </a:ln>
                <a:solidFill>
                  <a:schemeClr val="tx1"/>
                </a:solidFill>
                <a:effectLst/>
                <a:uLnTx/>
                <a:uFillTx/>
                <a:ea typeface="+mn-ea"/>
                <a:cs typeface="+mn-cs"/>
              </a:rPr>
              <a:t>VIII. Business</a:t>
            </a:r>
            <a:r>
              <a:rPr lang="en-US" dirty="0">
                <a:solidFill>
                  <a:schemeClr val="tx1"/>
                </a:solidFill>
              </a:rPr>
              <a:t>s </a:t>
            </a:r>
            <a:r>
              <a:rPr lang="en-US" dirty="0"/>
              <a:t>Recommendations</a:t>
            </a:r>
            <a:r>
              <a:rPr lang="en-US" dirty="0">
                <a:solidFill>
                  <a:schemeClr val="tx1"/>
                </a:solidFill>
              </a:rPr>
              <a:t> and Potential Business Impact</a:t>
            </a:r>
            <a:endParaRPr lang="en-IN" dirty="0">
              <a:solidFill>
                <a:schemeClr val="accent6">
                  <a:lumMod val="75000"/>
                </a:schemeClr>
              </a:solidFill>
            </a:endParaRPr>
          </a:p>
        </p:txBody>
      </p:sp>
    </p:spTree>
    <p:extLst>
      <p:ext uri="{BB962C8B-B14F-4D97-AF65-F5344CB8AC3E}">
        <p14:creationId xmlns:p14="http://schemas.microsoft.com/office/powerpoint/2010/main" val="3489965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F2C2A5-6B4D-4ED7-9C48-D26C8A37E792}"/>
              </a:ext>
            </a:extLst>
          </p:cNvPr>
          <p:cNvSpPr>
            <a:spLocks noGrp="1"/>
          </p:cNvSpPr>
          <p:nvPr>
            <p:ph type="body" sz="quarter" idx="13"/>
          </p:nvPr>
        </p:nvSpPr>
        <p:spPr>
          <a:xfrm>
            <a:off x="463549" y="1346796"/>
            <a:ext cx="11260279" cy="5032502"/>
          </a:xfrm>
        </p:spPr>
        <p:txBody>
          <a:bodyPr>
            <a:normAutofit/>
          </a:bodyPr>
          <a:lstStyle/>
          <a:p>
            <a:r>
              <a:rPr lang="en-IN" sz="2000" dirty="0"/>
              <a:t>Reference: </a:t>
            </a:r>
          </a:p>
          <a:p>
            <a:pPr lvl="1"/>
            <a:r>
              <a:rPr lang="en-IN" sz="2000" dirty="0"/>
              <a:t>1 &gt;&gt; </a:t>
            </a:r>
            <a:r>
              <a:rPr lang="en-IN" sz="2000" dirty="0">
                <a:hlinkClick r:id="rId2"/>
              </a:rPr>
              <a:t>https://scikit-learn.org/stable/modules/impute.html</a:t>
            </a:r>
            <a:endParaRPr lang="en-IN" sz="2000" dirty="0"/>
          </a:p>
          <a:p>
            <a:pPr lvl="1"/>
            <a:r>
              <a:rPr lang="en-IN" sz="2000" dirty="0"/>
              <a:t>2 &gt;&gt; </a:t>
            </a:r>
            <a:r>
              <a:rPr lang="en-IN" sz="2000" dirty="0">
                <a:hlinkClick r:id="rId3"/>
              </a:rPr>
              <a:t>Decision Tree Regression — scikit-learn 1.0.2 documentation</a:t>
            </a:r>
            <a:endParaRPr lang="en-IN" sz="2000" dirty="0"/>
          </a:p>
          <a:p>
            <a:pPr lvl="1"/>
            <a:r>
              <a:rPr lang="en-IN" sz="2000" dirty="0"/>
              <a:t>3 &gt;&gt; </a:t>
            </a:r>
            <a:r>
              <a:rPr lang="en-US" sz="2000" dirty="0">
                <a:hlinkClick r:id="rId4"/>
              </a:rPr>
              <a:t>Model-based and sequential feature selection — scikit-learn 1.0.2 documentation</a:t>
            </a:r>
            <a:endParaRPr lang="en-US" sz="2000" dirty="0"/>
          </a:p>
          <a:p>
            <a:pPr lvl="1"/>
            <a:r>
              <a:rPr lang="en-US" sz="2000" dirty="0"/>
              <a:t>4 &gt;&gt; </a:t>
            </a:r>
            <a:r>
              <a:rPr lang="en-US" sz="2000" dirty="0" err="1">
                <a:hlinkClick r:id="rId5"/>
              </a:rPr>
              <a:t>sklearn.model_selection.train_test_split</a:t>
            </a:r>
            <a:r>
              <a:rPr lang="en-US" sz="2000" dirty="0">
                <a:hlinkClick r:id="rId5"/>
              </a:rPr>
              <a:t> — scikit-learn 1.0.2 documentation</a:t>
            </a:r>
            <a:endParaRPr lang="en-IN" sz="2000" dirty="0"/>
          </a:p>
          <a:p>
            <a:pPr lvl="1"/>
            <a:endParaRPr lang="en-IN" sz="2000" dirty="0"/>
          </a:p>
        </p:txBody>
      </p:sp>
      <p:sp>
        <p:nvSpPr>
          <p:cNvPr id="4" name="Title 3">
            <a:extLst>
              <a:ext uri="{FF2B5EF4-FFF2-40B4-BE49-F238E27FC236}">
                <a16:creationId xmlns:a16="http://schemas.microsoft.com/office/drawing/2014/main" id="{6FADAA3A-CF73-4B47-8B5E-F2BE6CE50C16}"/>
              </a:ext>
            </a:extLst>
          </p:cNvPr>
          <p:cNvSpPr>
            <a:spLocks noGrp="1"/>
          </p:cNvSpPr>
          <p:nvPr>
            <p:ph type="title"/>
          </p:nvPr>
        </p:nvSpPr>
        <p:spPr/>
        <p:txBody>
          <a:bodyPr/>
          <a:lstStyle/>
          <a:p>
            <a:r>
              <a:rPr lang="en-IN" dirty="0"/>
              <a:t>X. Appendix</a:t>
            </a:r>
          </a:p>
        </p:txBody>
      </p:sp>
    </p:spTree>
    <p:extLst>
      <p:ext uri="{BB962C8B-B14F-4D97-AF65-F5344CB8AC3E}">
        <p14:creationId xmlns:p14="http://schemas.microsoft.com/office/powerpoint/2010/main" val="3964070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47633-EFB1-4416-8011-1147D195B44D}"/>
              </a:ext>
            </a:extLst>
          </p:cNvPr>
          <p:cNvSpPr>
            <a:spLocks noGrp="1"/>
          </p:cNvSpPr>
          <p:nvPr>
            <p:ph type="title"/>
          </p:nvPr>
        </p:nvSpPr>
        <p:spPr/>
        <p:txBody>
          <a:bodyPr/>
          <a:lstStyle/>
          <a:p>
            <a:r>
              <a:rPr lang="en-US" dirty="0"/>
              <a:t>Thank You !</a:t>
            </a:r>
          </a:p>
        </p:txBody>
      </p:sp>
    </p:spTree>
    <p:extLst>
      <p:ext uri="{BB962C8B-B14F-4D97-AF65-F5344CB8AC3E}">
        <p14:creationId xmlns:p14="http://schemas.microsoft.com/office/powerpoint/2010/main" val="1155406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47633-EFB1-4416-8011-1147D195B44D}"/>
              </a:ext>
            </a:extLst>
          </p:cNvPr>
          <p:cNvSpPr>
            <a:spLocks noGrp="1"/>
          </p:cNvSpPr>
          <p:nvPr>
            <p:ph type="title"/>
          </p:nvPr>
        </p:nvSpPr>
        <p:spPr>
          <a:xfrm>
            <a:off x="838200" y="98475"/>
            <a:ext cx="10515600" cy="717452"/>
          </a:xfrm>
        </p:spPr>
        <p:txBody>
          <a:bodyPr>
            <a:normAutofit/>
          </a:bodyPr>
          <a:lstStyle/>
          <a:p>
            <a:r>
              <a:rPr lang="en-US" sz="2800" dirty="0"/>
              <a:t>Agenda</a:t>
            </a:r>
          </a:p>
        </p:txBody>
      </p:sp>
      <p:sp>
        <p:nvSpPr>
          <p:cNvPr id="6" name="TextBox 5">
            <a:extLst>
              <a:ext uri="{FF2B5EF4-FFF2-40B4-BE49-F238E27FC236}">
                <a16:creationId xmlns:a16="http://schemas.microsoft.com/office/drawing/2014/main" id="{8AD3D6BF-4257-4C28-AE98-B97CEE27C8F2}"/>
              </a:ext>
            </a:extLst>
          </p:cNvPr>
          <p:cNvSpPr txBox="1"/>
          <p:nvPr/>
        </p:nvSpPr>
        <p:spPr>
          <a:xfrm>
            <a:off x="838200" y="984739"/>
            <a:ext cx="11119338" cy="4647426"/>
          </a:xfrm>
          <a:prstGeom prst="rect">
            <a:avLst/>
          </a:prstGeom>
          <a:noFill/>
        </p:spPr>
        <p:txBody>
          <a:bodyPr wrap="square" rtlCol="0">
            <a:spAutoFit/>
          </a:bodyPr>
          <a:lstStyle/>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schemeClr val="bg1"/>
                </a:solidFill>
                <a:effectLst/>
                <a:uLnTx/>
                <a:uFillTx/>
                <a:latin typeface="Open Sans" panose="020B0606030504020204" pitchFamily="34" charset="0"/>
                <a:ea typeface="+mn-ea"/>
                <a:cs typeface="+mn-cs"/>
              </a:rPr>
              <a:t>Business Problem and Objectives</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schemeClr val="bg1"/>
                </a:solidFill>
                <a:effectLst/>
                <a:uLnTx/>
                <a:uFillTx/>
                <a:latin typeface="Open Sans" panose="020B0606030504020204" pitchFamily="34" charset="0"/>
                <a:ea typeface="+mn-ea"/>
                <a:cs typeface="+mn-cs"/>
              </a:rPr>
              <a:t>Executive Summary</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lang="en-US" sz="1600" dirty="0">
                <a:solidFill>
                  <a:schemeClr val="bg1"/>
                </a:solidFill>
                <a:latin typeface="Open Sans" panose="020B0606030504020204" pitchFamily="34" charset="0"/>
              </a:rPr>
              <a:t>Data Overview and Key Business Assumptions (if any)</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lang="en-US" sz="1600" dirty="0">
                <a:solidFill>
                  <a:schemeClr val="bg1"/>
                </a:solidFill>
                <a:latin typeface="Open Sans" panose="020B0606030504020204" pitchFamily="34" charset="0"/>
              </a:rPr>
              <a:t>Data Preparation and Pre-processing</a:t>
            </a:r>
          </a:p>
          <a:p>
            <a:pPr marL="1082675" lvl="1" indent="-280988">
              <a:spcBef>
                <a:spcPts val="1000"/>
              </a:spcBef>
              <a:buFont typeface="Open Sans" panose="020B0606030504020204" pitchFamily="34" charset="0"/>
              <a:buChar char="−"/>
              <a:tabLst>
                <a:tab pos="984250" algn="l"/>
              </a:tabLst>
              <a:defRPr/>
            </a:pPr>
            <a:r>
              <a:rPr lang="en-US" sz="1200" dirty="0">
                <a:solidFill>
                  <a:schemeClr val="bg1"/>
                </a:solidFill>
                <a:latin typeface="Open Sans" panose="020B0606030504020204" pitchFamily="34" charset="0"/>
              </a:rPr>
              <a:t>Sanity checks, treatment and transformations for analytical dataset preparation</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rPr>
              <a:t>Exploratory Data Analysis</a:t>
            </a:r>
          </a:p>
          <a:p>
            <a:pPr marL="1082675" marR="0" lvl="1" indent="-280988" algn="l" defTabSz="914400" rtl="0" eaLnBrk="1" fontAlgn="auto" latinLnBrk="0" hangingPunct="1">
              <a:spcBef>
                <a:spcPts val="1000"/>
              </a:spcBef>
              <a:spcAft>
                <a:spcPts val="0"/>
              </a:spcAft>
              <a:buClrTx/>
              <a:buSzTx/>
              <a:buFont typeface="Open Sans" panose="020B0606030504020204" pitchFamily="34" charset="0"/>
              <a:buChar char="−"/>
              <a:tabLst>
                <a:tab pos="984250" algn="l"/>
              </a:tabLst>
              <a:defRPr/>
            </a:pPr>
            <a: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rPr>
              <a:t>Key Business Findings and Insights</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rPr>
              <a:t>Model Development and Validations</a:t>
            </a:r>
          </a:p>
          <a:p>
            <a:pPr marL="1082675" marR="0" lvl="1" indent="-280988" algn="l" defTabSz="914400" rtl="0" eaLnBrk="1" fontAlgn="auto" latinLnBrk="0" hangingPunct="1">
              <a:spcBef>
                <a:spcPts val="1000"/>
              </a:spcBef>
              <a:spcAft>
                <a:spcPts val="0"/>
              </a:spcAft>
              <a:buClrTx/>
              <a:buSzTx/>
              <a:buFont typeface="Open Sans" panose="020B0606030504020204" pitchFamily="34" charset="0"/>
              <a:buChar char="−"/>
              <a:tabLst>
                <a:tab pos="984250" algn="l"/>
              </a:tabLst>
              <a:defRPr/>
            </a:pPr>
            <a: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rPr>
              <a:t>Model comparisons on key scoring metrics and model finalization</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rPr>
              <a:t>Dashboarding (required only</a:t>
            </a:r>
            <a:r>
              <a:rPr lang="en-US" sz="1600" dirty="0">
                <a:solidFill>
                  <a:prstClr val="white"/>
                </a:solidFill>
                <a:latin typeface="Open Sans" panose="020B0606030504020204" pitchFamily="34" charset="0"/>
              </a:rPr>
              <a:t> when it is in scope of analysis)</a:t>
            </a:r>
            <a:endParaRPr kumimoji="0" lang="en-US" sz="16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endParaRPr>
          </a:p>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rPr>
              <a:t>Business</a:t>
            </a:r>
            <a:r>
              <a:rPr lang="en-US" sz="1600" dirty="0">
                <a:solidFill>
                  <a:prstClr val="white"/>
                </a:solidFill>
                <a:latin typeface="Open Sans" panose="020B0606030504020204" pitchFamily="34" charset="0"/>
              </a:rPr>
              <a:t>s Recommendations and Potential Business Impact</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kumimoji="0" lang="en-US" sz="1600" b="0" i="0" u="none" strike="noStrike" kern="1200" cap="none" spc="0" normalizeH="0" baseline="0" noProof="0" dirty="0">
                <a:ln>
                  <a:noFill/>
                </a:ln>
                <a:solidFill>
                  <a:prstClr val="white"/>
                </a:solidFill>
                <a:effectLst/>
                <a:uLnTx/>
                <a:uFillTx/>
                <a:latin typeface="Open Sans" panose="020B0606030504020204" pitchFamily="34" charset="0"/>
                <a:ea typeface="+mn-ea"/>
                <a:cs typeface="+mn-cs"/>
              </a:rPr>
              <a:t>Next Steps</a:t>
            </a:r>
          </a:p>
          <a:p>
            <a:pPr marL="633413" marR="0" lvl="0" indent="-633413" algn="l" defTabSz="914400" rtl="0" eaLnBrk="1" fontAlgn="auto" latinLnBrk="0" hangingPunct="1">
              <a:spcBef>
                <a:spcPts val="1000"/>
              </a:spcBef>
              <a:spcAft>
                <a:spcPts val="0"/>
              </a:spcAft>
              <a:buClrTx/>
              <a:buSzTx/>
              <a:buFont typeface="+mj-lt"/>
              <a:buAutoNum type="romanUcPeriod"/>
              <a:tabLst/>
              <a:defRPr/>
            </a:pPr>
            <a:r>
              <a:rPr lang="en-US" sz="1600" dirty="0">
                <a:solidFill>
                  <a:prstClr val="white"/>
                </a:solidFill>
                <a:latin typeface="Open Sans" panose="020B0606030504020204" pitchFamily="34" charset="0"/>
              </a:rPr>
              <a:t>Appendix</a:t>
            </a:r>
            <a:endParaRPr kumimoji="0" lang="en-US" b="0" i="1" u="none" strike="noStrike" kern="1200" cap="none" spc="0" normalizeH="0" baseline="0" noProof="0" dirty="0">
              <a:ln>
                <a:noFill/>
              </a:ln>
              <a:solidFill>
                <a:schemeClr val="bg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0789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3E513D41-6612-415D-942E-81BD9F7258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8171" y="128650"/>
            <a:ext cx="2279584" cy="455916"/>
          </a:xfrm>
          <a:prstGeom prst="rect">
            <a:avLst/>
          </a:prstGeom>
        </p:spPr>
      </p:pic>
      <p:grpSp>
        <p:nvGrpSpPr>
          <p:cNvPr id="15" name="Group 14">
            <a:extLst>
              <a:ext uri="{FF2B5EF4-FFF2-40B4-BE49-F238E27FC236}">
                <a16:creationId xmlns:a16="http://schemas.microsoft.com/office/drawing/2014/main" id="{1F108B23-635E-4CB5-9D9E-448B293817B1}"/>
              </a:ext>
            </a:extLst>
          </p:cNvPr>
          <p:cNvGrpSpPr/>
          <p:nvPr/>
        </p:nvGrpSpPr>
        <p:grpSpPr>
          <a:xfrm>
            <a:off x="9004365" y="173718"/>
            <a:ext cx="2719464" cy="365781"/>
            <a:chOff x="9228405" y="594424"/>
            <a:chExt cx="2841675" cy="382219"/>
          </a:xfrm>
        </p:grpSpPr>
        <p:cxnSp>
          <p:nvCxnSpPr>
            <p:cNvPr id="16" name="Straight Connector 15">
              <a:extLst>
                <a:ext uri="{FF2B5EF4-FFF2-40B4-BE49-F238E27FC236}">
                  <a16:creationId xmlns:a16="http://schemas.microsoft.com/office/drawing/2014/main" id="{757D188D-E3C4-4F33-9A26-84E38C8DA2CD}"/>
                </a:ext>
              </a:extLst>
            </p:cNvPr>
            <p:cNvCxnSpPr>
              <a:cxnSpLocks/>
            </p:cNvCxnSpPr>
            <p:nvPr/>
          </p:nvCxnSpPr>
          <p:spPr>
            <a:xfrm>
              <a:off x="10455884" y="594424"/>
              <a:ext cx="0" cy="382219"/>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a16="http://schemas.microsoft.com/office/drawing/2014/main" id="{AC3B4E9C-5DC2-4CB5-A034-C3F141AB58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12560" y="641156"/>
              <a:ext cx="1457520" cy="288755"/>
            </a:xfrm>
            <a:prstGeom prst="rect">
              <a:avLst/>
            </a:prstGeom>
          </p:spPr>
        </p:pic>
        <p:pic>
          <p:nvPicPr>
            <p:cNvPr id="18" name="Graphic 17">
              <a:extLst>
                <a:ext uri="{FF2B5EF4-FFF2-40B4-BE49-F238E27FC236}">
                  <a16:creationId xmlns:a16="http://schemas.microsoft.com/office/drawing/2014/main" id="{6B377CA8-7B11-459E-B86E-293AA512625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228405" y="616314"/>
              <a:ext cx="1083801" cy="338438"/>
            </a:xfrm>
            <a:prstGeom prst="rect">
              <a:avLst/>
            </a:prstGeom>
          </p:spPr>
        </p:pic>
      </p:grpSp>
      <p:sp>
        <p:nvSpPr>
          <p:cNvPr id="2" name="Text Placeholder 1">
            <a:extLst>
              <a:ext uri="{FF2B5EF4-FFF2-40B4-BE49-F238E27FC236}">
                <a16:creationId xmlns:a16="http://schemas.microsoft.com/office/drawing/2014/main" id="{17E29634-2CDF-4909-9483-D9F2A155F90B}"/>
              </a:ext>
            </a:extLst>
          </p:cNvPr>
          <p:cNvSpPr>
            <a:spLocks noGrp="1"/>
          </p:cNvSpPr>
          <p:nvPr>
            <p:ph type="body" sz="quarter" idx="13"/>
          </p:nvPr>
        </p:nvSpPr>
        <p:spPr>
          <a:xfrm>
            <a:off x="463549" y="1320291"/>
            <a:ext cx="11260279" cy="3576431"/>
          </a:xfrm>
        </p:spPr>
        <p:txBody>
          <a:bodyPr/>
          <a:lstStyle/>
          <a:p>
            <a:pPr algn="just"/>
            <a:r>
              <a:rPr lang="en-IN" sz="2000" dirty="0"/>
              <a:t>The aim of the following project is to help HR department in predicting potential employees who are likely to be promoted.</a:t>
            </a:r>
          </a:p>
          <a:p>
            <a:pPr algn="just"/>
            <a:r>
              <a:rPr lang="en-IN" sz="2000" dirty="0"/>
              <a:t>To investigate and gain insight into the future of HR analytics if integrated into the company to assist managers in predictive decision – making based on statistical evidences and relevant HR analytical data.</a:t>
            </a:r>
          </a:p>
          <a:p>
            <a:pPr algn="just"/>
            <a:r>
              <a:rPr lang="en-IN" sz="2000" dirty="0"/>
              <a:t>To undertake an exploration of existing scenario with the aim of understanding the relationship between human resource and analytics and understand the role it plays in the improvement of the existing range of managerial and HR related ways.</a:t>
            </a:r>
          </a:p>
          <a:p>
            <a:endParaRPr lang="en-IN" sz="2000" dirty="0"/>
          </a:p>
          <a:p>
            <a:pPr marL="0" indent="0">
              <a:buNone/>
            </a:pPr>
            <a:r>
              <a:rPr lang="en-IN" dirty="0"/>
              <a:t> </a:t>
            </a:r>
          </a:p>
        </p:txBody>
      </p:sp>
      <p:sp>
        <p:nvSpPr>
          <p:cNvPr id="26" name="Title 25">
            <a:extLst>
              <a:ext uri="{FF2B5EF4-FFF2-40B4-BE49-F238E27FC236}">
                <a16:creationId xmlns:a16="http://schemas.microsoft.com/office/drawing/2014/main" id="{27ED0F80-138B-4A4E-B34B-8C68CC474DC4}"/>
              </a:ext>
            </a:extLst>
          </p:cNvPr>
          <p:cNvSpPr>
            <a:spLocks noGrp="1"/>
          </p:cNvSpPr>
          <p:nvPr>
            <p:ph type="title"/>
          </p:nvPr>
        </p:nvSpPr>
        <p:spPr/>
        <p:txBody>
          <a:bodyPr/>
          <a:lstStyle/>
          <a:p>
            <a:r>
              <a:rPr lang="da-DK" dirty="0">
                <a:solidFill>
                  <a:srgbClr val="000000"/>
                </a:solidFill>
              </a:rPr>
              <a:t>I</a:t>
            </a:r>
            <a:r>
              <a:rPr lang="da-DK" b="1" dirty="0">
                <a:solidFill>
                  <a:srgbClr val="000000"/>
                </a:solidFill>
              </a:rPr>
              <a:t>. </a:t>
            </a:r>
            <a:r>
              <a:rPr lang="da-DK" dirty="0">
                <a:solidFill>
                  <a:srgbClr val="000000"/>
                </a:solidFill>
              </a:rPr>
              <a:t>Business</a:t>
            </a:r>
            <a:r>
              <a:rPr lang="da-DK" b="1" dirty="0">
                <a:solidFill>
                  <a:srgbClr val="000000"/>
                </a:solidFill>
              </a:rPr>
              <a:t> </a:t>
            </a:r>
            <a:r>
              <a:rPr lang="da-DK" dirty="0">
                <a:solidFill>
                  <a:srgbClr val="000000"/>
                </a:solidFill>
              </a:rPr>
              <a:t>Problem</a:t>
            </a:r>
            <a:r>
              <a:rPr lang="da-DK" b="1" dirty="0">
                <a:solidFill>
                  <a:srgbClr val="000000"/>
                </a:solidFill>
              </a:rPr>
              <a:t> </a:t>
            </a:r>
            <a:r>
              <a:rPr lang="da-DK" dirty="0">
                <a:solidFill>
                  <a:srgbClr val="000000"/>
                </a:solidFill>
              </a:rPr>
              <a:t>and Objectives </a:t>
            </a:r>
            <a:endParaRPr lang="en-US" dirty="0"/>
          </a:p>
        </p:txBody>
      </p:sp>
    </p:spTree>
    <p:extLst>
      <p:ext uri="{BB962C8B-B14F-4D97-AF65-F5344CB8AC3E}">
        <p14:creationId xmlns:p14="http://schemas.microsoft.com/office/powerpoint/2010/main" val="3622897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034F19-36BC-4C74-8842-21776F774C52}"/>
              </a:ext>
            </a:extLst>
          </p:cNvPr>
          <p:cNvSpPr>
            <a:spLocks noGrp="1"/>
          </p:cNvSpPr>
          <p:nvPr>
            <p:ph type="body" sz="quarter" idx="13"/>
          </p:nvPr>
        </p:nvSpPr>
        <p:spPr>
          <a:xfrm>
            <a:off x="463549" y="1373299"/>
            <a:ext cx="11260279" cy="4802213"/>
          </a:xfrm>
        </p:spPr>
        <p:txBody>
          <a:bodyPr>
            <a:normAutofit/>
          </a:bodyPr>
          <a:lstStyle/>
          <a:p>
            <a:pPr algn="just"/>
            <a:r>
              <a:rPr lang="en-IN" sz="2000" dirty="0"/>
              <a:t>A typical HR analytics system collects employee data from HRIS (Human Resources Information system), business performance records and social media merges into Data Warehouse, statistical analysis and data mining techniques to provide understanding of hidden data patterns, relations, probabilities and forecasting.</a:t>
            </a:r>
          </a:p>
          <a:p>
            <a:pPr algn="just"/>
            <a:r>
              <a:rPr lang="en-IN" sz="2000" dirty="0"/>
              <a:t>HR Analytics is a relatively novel intervention in the larger domain of human resource management. It can be understood as being more credible because it provides statistically valid data and evidence that can be used in the process of creating new strategies and other measures.</a:t>
            </a:r>
          </a:p>
          <a:p>
            <a:pPr algn="just"/>
            <a:r>
              <a:rPr lang="en-IN" sz="2000" dirty="0"/>
              <a:t>The effective HR analytics will help the HR managers in performing HR functions such as forecasting the demand and supply of people, identifying suitable employments test to suit applicant profiles, creating list of employees to be promoted and managing employee discipline</a:t>
            </a:r>
          </a:p>
          <a:p>
            <a:pPr algn="just"/>
            <a:r>
              <a:rPr lang="en-IN" sz="2000" dirty="0"/>
              <a:t>This project contributes greatly to the HR Managers to make decisions based on data about the list of employees to be promoted based on number of trainings, previous year rating, length of service, KPIs met, awards, and average training score.</a:t>
            </a:r>
          </a:p>
          <a:p>
            <a:pPr marL="0" indent="0">
              <a:buNone/>
            </a:pPr>
            <a:endParaRPr lang="en-IN" dirty="0"/>
          </a:p>
        </p:txBody>
      </p:sp>
      <p:sp>
        <p:nvSpPr>
          <p:cNvPr id="4" name="Title 3">
            <a:extLst>
              <a:ext uri="{FF2B5EF4-FFF2-40B4-BE49-F238E27FC236}">
                <a16:creationId xmlns:a16="http://schemas.microsoft.com/office/drawing/2014/main" id="{F7BA0044-0C1F-4969-A099-96FB9A3D7904}"/>
              </a:ext>
            </a:extLst>
          </p:cNvPr>
          <p:cNvSpPr>
            <a:spLocks noGrp="1"/>
          </p:cNvSpPr>
          <p:nvPr>
            <p:ph type="title"/>
          </p:nvPr>
        </p:nvSpPr>
        <p:spPr/>
        <p:txBody>
          <a:bodyPr/>
          <a:lstStyle/>
          <a:p>
            <a:r>
              <a:rPr lang="en-IN" dirty="0"/>
              <a:t>II.  Executive Summary</a:t>
            </a:r>
          </a:p>
        </p:txBody>
      </p:sp>
    </p:spTree>
    <p:extLst>
      <p:ext uri="{BB962C8B-B14F-4D97-AF65-F5344CB8AC3E}">
        <p14:creationId xmlns:p14="http://schemas.microsoft.com/office/powerpoint/2010/main" val="3778111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F2C2A5-6B4D-4ED7-9C48-D26C8A37E792}"/>
              </a:ext>
            </a:extLst>
          </p:cNvPr>
          <p:cNvSpPr>
            <a:spLocks noGrp="1"/>
          </p:cNvSpPr>
          <p:nvPr>
            <p:ph type="body" sz="quarter" idx="13"/>
          </p:nvPr>
        </p:nvSpPr>
        <p:spPr>
          <a:xfrm>
            <a:off x="463549" y="1346796"/>
            <a:ext cx="11260279" cy="5032502"/>
          </a:xfrm>
        </p:spPr>
        <p:txBody>
          <a:bodyPr>
            <a:normAutofit fontScale="92500" lnSpcReduction="10000"/>
          </a:bodyPr>
          <a:lstStyle/>
          <a:p>
            <a:r>
              <a:rPr lang="en-IN" sz="2000" dirty="0"/>
              <a:t>Train Dataset received had missing Values for the following columns :</a:t>
            </a:r>
          </a:p>
          <a:p>
            <a:endParaRPr lang="en-IN" sz="2000" dirty="0"/>
          </a:p>
          <a:p>
            <a:endParaRPr lang="en-IN" sz="2000" dirty="0"/>
          </a:p>
          <a:p>
            <a:endParaRPr lang="en-IN" sz="2000" dirty="0"/>
          </a:p>
          <a:p>
            <a:endParaRPr lang="en-IN" sz="2000" dirty="0"/>
          </a:p>
          <a:p>
            <a:endParaRPr lang="en-IN" sz="2000" dirty="0"/>
          </a:p>
          <a:p>
            <a:endParaRPr lang="en-IN" sz="2000" dirty="0"/>
          </a:p>
          <a:p>
            <a:pPr marL="0" indent="0">
              <a:buNone/>
            </a:pPr>
            <a:endParaRPr lang="en-IN" sz="2000" dirty="0"/>
          </a:p>
          <a:p>
            <a:endParaRPr lang="en-IN" sz="2000" dirty="0"/>
          </a:p>
          <a:p>
            <a:endParaRPr lang="en-IN" sz="2000" dirty="0"/>
          </a:p>
          <a:p>
            <a:pPr marL="0" indent="0">
              <a:buNone/>
            </a:pPr>
            <a:endParaRPr lang="en-IN" sz="2000" dirty="0"/>
          </a:p>
          <a:p>
            <a:r>
              <a:rPr lang="en-IN" sz="2000" dirty="0"/>
              <a:t>For </a:t>
            </a:r>
            <a:r>
              <a:rPr lang="en-IN" sz="2000" b="1" dirty="0" err="1"/>
              <a:t>Previous_year_rating</a:t>
            </a:r>
            <a:r>
              <a:rPr lang="en-IN" sz="2000" dirty="0"/>
              <a:t> Column – Median of the data was used to impute the Data .</a:t>
            </a:r>
          </a:p>
          <a:p>
            <a:r>
              <a:rPr lang="en-IN" sz="2000" dirty="0"/>
              <a:t>For </a:t>
            </a:r>
            <a:r>
              <a:rPr lang="en-IN" sz="2000" b="1" dirty="0"/>
              <a:t>education </a:t>
            </a:r>
            <a:r>
              <a:rPr lang="en-IN" sz="2000" dirty="0"/>
              <a:t>column - </a:t>
            </a:r>
            <a:r>
              <a:rPr lang="en-IN" sz="2000" b="1" dirty="0"/>
              <a:t>Multivariate feature imputation Algorithm</a:t>
            </a:r>
            <a:r>
              <a:rPr lang="en-IN" sz="2000" baseline="30000" dirty="0"/>
              <a:t>(1)</a:t>
            </a:r>
            <a:r>
              <a:rPr lang="en-IN" sz="2000" dirty="0"/>
              <a:t> was used from the Scikit library.</a:t>
            </a:r>
          </a:p>
          <a:p>
            <a:pPr lvl="1"/>
            <a:r>
              <a:rPr lang="en-IN" dirty="0"/>
              <a:t>This algorithm learns/trains from the other features where data is available and imputes data accordingly</a:t>
            </a:r>
            <a:endParaRPr lang="en-IN" sz="2000" dirty="0"/>
          </a:p>
          <a:p>
            <a:endParaRPr lang="en-IN" sz="2000" dirty="0"/>
          </a:p>
          <a:p>
            <a:pPr marL="0" indent="0">
              <a:buNone/>
            </a:pPr>
            <a:endParaRPr lang="en-IN" sz="2000" dirty="0"/>
          </a:p>
          <a:p>
            <a:endParaRPr lang="en-IN" sz="2000" dirty="0"/>
          </a:p>
        </p:txBody>
      </p:sp>
      <p:sp>
        <p:nvSpPr>
          <p:cNvPr id="4" name="Title 3">
            <a:extLst>
              <a:ext uri="{FF2B5EF4-FFF2-40B4-BE49-F238E27FC236}">
                <a16:creationId xmlns:a16="http://schemas.microsoft.com/office/drawing/2014/main" id="{6FADAA3A-CF73-4B47-8B5E-F2BE6CE50C16}"/>
              </a:ext>
            </a:extLst>
          </p:cNvPr>
          <p:cNvSpPr>
            <a:spLocks noGrp="1"/>
          </p:cNvSpPr>
          <p:nvPr>
            <p:ph type="title"/>
          </p:nvPr>
        </p:nvSpPr>
        <p:spPr/>
        <p:txBody>
          <a:bodyPr/>
          <a:lstStyle/>
          <a:p>
            <a:r>
              <a:rPr lang="en-IN" dirty="0"/>
              <a:t>IV. Data Preparation and Pre-processing.</a:t>
            </a:r>
          </a:p>
        </p:txBody>
      </p:sp>
      <p:graphicFrame>
        <p:nvGraphicFramePr>
          <p:cNvPr id="3" name="Table 2">
            <a:extLst>
              <a:ext uri="{FF2B5EF4-FFF2-40B4-BE49-F238E27FC236}">
                <a16:creationId xmlns:a16="http://schemas.microsoft.com/office/drawing/2014/main" id="{CBAE6143-A6FD-44D6-9755-CB1851A7B02A}"/>
              </a:ext>
            </a:extLst>
          </p:cNvPr>
          <p:cNvGraphicFramePr>
            <a:graphicFrameLocks noGrp="1"/>
          </p:cNvGraphicFramePr>
          <p:nvPr>
            <p:extLst>
              <p:ext uri="{D42A27DB-BD31-4B8C-83A1-F6EECF244321}">
                <p14:modId xmlns:p14="http://schemas.microsoft.com/office/powerpoint/2010/main" val="924024994"/>
              </p:ext>
            </p:extLst>
          </p:nvPr>
        </p:nvGraphicFramePr>
        <p:xfrm>
          <a:off x="971550" y="1809750"/>
          <a:ext cx="2870200" cy="3314700"/>
        </p:xfrm>
        <a:graphic>
          <a:graphicData uri="http://schemas.openxmlformats.org/drawingml/2006/table">
            <a:tbl>
              <a:tblPr>
                <a:tableStyleId>{5C22544A-7EE6-4342-B048-85BDC9FD1C3A}</a:tableStyleId>
              </a:tblPr>
              <a:tblGrid>
                <a:gridCol w="1333500">
                  <a:extLst>
                    <a:ext uri="{9D8B030D-6E8A-4147-A177-3AD203B41FA5}">
                      <a16:colId xmlns:a16="http://schemas.microsoft.com/office/drawing/2014/main" val="684286095"/>
                    </a:ext>
                  </a:extLst>
                </a:gridCol>
                <a:gridCol w="1536700">
                  <a:extLst>
                    <a:ext uri="{9D8B030D-6E8A-4147-A177-3AD203B41FA5}">
                      <a16:colId xmlns:a16="http://schemas.microsoft.com/office/drawing/2014/main" val="1871023828"/>
                    </a:ext>
                  </a:extLst>
                </a:gridCol>
              </a:tblGrid>
              <a:tr h="368300">
                <a:tc gridSpan="2">
                  <a:txBody>
                    <a:bodyPr/>
                    <a:lstStyle/>
                    <a:p>
                      <a:pPr algn="ctr" fontAlgn="b"/>
                      <a:r>
                        <a:rPr lang="en-US" sz="1100" b="1" i="0" u="none" strike="noStrike" dirty="0">
                          <a:solidFill>
                            <a:srgbClr val="000000"/>
                          </a:solidFill>
                          <a:effectLst/>
                          <a:latin typeface="Calibri" panose="020F0502020204030204" pitchFamily="34" charset="0"/>
                        </a:rPr>
                        <a:t>Before Imputation</a:t>
                      </a:r>
                      <a:endParaRPr lang="en-IN" sz="1100" b="1" i="0" u="none" strike="noStrike" dirty="0">
                        <a:solidFill>
                          <a:srgbClr val="000000"/>
                        </a:solidFill>
                        <a:effectLst/>
                        <a:latin typeface="Calibri" panose="020F0502020204030204" pitchFamily="34" charset="0"/>
                      </a:endParaRPr>
                    </a:p>
                  </a:txBody>
                  <a:tcPr marL="6350" marR="6350" marT="6350" marB="0" anchor="ctr"/>
                </a:tc>
                <a:tc hMerge="1">
                  <a:txBody>
                    <a:bodyPr/>
                    <a:lstStyle/>
                    <a:p>
                      <a:pPr algn="ctr" fontAlgn="b"/>
                      <a:endParaRPr lang="en-IN" sz="11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10809612"/>
                  </a:ext>
                </a:extLst>
              </a:tr>
              <a:tr h="368300">
                <a:tc>
                  <a:txBody>
                    <a:bodyPr/>
                    <a:lstStyle/>
                    <a:p>
                      <a:pPr algn="ctr" fontAlgn="b"/>
                      <a:r>
                        <a:rPr lang="en-IN" sz="1100" b="1" u="none" strike="noStrike" dirty="0">
                          <a:effectLst/>
                        </a:rPr>
                        <a:t>Column Name</a:t>
                      </a:r>
                      <a:endParaRPr lang="en-IN" sz="11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100" b="1" u="none" strike="noStrike" dirty="0">
                          <a:effectLst/>
                        </a:rPr>
                        <a:t>Number of </a:t>
                      </a:r>
                      <a:br>
                        <a:rPr lang="en-IN" sz="1100" b="1" u="none" strike="noStrike" dirty="0">
                          <a:effectLst/>
                        </a:rPr>
                      </a:br>
                      <a:r>
                        <a:rPr lang="en-IN" sz="1100" b="1" u="none" strike="noStrike" dirty="0">
                          <a:effectLst/>
                        </a:rPr>
                        <a:t>Missing Values</a:t>
                      </a:r>
                      <a:endParaRPr lang="en-IN" sz="1100" b="1"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134552146"/>
                  </a:ext>
                </a:extLst>
              </a:tr>
              <a:tr h="184150">
                <a:tc>
                  <a:txBody>
                    <a:bodyPr/>
                    <a:lstStyle/>
                    <a:p>
                      <a:pPr algn="l" fontAlgn="b"/>
                      <a:r>
                        <a:rPr lang="en-IN" sz="1100" u="none" strike="noStrike">
                          <a:effectLst/>
                        </a:rPr>
                        <a:t>employee_id</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79012435"/>
                  </a:ext>
                </a:extLst>
              </a:tr>
              <a:tr h="184150">
                <a:tc>
                  <a:txBody>
                    <a:bodyPr/>
                    <a:lstStyle/>
                    <a:p>
                      <a:pPr algn="l" fontAlgn="b"/>
                      <a:r>
                        <a:rPr lang="en-IN" sz="1100" u="none" strike="noStrike">
                          <a:effectLst/>
                        </a:rPr>
                        <a:t> department</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4206622"/>
                  </a:ext>
                </a:extLst>
              </a:tr>
              <a:tr h="184150">
                <a:tc>
                  <a:txBody>
                    <a:bodyPr/>
                    <a:lstStyle/>
                    <a:p>
                      <a:pPr algn="l" fontAlgn="b"/>
                      <a:r>
                        <a:rPr lang="en-IN" sz="1100" u="none" strike="noStrike">
                          <a:effectLst/>
                        </a:rPr>
                        <a:t> region</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97130122"/>
                  </a:ext>
                </a:extLst>
              </a:tr>
              <a:tr h="184150">
                <a:tc>
                  <a:txBody>
                    <a:bodyPr/>
                    <a:lstStyle/>
                    <a:p>
                      <a:pPr algn="l" fontAlgn="b"/>
                      <a:r>
                        <a:rPr lang="en-IN" sz="1100" u="none" strike="noStrike">
                          <a:effectLst/>
                        </a:rPr>
                        <a:t> education</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2409</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31744615"/>
                  </a:ext>
                </a:extLst>
              </a:tr>
              <a:tr h="184150">
                <a:tc>
                  <a:txBody>
                    <a:bodyPr/>
                    <a:lstStyle/>
                    <a:p>
                      <a:pPr algn="l" fontAlgn="b"/>
                      <a:r>
                        <a:rPr lang="en-IN" sz="1100" u="none" strike="noStrike">
                          <a:effectLst/>
                        </a:rPr>
                        <a:t> gender</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73949917"/>
                  </a:ext>
                </a:extLst>
              </a:tr>
              <a:tr h="184150">
                <a:tc>
                  <a:txBody>
                    <a:bodyPr/>
                    <a:lstStyle/>
                    <a:p>
                      <a:pPr algn="l" fontAlgn="b"/>
                      <a:r>
                        <a:rPr lang="en-IN" sz="1100" u="none" strike="noStrike">
                          <a:effectLst/>
                        </a:rPr>
                        <a:t> recruitment_channel</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88218550"/>
                  </a:ext>
                </a:extLst>
              </a:tr>
              <a:tr h="184150">
                <a:tc>
                  <a:txBody>
                    <a:bodyPr/>
                    <a:lstStyle/>
                    <a:p>
                      <a:pPr algn="l" fontAlgn="b"/>
                      <a:r>
                        <a:rPr lang="en-IN" sz="1100" u="none" strike="noStrike">
                          <a:effectLst/>
                        </a:rPr>
                        <a:t> no_of_trainings</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49710301"/>
                  </a:ext>
                </a:extLst>
              </a:tr>
              <a:tr h="184150">
                <a:tc>
                  <a:txBody>
                    <a:bodyPr/>
                    <a:lstStyle/>
                    <a:p>
                      <a:pPr algn="l" fontAlgn="b"/>
                      <a:r>
                        <a:rPr lang="en-IN" sz="1100" u="none" strike="noStrike">
                          <a:effectLst/>
                        </a:rPr>
                        <a:t> age</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7012419"/>
                  </a:ext>
                </a:extLst>
              </a:tr>
              <a:tr h="184150">
                <a:tc>
                  <a:txBody>
                    <a:bodyPr/>
                    <a:lstStyle/>
                    <a:p>
                      <a:pPr algn="l" fontAlgn="b"/>
                      <a:r>
                        <a:rPr lang="en-IN" sz="1100" u="none" strike="noStrike">
                          <a:effectLst/>
                        </a:rPr>
                        <a:t> previous_year_rating</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4124</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58580525"/>
                  </a:ext>
                </a:extLst>
              </a:tr>
              <a:tr h="184150">
                <a:tc>
                  <a:txBody>
                    <a:bodyPr/>
                    <a:lstStyle/>
                    <a:p>
                      <a:pPr algn="l" fontAlgn="b"/>
                      <a:r>
                        <a:rPr lang="en-IN" sz="1100" u="none" strike="noStrike">
                          <a:effectLst/>
                        </a:rPr>
                        <a:t> length_of_service</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59161975"/>
                  </a:ext>
                </a:extLst>
              </a:tr>
              <a:tr h="184150">
                <a:tc>
                  <a:txBody>
                    <a:bodyPr/>
                    <a:lstStyle/>
                    <a:p>
                      <a:pPr algn="l" fontAlgn="b"/>
                      <a:r>
                        <a:rPr lang="en-IN" sz="1100" u="none" strike="noStrike">
                          <a:effectLst/>
                        </a:rPr>
                        <a:t> KPIs_met &gt;80%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79235444"/>
                  </a:ext>
                </a:extLst>
              </a:tr>
              <a:tr h="184150">
                <a:tc>
                  <a:txBody>
                    <a:bodyPr/>
                    <a:lstStyle/>
                    <a:p>
                      <a:pPr algn="l" fontAlgn="b"/>
                      <a:r>
                        <a:rPr lang="en-IN" sz="1100" u="none" strike="noStrike">
                          <a:effectLst/>
                        </a:rPr>
                        <a:t> awards_won?</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29911302"/>
                  </a:ext>
                </a:extLst>
              </a:tr>
              <a:tr h="184150">
                <a:tc>
                  <a:txBody>
                    <a:bodyPr/>
                    <a:lstStyle/>
                    <a:p>
                      <a:pPr algn="l" fontAlgn="b"/>
                      <a:r>
                        <a:rPr lang="en-IN" sz="1100" u="none" strike="noStrike">
                          <a:effectLst/>
                        </a:rPr>
                        <a:t> avg_training_score</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25321273"/>
                  </a:ext>
                </a:extLst>
              </a:tr>
              <a:tr h="184150">
                <a:tc>
                  <a:txBody>
                    <a:bodyPr/>
                    <a:lstStyle/>
                    <a:p>
                      <a:pPr algn="l" fontAlgn="b"/>
                      <a:r>
                        <a:rPr lang="en-IN" sz="1100" u="none" strike="noStrike" dirty="0">
                          <a:effectLst/>
                        </a:rPr>
                        <a:t> </a:t>
                      </a:r>
                      <a:r>
                        <a:rPr lang="en-IN" sz="1100" u="none" strike="noStrike" dirty="0" err="1">
                          <a:effectLst/>
                        </a:rPr>
                        <a:t>is_promoted</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83995374"/>
                  </a:ext>
                </a:extLst>
              </a:tr>
            </a:tbl>
          </a:graphicData>
        </a:graphic>
      </p:graphicFrame>
      <p:graphicFrame>
        <p:nvGraphicFramePr>
          <p:cNvPr id="5" name="Table 4">
            <a:extLst>
              <a:ext uri="{FF2B5EF4-FFF2-40B4-BE49-F238E27FC236}">
                <a16:creationId xmlns:a16="http://schemas.microsoft.com/office/drawing/2014/main" id="{771E22C6-DE21-4F7C-9CE5-2040C77C9160}"/>
              </a:ext>
            </a:extLst>
          </p:cNvPr>
          <p:cNvGraphicFramePr>
            <a:graphicFrameLocks noGrp="1"/>
          </p:cNvGraphicFramePr>
          <p:nvPr>
            <p:extLst>
              <p:ext uri="{D42A27DB-BD31-4B8C-83A1-F6EECF244321}">
                <p14:modId xmlns:p14="http://schemas.microsoft.com/office/powerpoint/2010/main" val="4085294326"/>
              </p:ext>
            </p:extLst>
          </p:nvPr>
        </p:nvGraphicFramePr>
        <p:xfrm>
          <a:off x="7000875" y="1809750"/>
          <a:ext cx="2870200" cy="3314700"/>
        </p:xfrm>
        <a:graphic>
          <a:graphicData uri="http://schemas.openxmlformats.org/drawingml/2006/table">
            <a:tbl>
              <a:tblPr>
                <a:tableStyleId>{5C22544A-7EE6-4342-B048-85BDC9FD1C3A}</a:tableStyleId>
              </a:tblPr>
              <a:tblGrid>
                <a:gridCol w="1333500">
                  <a:extLst>
                    <a:ext uri="{9D8B030D-6E8A-4147-A177-3AD203B41FA5}">
                      <a16:colId xmlns:a16="http://schemas.microsoft.com/office/drawing/2014/main" val="684286095"/>
                    </a:ext>
                  </a:extLst>
                </a:gridCol>
                <a:gridCol w="1536700">
                  <a:extLst>
                    <a:ext uri="{9D8B030D-6E8A-4147-A177-3AD203B41FA5}">
                      <a16:colId xmlns:a16="http://schemas.microsoft.com/office/drawing/2014/main" val="1871023828"/>
                    </a:ext>
                  </a:extLst>
                </a:gridCol>
              </a:tblGrid>
              <a:tr h="368300">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Calibri" panose="020F0502020204030204" pitchFamily="34" charset="0"/>
                        </a:rPr>
                        <a:t>After Imputation</a:t>
                      </a:r>
                      <a:endParaRPr lang="en-IN" sz="1100" b="1" i="0" u="none" strike="noStrike" dirty="0">
                        <a:solidFill>
                          <a:srgbClr val="000000"/>
                        </a:solidFill>
                        <a:effectLst/>
                        <a:latin typeface="Calibri" panose="020F0502020204030204" pitchFamily="34" charset="0"/>
                      </a:endParaRPr>
                    </a:p>
                  </a:txBody>
                  <a:tcPr marL="6350" marR="6350" marT="6350" marB="0" anchor="ctr"/>
                </a:tc>
                <a:tc hMerge="1">
                  <a:txBody>
                    <a:bodyPr/>
                    <a:lstStyle/>
                    <a:p>
                      <a:pPr algn="ctr" fontAlgn="b"/>
                      <a:endParaRPr lang="en-IN" sz="1100" b="1"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440531681"/>
                  </a:ext>
                </a:extLst>
              </a:tr>
              <a:tr h="368300">
                <a:tc>
                  <a:txBody>
                    <a:bodyPr/>
                    <a:lstStyle/>
                    <a:p>
                      <a:pPr algn="ctr" fontAlgn="b"/>
                      <a:r>
                        <a:rPr lang="en-IN" sz="1100" b="1" u="none" strike="noStrike" dirty="0">
                          <a:effectLst/>
                        </a:rPr>
                        <a:t>Column Name</a:t>
                      </a:r>
                      <a:endParaRPr lang="en-IN" sz="11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1100" b="1" u="none" strike="noStrike" dirty="0">
                          <a:effectLst/>
                        </a:rPr>
                        <a:t>Number of </a:t>
                      </a:r>
                      <a:br>
                        <a:rPr lang="en-IN" sz="1100" b="1" u="none" strike="noStrike" dirty="0">
                          <a:effectLst/>
                        </a:rPr>
                      </a:br>
                      <a:r>
                        <a:rPr lang="en-IN" sz="1100" b="1" u="none" strike="noStrike" dirty="0">
                          <a:effectLst/>
                        </a:rPr>
                        <a:t>Missing Values</a:t>
                      </a:r>
                      <a:endParaRPr lang="en-IN" sz="1100" b="1"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134552146"/>
                  </a:ext>
                </a:extLst>
              </a:tr>
              <a:tr h="184150">
                <a:tc>
                  <a:txBody>
                    <a:bodyPr/>
                    <a:lstStyle/>
                    <a:p>
                      <a:pPr algn="l" fontAlgn="b"/>
                      <a:r>
                        <a:rPr lang="en-IN" sz="1100" u="none" strike="noStrike">
                          <a:effectLst/>
                        </a:rPr>
                        <a:t>employee_id</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79012435"/>
                  </a:ext>
                </a:extLst>
              </a:tr>
              <a:tr h="184150">
                <a:tc>
                  <a:txBody>
                    <a:bodyPr/>
                    <a:lstStyle/>
                    <a:p>
                      <a:pPr algn="l" fontAlgn="b"/>
                      <a:r>
                        <a:rPr lang="en-IN" sz="1100" u="none" strike="noStrike">
                          <a:effectLst/>
                        </a:rPr>
                        <a:t> department</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4206622"/>
                  </a:ext>
                </a:extLst>
              </a:tr>
              <a:tr h="184150">
                <a:tc>
                  <a:txBody>
                    <a:bodyPr/>
                    <a:lstStyle/>
                    <a:p>
                      <a:pPr algn="l" fontAlgn="b"/>
                      <a:r>
                        <a:rPr lang="en-IN" sz="1100" u="none" strike="noStrike">
                          <a:effectLst/>
                        </a:rPr>
                        <a:t> region</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97130122"/>
                  </a:ext>
                </a:extLst>
              </a:tr>
              <a:tr h="184150">
                <a:tc>
                  <a:txBody>
                    <a:bodyPr/>
                    <a:lstStyle/>
                    <a:p>
                      <a:pPr algn="l" fontAlgn="b"/>
                      <a:r>
                        <a:rPr lang="en-IN" sz="1100" u="none" strike="noStrike">
                          <a:effectLst/>
                        </a:rPr>
                        <a:t> education</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31744615"/>
                  </a:ext>
                </a:extLst>
              </a:tr>
              <a:tr h="184150">
                <a:tc>
                  <a:txBody>
                    <a:bodyPr/>
                    <a:lstStyle/>
                    <a:p>
                      <a:pPr algn="l" fontAlgn="b"/>
                      <a:r>
                        <a:rPr lang="en-IN" sz="1100" u="none" strike="noStrike">
                          <a:effectLst/>
                        </a:rPr>
                        <a:t> gender</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73949917"/>
                  </a:ext>
                </a:extLst>
              </a:tr>
              <a:tr h="184150">
                <a:tc>
                  <a:txBody>
                    <a:bodyPr/>
                    <a:lstStyle/>
                    <a:p>
                      <a:pPr algn="l" fontAlgn="b"/>
                      <a:r>
                        <a:rPr lang="en-IN" sz="1100" u="none" strike="noStrike">
                          <a:effectLst/>
                        </a:rPr>
                        <a:t> recruitment_channel</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88218550"/>
                  </a:ext>
                </a:extLst>
              </a:tr>
              <a:tr h="184150">
                <a:tc>
                  <a:txBody>
                    <a:bodyPr/>
                    <a:lstStyle/>
                    <a:p>
                      <a:pPr algn="l" fontAlgn="b"/>
                      <a:r>
                        <a:rPr lang="en-IN" sz="1100" u="none" strike="noStrike">
                          <a:effectLst/>
                        </a:rPr>
                        <a:t> no_of_trainings</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49710301"/>
                  </a:ext>
                </a:extLst>
              </a:tr>
              <a:tr h="184150">
                <a:tc>
                  <a:txBody>
                    <a:bodyPr/>
                    <a:lstStyle/>
                    <a:p>
                      <a:pPr algn="l" fontAlgn="b"/>
                      <a:r>
                        <a:rPr lang="en-IN" sz="1100" u="none" strike="noStrike">
                          <a:effectLst/>
                        </a:rPr>
                        <a:t> age</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7012419"/>
                  </a:ext>
                </a:extLst>
              </a:tr>
              <a:tr h="184150">
                <a:tc>
                  <a:txBody>
                    <a:bodyPr/>
                    <a:lstStyle/>
                    <a:p>
                      <a:pPr algn="l" fontAlgn="b"/>
                      <a:r>
                        <a:rPr lang="en-IN" sz="1100" u="none" strike="noStrike">
                          <a:effectLst/>
                        </a:rPr>
                        <a:t> previous_year_rating</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58580525"/>
                  </a:ext>
                </a:extLst>
              </a:tr>
              <a:tr h="184150">
                <a:tc>
                  <a:txBody>
                    <a:bodyPr/>
                    <a:lstStyle/>
                    <a:p>
                      <a:pPr algn="l" fontAlgn="b"/>
                      <a:r>
                        <a:rPr lang="en-IN" sz="1100" u="none" strike="noStrike">
                          <a:effectLst/>
                        </a:rPr>
                        <a:t> length_of_service</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59161975"/>
                  </a:ext>
                </a:extLst>
              </a:tr>
              <a:tr h="184150">
                <a:tc>
                  <a:txBody>
                    <a:bodyPr/>
                    <a:lstStyle/>
                    <a:p>
                      <a:pPr algn="l" fontAlgn="b"/>
                      <a:r>
                        <a:rPr lang="en-IN" sz="1100" u="none" strike="noStrike">
                          <a:effectLst/>
                        </a:rPr>
                        <a:t> KPIs_met &gt;80%</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79235444"/>
                  </a:ext>
                </a:extLst>
              </a:tr>
              <a:tr h="184150">
                <a:tc>
                  <a:txBody>
                    <a:bodyPr/>
                    <a:lstStyle/>
                    <a:p>
                      <a:pPr algn="l" fontAlgn="b"/>
                      <a:r>
                        <a:rPr lang="en-IN" sz="1100" u="none" strike="noStrike">
                          <a:effectLst/>
                        </a:rPr>
                        <a:t> awards_won?</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29911302"/>
                  </a:ext>
                </a:extLst>
              </a:tr>
              <a:tr h="184150">
                <a:tc>
                  <a:txBody>
                    <a:bodyPr/>
                    <a:lstStyle/>
                    <a:p>
                      <a:pPr algn="l" fontAlgn="b"/>
                      <a:r>
                        <a:rPr lang="en-IN" sz="1100" u="none" strike="noStrike">
                          <a:effectLst/>
                        </a:rPr>
                        <a:t> avg_training_score</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25321273"/>
                  </a:ext>
                </a:extLst>
              </a:tr>
              <a:tr h="184150">
                <a:tc>
                  <a:txBody>
                    <a:bodyPr/>
                    <a:lstStyle/>
                    <a:p>
                      <a:pPr algn="l" fontAlgn="b"/>
                      <a:r>
                        <a:rPr lang="en-IN" sz="1100" u="none" strike="noStrike" dirty="0">
                          <a:effectLst/>
                        </a:rPr>
                        <a:t> </a:t>
                      </a:r>
                      <a:r>
                        <a:rPr lang="en-IN" sz="1100" u="none" strike="noStrike" dirty="0" err="1">
                          <a:effectLst/>
                        </a:rPr>
                        <a:t>is_promoted</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83995374"/>
                  </a:ext>
                </a:extLst>
              </a:tr>
            </a:tbl>
          </a:graphicData>
        </a:graphic>
      </p:graphicFrame>
      <p:sp>
        <p:nvSpPr>
          <p:cNvPr id="6" name="Oval 5">
            <a:extLst>
              <a:ext uri="{FF2B5EF4-FFF2-40B4-BE49-F238E27FC236}">
                <a16:creationId xmlns:a16="http://schemas.microsoft.com/office/drawing/2014/main" id="{88FB8803-998C-4AB8-91B7-CF12AD67C60D}"/>
              </a:ext>
            </a:extLst>
          </p:cNvPr>
          <p:cNvSpPr/>
          <p:nvPr/>
        </p:nvSpPr>
        <p:spPr>
          <a:xfrm>
            <a:off x="3501390" y="3056890"/>
            <a:ext cx="409575" cy="2857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EF953B0D-E2B5-4D2F-86AE-D49D1EB4133B}"/>
              </a:ext>
            </a:extLst>
          </p:cNvPr>
          <p:cNvSpPr/>
          <p:nvPr/>
        </p:nvSpPr>
        <p:spPr>
          <a:xfrm>
            <a:off x="3501390" y="3961130"/>
            <a:ext cx="409575" cy="2857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3801AE18-9117-44B6-AC19-1452AE61F174}"/>
              </a:ext>
            </a:extLst>
          </p:cNvPr>
          <p:cNvSpPr/>
          <p:nvPr/>
        </p:nvSpPr>
        <p:spPr>
          <a:xfrm>
            <a:off x="9617710" y="3056890"/>
            <a:ext cx="409575" cy="285750"/>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0825F402-729E-4DEA-AF12-EB639B409EA5}"/>
              </a:ext>
            </a:extLst>
          </p:cNvPr>
          <p:cNvSpPr/>
          <p:nvPr/>
        </p:nvSpPr>
        <p:spPr>
          <a:xfrm>
            <a:off x="9607550" y="3981450"/>
            <a:ext cx="409575" cy="285750"/>
          </a:xfrm>
          <a:prstGeom prst="ellipse">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Arrow Connector 10">
            <a:extLst>
              <a:ext uri="{FF2B5EF4-FFF2-40B4-BE49-F238E27FC236}">
                <a16:creationId xmlns:a16="http://schemas.microsoft.com/office/drawing/2014/main" id="{19DD56CC-16E1-49A6-B02A-876293D89FFD}"/>
              </a:ext>
            </a:extLst>
          </p:cNvPr>
          <p:cNvCxnSpPr>
            <a:endCxn id="8" idx="2"/>
          </p:cNvCxnSpPr>
          <p:nvPr/>
        </p:nvCxnSpPr>
        <p:spPr>
          <a:xfrm>
            <a:off x="3910965" y="3199765"/>
            <a:ext cx="5706745" cy="0"/>
          </a:xfrm>
          <a:prstGeom prst="straightConnector1">
            <a:avLst/>
          </a:prstGeom>
          <a:ln w="25400">
            <a:gradFill flip="none" rotWithShape="1">
              <a:gsLst>
                <a:gs pos="0">
                  <a:srgbClr val="FF0000"/>
                </a:gs>
                <a:gs pos="100000">
                  <a:srgbClr val="00B050"/>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C148620-33AC-402B-8767-CBC8510AA6C9}"/>
              </a:ext>
            </a:extLst>
          </p:cNvPr>
          <p:cNvCxnSpPr>
            <a:cxnSpLocks/>
            <a:stCxn id="7" idx="6"/>
            <a:endCxn id="9" idx="2"/>
          </p:cNvCxnSpPr>
          <p:nvPr/>
        </p:nvCxnSpPr>
        <p:spPr>
          <a:xfrm>
            <a:off x="3910965" y="4104005"/>
            <a:ext cx="5696585" cy="20320"/>
          </a:xfrm>
          <a:prstGeom prst="straightConnector1">
            <a:avLst/>
          </a:prstGeom>
          <a:ln w="25400">
            <a:gradFill flip="none" rotWithShape="1">
              <a:gsLst>
                <a:gs pos="0">
                  <a:srgbClr val="FF0000"/>
                </a:gs>
                <a:gs pos="100000">
                  <a:srgbClr val="00B050"/>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9DC9F0C-98D7-400A-96D9-47D414A088C2}"/>
              </a:ext>
            </a:extLst>
          </p:cNvPr>
          <p:cNvSpPr txBox="1"/>
          <p:nvPr/>
        </p:nvSpPr>
        <p:spPr>
          <a:xfrm>
            <a:off x="4801852" y="3981450"/>
            <a:ext cx="1459054" cy="261610"/>
          </a:xfrm>
          <a:prstGeom prst="rect">
            <a:avLst/>
          </a:prstGeom>
          <a:solidFill>
            <a:schemeClr val="bg1"/>
          </a:solidFill>
          <a:ln>
            <a:gradFill>
              <a:gsLst>
                <a:gs pos="0">
                  <a:srgbClr val="FF0000"/>
                </a:gs>
                <a:gs pos="100000">
                  <a:srgbClr val="FFC000"/>
                </a:gs>
              </a:gsLst>
              <a:lin ang="5400000" scaled="1"/>
            </a:gradFill>
          </a:ln>
        </p:spPr>
        <p:txBody>
          <a:bodyPr wrap="none" rtlCol="0">
            <a:spAutoFit/>
          </a:bodyPr>
          <a:lstStyle/>
          <a:p>
            <a:r>
              <a:rPr lang="en-US" sz="1100" dirty="0"/>
              <a:t>Imputation by Median</a:t>
            </a:r>
            <a:endParaRPr lang="en-IN" sz="1100" dirty="0"/>
          </a:p>
        </p:txBody>
      </p:sp>
      <p:sp>
        <p:nvSpPr>
          <p:cNvPr id="21" name="TextBox 20">
            <a:extLst>
              <a:ext uri="{FF2B5EF4-FFF2-40B4-BE49-F238E27FC236}">
                <a16:creationId xmlns:a16="http://schemas.microsoft.com/office/drawing/2014/main" id="{DA14AA8C-3A9C-4E2F-B453-265D7D096DAD}"/>
              </a:ext>
            </a:extLst>
          </p:cNvPr>
          <p:cNvSpPr txBox="1"/>
          <p:nvPr/>
        </p:nvSpPr>
        <p:spPr>
          <a:xfrm>
            <a:off x="4486346" y="2998113"/>
            <a:ext cx="2028119" cy="430887"/>
          </a:xfrm>
          <a:prstGeom prst="rect">
            <a:avLst/>
          </a:prstGeom>
          <a:solidFill>
            <a:schemeClr val="bg1"/>
          </a:solidFill>
          <a:ln>
            <a:gradFill>
              <a:gsLst>
                <a:gs pos="0">
                  <a:srgbClr val="FF0000"/>
                </a:gs>
                <a:gs pos="100000">
                  <a:srgbClr val="FFC000"/>
                </a:gs>
              </a:gsLst>
              <a:lin ang="5400000" scaled="1"/>
            </a:gradFill>
          </a:ln>
        </p:spPr>
        <p:txBody>
          <a:bodyPr wrap="none" rtlCol="0">
            <a:spAutoFit/>
          </a:bodyPr>
          <a:lstStyle/>
          <a:p>
            <a:pPr algn="ctr"/>
            <a:r>
              <a:rPr lang="en-US" sz="1100" dirty="0"/>
              <a:t>Imputation by </a:t>
            </a:r>
          </a:p>
          <a:p>
            <a:pPr algn="ctr"/>
            <a:r>
              <a:rPr lang="en-US" sz="1100" dirty="0"/>
              <a:t>Multivariate Feature Imputation</a:t>
            </a:r>
            <a:endParaRPr lang="en-IN" sz="1100" dirty="0"/>
          </a:p>
        </p:txBody>
      </p:sp>
    </p:spTree>
    <p:extLst>
      <p:ext uri="{BB962C8B-B14F-4D97-AF65-F5344CB8AC3E}">
        <p14:creationId xmlns:p14="http://schemas.microsoft.com/office/powerpoint/2010/main" val="3271773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C379CA-8648-4098-B3E9-D419CE42C96B}"/>
              </a:ext>
            </a:extLst>
          </p:cNvPr>
          <p:cNvSpPr>
            <a:spLocks noGrp="1"/>
          </p:cNvSpPr>
          <p:nvPr>
            <p:ph type="body" sz="quarter" idx="13"/>
          </p:nvPr>
        </p:nvSpPr>
        <p:spPr/>
        <p:txBody>
          <a:bodyPr/>
          <a:lstStyle/>
          <a:p>
            <a:r>
              <a:rPr lang="en-IN" dirty="0">
                <a:hlinkClick r:id="rId2"/>
              </a:rPr>
              <a:t>https://public.tableau.com/app/profile/rahim7106/viz/HRAnalysis_16419708932370/KPIsTrainingsPromotions?publish=yes</a:t>
            </a:r>
            <a:endParaRPr lang="en-IN" dirty="0"/>
          </a:p>
          <a:p>
            <a:endParaRPr lang="en-IN" dirty="0"/>
          </a:p>
        </p:txBody>
      </p:sp>
      <p:sp>
        <p:nvSpPr>
          <p:cNvPr id="3" name="Text Placeholder 2">
            <a:extLst>
              <a:ext uri="{FF2B5EF4-FFF2-40B4-BE49-F238E27FC236}">
                <a16:creationId xmlns:a16="http://schemas.microsoft.com/office/drawing/2014/main" id="{9642260A-5069-41C8-B51D-A2E39C04AC1D}"/>
              </a:ext>
            </a:extLst>
          </p:cNvPr>
          <p:cNvSpPr>
            <a:spLocks noGrp="1"/>
          </p:cNvSpPr>
          <p:nvPr>
            <p:ph type="body" sz="quarter" idx="14"/>
          </p:nvPr>
        </p:nvSpPr>
        <p:spPr/>
        <p:txBody>
          <a:bodyPr/>
          <a:lstStyle/>
          <a:p>
            <a:r>
              <a:rPr lang="en-US" dirty="0"/>
              <a:t>Exploratory Analysis of Train Dataset was performed . Tableau Dashboard link is given below.</a:t>
            </a:r>
            <a:endParaRPr lang="en-IN" dirty="0"/>
          </a:p>
        </p:txBody>
      </p:sp>
      <p:sp>
        <p:nvSpPr>
          <p:cNvPr id="4" name="Title 3">
            <a:extLst>
              <a:ext uri="{FF2B5EF4-FFF2-40B4-BE49-F238E27FC236}">
                <a16:creationId xmlns:a16="http://schemas.microsoft.com/office/drawing/2014/main" id="{725B409F-081B-4E3F-8365-07BD3404E56D}"/>
              </a:ext>
            </a:extLst>
          </p:cNvPr>
          <p:cNvSpPr>
            <a:spLocks noGrp="1"/>
          </p:cNvSpPr>
          <p:nvPr>
            <p:ph type="title"/>
          </p:nvPr>
        </p:nvSpPr>
        <p:spPr/>
        <p:txBody>
          <a:bodyPr/>
          <a:lstStyle/>
          <a:p>
            <a:r>
              <a:rPr lang="en-IN" dirty="0"/>
              <a:t>V. Exploratory Data Analysis- Tableau</a:t>
            </a:r>
          </a:p>
        </p:txBody>
      </p:sp>
      <p:pic>
        <p:nvPicPr>
          <p:cNvPr id="6" name="Picture 5" descr="Chart, bar chart&#10;&#10;Description automatically generated">
            <a:extLst>
              <a:ext uri="{FF2B5EF4-FFF2-40B4-BE49-F238E27FC236}">
                <a16:creationId xmlns:a16="http://schemas.microsoft.com/office/drawing/2014/main" id="{F204938D-2648-44BD-A24B-0E0DDDDC0D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9567" y="2405368"/>
            <a:ext cx="4968241" cy="3973930"/>
          </a:xfrm>
          <a:prstGeom prst="rect">
            <a:avLst/>
          </a:prstGeom>
        </p:spPr>
      </p:pic>
    </p:spTree>
    <p:extLst>
      <p:ext uri="{BB962C8B-B14F-4D97-AF65-F5344CB8AC3E}">
        <p14:creationId xmlns:p14="http://schemas.microsoft.com/office/powerpoint/2010/main" val="2436754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5B409F-081B-4E3F-8365-07BD3404E56D}"/>
              </a:ext>
            </a:extLst>
          </p:cNvPr>
          <p:cNvSpPr>
            <a:spLocks noGrp="1"/>
          </p:cNvSpPr>
          <p:nvPr>
            <p:ph type="title"/>
          </p:nvPr>
        </p:nvSpPr>
        <p:spPr/>
        <p:txBody>
          <a:bodyPr/>
          <a:lstStyle/>
          <a:p>
            <a:r>
              <a:rPr lang="en-IN" dirty="0"/>
              <a:t>V. Exploratory Data Analysis- Python -I</a:t>
            </a:r>
          </a:p>
        </p:txBody>
      </p:sp>
      <p:pic>
        <p:nvPicPr>
          <p:cNvPr id="19" name="Picture 18" descr="Chart, box and whisker chart&#10;&#10;Description automatically generated">
            <a:extLst>
              <a:ext uri="{FF2B5EF4-FFF2-40B4-BE49-F238E27FC236}">
                <a16:creationId xmlns:a16="http://schemas.microsoft.com/office/drawing/2014/main" id="{40B55D95-F0A7-4C62-B628-702963DBA3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757" y="3753580"/>
            <a:ext cx="5311112" cy="2625718"/>
          </a:xfrm>
          <a:prstGeom prst="rect">
            <a:avLst/>
          </a:prstGeom>
        </p:spPr>
      </p:pic>
      <p:pic>
        <p:nvPicPr>
          <p:cNvPr id="21" name="Picture 20" descr="A picture containing icon&#10;&#10;Description automatically generated">
            <a:extLst>
              <a:ext uri="{FF2B5EF4-FFF2-40B4-BE49-F238E27FC236}">
                <a16:creationId xmlns:a16="http://schemas.microsoft.com/office/drawing/2014/main" id="{5617CEE8-01F8-456F-8CC1-7415B36344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9525" y="1505301"/>
            <a:ext cx="6885355" cy="2248279"/>
          </a:xfrm>
          <a:prstGeom prst="rect">
            <a:avLst/>
          </a:prstGeom>
        </p:spPr>
      </p:pic>
      <p:sp>
        <p:nvSpPr>
          <p:cNvPr id="24" name="TextBox 23">
            <a:extLst>
              <a:ext uri="{FF2B5EF4-FFF2-40B4-BE49-F238E27FC236}">
                <a16:creationId xmlns:a16="http://schemas.microsoft.com/office/drawing/2014/main" id="{BB1C6581-18EF-4306-AEC7-884E4C5B505C}"/>
              </a:ext>
            </a:extLst>
          </p:cNvPr>
          <p:cNvSpPr txBox="1"/>
          <p:nvPr/>
        </p:nvSpPr>
        <p:spPr>
          <a:xfrm>
            <a:off x="771525" y="2093658"/>
            <a:ext cx="2598981" cy="646331"/>
          </a:xfrm>
          <a:prstGeom prst="rect">
            <a:avLst/>
          </a:prstGeom>
          <a:noFill/>
        </p:spPr>
        <p:txBody>
          <a:bodyPr wrap="none" rtlCol="0">
            <a:spAutoFit/>
          </a:bodyPr>
          <a:lstStyle/>
          <a:p>
            <a:r>
              <a:rPr lang="en-US" sz="1200" dirty="0"/>
              <a:t>a) Pie Chart displaying the distribution </a:t>
            </a:r>
          </a:p>
          <a:p>
            <a:r>
              <a:rPr lang="en-US" sz="1200" dirty="0"/>
              <a:t>of </a:t>
            </a:r>
            <a:r>
              <a:rPr lang="en-US" sz="1200" dirty="0" err="1"/>
              <a:t>is_promoted</a:t>
            </a:r>
            <a:endParaRPr lang="en-US" sz="1200" dirty="0"/>
          </a:p>
          <a:p>
            <a:r>
              <a:rPr lang="en-US" sz="1200" dirty="0"/>
              <a:t>b) Chart showing </a:t>
            </a:r>
            <a:r>
              <a:rPr lang="en-US" sz="1200" dirty="0" err="1"/>
              <a:t>is_promoted</a:t>
            </a:r>
            <a:r>
              <a:rPr lang="en-US" sz="1200" dirty="0"/>
              <a:t> Count</a:t>
            </a:r>
            <a:endParaRPr lang="en-IN" sz="1200" dirty="0"/>
          </a:p>
        </p:txBody>
      </p:sp>
      <p:sp>
        <p:nvSpPr>
          <p:cNvPr id="25" name="TextBox 24">
            <a:extLst>
              <a:ext uri="{FF2B5EF4-FFF2-40B4-BE49-F238E27FC236}">
                <a16:creationId xmlns:a16="http://schemas.microsoft.com/office/drawing/2014/main" id="{C7551DEE-3028-4597-A9F8-5A16808F3C45}"/>
              </a:ext>
            </a:extLst>
          </p:cNvPr>
          <p:cNvSpPr txBox="1"/>
          <p:nvPr/>
        </p:nvSpPr>
        <p:spPr>
          <a:xfrm>
            <a:off x="6429375" y="4579683"/>
            <a:ext cx="4571573" cy="276999"/>
          </a:xfrm>
          <a:prstGeom prst="rect">
            <a:avLst/>
          </a:prstGeom>
          <a:noFill/>
        </p:spPr>
        <p:txBody>
          <a:bodyPr wrap="none" rtlCol="0">
            <a:spAutoFit/>
          </a:bodyPr>
          <a:lstStyle/>
          <a:p>
            <a:pPr marL="228600" indent="-228600">
              <a:buAutoNum type="alphaLcParenR"/>
            </a:pPr>
            <a:r>
              <a:rPr lang="en-US" sz="1200" dirty="0"/>
              <a:t>Box Plot with relationship between </a:t>
            </a:r>
            <a:r>
              <a:rPr lang="en-US" sz="1200" dirty="0" err="1"/>
              <a:t>is_promoted</a:t>
            </a:r>
            <a:r>
              <a:rPr lang="en-US" sz="1200" dirty="0"/>
              <a:t> to other variables</a:t>
            </a:r>
            <a:endParaRPr lang="en-IN" sz="1200" dirty="0"/>
          </a:p>
        </p:txBody>
      </p:sp>
    </p:spTree>
    <p:extLst>
      <p:ext uri="{BB962C8B-B14F-4D97-AF65-F5344CB8AC3E}">
        <p14:creationId xmlns:p14="http://schemas.microsoft.com/office/powerpoint/2010/main" val="3144681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5B409F-081B-4E3F-8365-07BD3404E56D}"/>
              </a:ext>
            </a:extLst>
          </p:cNvPr>
          <p:cNvSpPr>
            <a:spLocks noGrp="1"/>
          </p:cNvSpPr>
          <p:nvPr>
            <p:ph type="title"/>
          </p:nvPr>
        </p:nvSpPr>
        <p:spPr/>
        <p:txBody>
          <a:bodyPr/>
          <a:lstStyle/>
          <a:p>
            <a:r>
              <a:rPr lang="en-IN" dirty="0"/>
              <a:t>V. Exploratory Data Analysis- Python -II</a:t>
            </a:r>
          </a:p>
        </p:txBody>
      </p:sp>
      <p:pic>
        <p:nvPicPr>
          <p:cNvPr id="23" name="Picture 22" descr="Calendar&#10;&#10;Description automatically generated with medium confidence">
            <a:extLst>
              <a:ext uri="{FF2B5EF4-FFF2-40B4-BE49-F238E27FC236}">
                <a16:creationId xmlns:a16="http://schemas.microsoft.com/office/drawing/2014/main" id="{9BA4DD81-455A-46F5-A56A-368DDF15A7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53" y="1820568"/>
            <a:ext cx="5638095" cy="4558730"/>
          </a:xfrm>
          <a:prstGeom prst="rect">
            <a:avLst/>
          </a:prstGeom>
        </p:spPr>
      </p:pic>
      <p:sp>
        <p:nvSpPr>
          <p:cNvPr id="2" name="TextBox 1">
            <a:extLst>
              <a:ext uri="{FF2B5EF4-FFF2-40B4-BE49-F238E27FC236}">
                <a16:creationId xmlns:a16="http://schemas.microsoft.com/office/drawing/2014/main" id="{51587C1D-A2D2-4B4E-A7D2-1B2C38373579}"/>
              </a:ext>
            </a:extLst>
          </p:cNvPr>
          <p:cNvSpPr txBox="1"/>
          <p:nvPr/>
        </p:nvSpPr>
        <p:spPr>
          <a:xfrm>
            <a:off x="2143760" y="1321577"/>
            <a:ext cx="2176814" cy="369332"/>
          </a:xfrm>
          <a:prstGeom prst="rect">
            <a:avLst/>
          </a:prstGeom>
          <a:noFill/>
        </p:spPr>
        <p:txBody>
          <a:bodyPr wrap="none" rtlCol="0">
            <a:spAutoFit/>
          </a:bodyPr>
          <a:lstStyle/>
          <a:p>
            <a:r>
              <a:rPr lang="en-US" b="1" dirty="0"/>
              <a:t>Co-relation Heatmap</a:t>
            </a:r>
            <a:endParaRPr lang="en-IN" b="1" dirty="0"/>
          </a:p>
        </p:txBody>
      </p:sp>
      <p:pic>
        <p:nvPicPr>
          <p:cNvPr id="6" name="Picture 5" descr="Text&#10;&#10;Description automatically generated">
            <a:extLst>
              <a:ext uri="{FF2B5EF4-FFF2-40B4-BE49-F238E27FC236}">
                <a16:creationId xmlns:a16="http://schemas.microsoft.com/office/drawing/2014/main" id="{F11873C9-7C86-49FC-914B-0C4726DDF6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0971" y="2155132"/>
            <a:ext cx="3229669" cy="3157497"/>
          </a:xfrm>
          <a:prstGeom prst="rect">
            <a:avLst/>
          </a:prstGeom>
        </p:spPr>
      </p:pic>
      <p:cxnSp>
        <p:nvCxnSpPr>
          <p:cNvPr id="12" name="Straight Connector 11">
            <a:extLst>
              <a:ext uri="{FF2B5EF4-FFF2-40B4-BE49-F238E27FC236}">
                <a16:creationId xmlns:a16="http://schemas.microsoft.com/office/drawing/2014/main" id="{35C80377-9E4A-41CE-AD8F-96D05411E146}"/>
              </a:ext>
            </a:extLst>
          </p:cNvPr>
          <p:cNvCxnSpPr>
            <a:cxnSpLocks/>
          </p:cNvCxnSpPr>
          <p:nvPr/>
        </p:nvCxnSpPr>
        <p:spPr>
          <a:xfrm>
            <a:off x="6300470" y="1371600"/>
            <a:ext cx="0" cy="48768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7F82710-CEE0-4D89-BFA4-8BC11CDBB5B2}"/>
              </a:ext>
            </a:extLst>
          </p:cNvPr>
          <p:cNvSpPr txBox="1"/>
          <p:nvPr/>
        </p:nvSpPr>
        <p:spPr>
          <a:xfrm>
            <a:off x="7152640" y="1321577"/>
            <a:ext cx="3397981" cy="369332"/>
          </a:xfrm>
          <a:prstGeom prst="rect">
            <a:avLst/>
          </a:prstGeom>
          <a:noFill/>
        </p:spPr>
        <p:txBody>
          <a:bodyPr wrap="none" rtlCol="0">
            <a:spAutoFit/>
          </a:bodyPr>
          <a:lstStyle/>
          <a:p>
            <a:r>
              <a:rPr lang="en-US" b="1" dirty="0"/>
              <a:t>Missing Values in Data by Column</a:t>
            </a:r>
            <a:endParaRPr lang="en-IN" b="1" dirty="0"/>
          </a:p>
        </p:txBody>
      </p:sp>
      <p:cxnSp>
        <p:nvCxnSpPr>
          <p:cNvPr id="16" name="Straight Connector 15">
            <a:extLst>
              <a:ext uri="{FF2B5EF4-FFF2-40B4-BE49-F238E27FC236}">
                <a16:creationId xmlns:a16="http://schemas.microsoft.com/office/drawing/2014/main" id="{63BA1666-3105-4FFB-AD69-3E073E6D3227}"/>
              </a:ext>
            </a:extLst>
          </p:cNvPr>
          <p:cNvCxnSpPr>
            <a:cxnSpLocks/>
          </p:cNvCxnSpPr>
          <p:nvPr/>
        </p:nvCxnSpPr>
        <p:spPr>
          <a:xfrm>
            <a:off x="955040" y="1690909"/>
            <a:ext cx="1085088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585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5B409F-081B-4E3F-8365-07BD3404E56D}"/>
              </a:ext>
            </a:extLst>
          </p:cNvPr>
          <p:cNvSpPr>
            <a:spLocks noGrp="1"/>
          </p:cNvSpPr>
          <p:nvPr>
            <p:ph type="title"/>
          </p:nvPr>
        </p:nvSpPr>
        <p:spPr/>
        <p:txBody>
          <a:bodyPr>
            <a:normAutofit/>
          </a:bodyPr>
          <a:lstStyle/>
          <a:p>
            <a:r>
              <a:rPr lang="en-IN" dirty="0"/>
              <a:t>VI. Model Development and Validations</a:t>
            </a:r>
          </a:p>
        </p:txBody>
      </p:sp>
      <p:sp>
        <p:nvSpPr>
          <p:cNvPr id="5" name="TextBox 4">
            <a:extLst>
              <a:ext uri="{FF2B5EF4-FFF2-40B4-BE49-F238E27FC236}">
                <a16:creationId xmlns:a16="http://schemas.microsoft.com/office/drawing/2014/main" id="{674F8491-3E17-41E8-A671-6CFC856F435D}"/>
              </a:ext>
            </a:extLst>
          </p:cNvPr>
          <p:cNvSpPr txBox="1"/>
          <p:nvPr/>
        </p:nvSpPr>
        <p:spPr>
          <a:xfrm>
            <a:off x="463550" y="1381125"/>
            <a:ext cx="11528425" cy="2031325"/>
          </a:xfrm>
          <a:prstGeom prst="rect">
            <a:avLst/>
          </a:prstGeom>
          <a:noFill/>
        </p:spPr>
        <p:txBody>
          <a:bodyPr wrap="square" rtlCol="0">
            <a:spAutoFit/>
          </a:bodyPr>
          <a:lstStyle/>
          <a:p>
            <a:r>
              <a:rPr lang="en-US" dirty="0"/>
              <a:t>Based on the Problem statement and Train Data provided following were the Dependent and Independent Variables identified.</a:t>
            </a:r>
          </a:p>
          <a:p>
            <a:endParaRPr lang="en-US" dirty="0"/>
          </a:p>
          <a:p>
            <a:pPr marL="285750" indent="-285750">
              <a:buFont typeface="Arial" panose="020B0604020202020204" pitchFamily="34" charset="0"/>
              <a:buChar char="•"/>
            </a:pPr>
            <a:r>
              <a:rPr lang="en-US" b="1" dirty="0"/>
              <a:t>Target/Dependent Variable </a:t>
            </a:r>
            <a:r>
              <a:rPr lang="en-US" dirty="0"/>
              <a:t>: </a:t>
            </a:r>
            <a:r>
              <a:rPr lang="en-IN" sz="1800" b="1" i="0" u="none" strike="noStrike" dirty="0" err="1">
                <a:solidFill>
                  <a:srgbClr val="000000"/>
                </a:solidFill>
                <a:effectLst/>
                <a:latin typeface="Calibri" panose="020F0502020204030204" pitchFamily="34" charset="0"/>
              </a:rPr>
              <a:t>is_promoted</a:t>
            </a:r>
            <a:r>
              <a:rPr lang="en-IN" b="1" dirty="0"/>
              <a:t> </a:t>
            </a:r>
          </a:p>
          <a:p>
            <a:pPr marL="285750" indent="-285750">
              <a:buFont typeface="Arial" panose="020B0604020202020204" pitchFamily="34" charset="0"/>
              <a:buChar char="•"/>
            </a:pPr>
            <a:r>
              <a:rPr lang="en-IN" b="1" dirty="0"/>
              <a:t>Independent Variables</a:t>
            </a:r>
            <a:r>
              <a:rPr lang="en-IN" dirty="0"/>
              <a:t> :  </a:t>
            </a:r>
            <a:r>
              <a:rPr lang="en-IN" sz="1800" b="0" i="0" u="none" strike="noStrike" dirty="0">
                <a:solidFill>
                  <a:srgbClr val="000000"/>
                </a:solidFill>
                <a:effectLst/>
                <a:latin typeface="Calibri" panose="020F0502020204030204" pitchFamily="34" charset="0"/>
              </a:rPr>
              <a:t>'department',</a:t>
            </a:r>
            <a:r>
              <a:rPr lang="en-IN" dirty="0"/>
              <a:t> </a:t>
            </a:r>
            <a:r>
              <a:rPr lang="en-IN" sz="1800" b="0" i="0" u="none" strike="noStrike" dirty="0">
                <a:solidFill>
                  <a:srgbClr val="000000"/>
                </a:solidFill>
                <a:effectLst/>
                <a:latin typeface="Calibri" panose="020F0502020204030204" pitchFamily="34" charset="0"/>
              </a:rPr>
              <a:t>'region',</a:t>
            </a:r>
            <a:r>
              <a:rPr lang="en-IN" dirty="0"/>
              <a:t> </a:t>
            </a:r>
            <a:r>
              <a:rPr lang="en-IN" sz="1800" b="0" i="0" u="none" strike="noStrike" dirty="0">
                <a:solidFill>
                  <a:srgbClr val="000000"/>
                </a:solidFill>
                <a:effectLst/>
                <a:latin typeface="Calibri" panose="020F0502020204030204" pitchFamily="34" charset="0"/>
              </a:rPr>
              <a:t>'education',</a:t>
            </a:r>
            <a:r>
              <a:rPr lang="en-IN" dirty="0"/>
              <a:t> </a:t>
            </a:r>
            <a:r>
              <a:rPr lang="en-IN" sz="1800" b="0" i="0" u="none" strike="noStrike" dirty="0">
                <a:solidFill>
                  <a:srgbClr val="000000"/>
                </a:solidFill>
                <a:effectLst/>
                <a:latin typeface="Calibri" panose="020F0502020204030204" pitchFamily="34" charset="0"/>
              </a:rPr>
              <a:t>'gender',</a:t>
            </a:r>
            <a:r>
              <a:rPr lang="en-IN" dirty="0"/>
              <a:t> </a:t>
            </a:r>
            <a:r>
              <a:rPr lang="en-IN" sz="1800" b="0" i="0" u="none" strike="noStrike" dirty="0">
                <a:solidFill>
                  <a:srgbClr val="000000"/>
                </a:solidFill>
                <a:effectLst/>
                <a:latin typeface="Calibri" panose="020F0502020204030204" pitchFamily="34" charset="0"/>
              </a:rPr>
              <a:t>'</a:t>
            </a:r>
            <a:r>
              <a:rPr lang="en-IN" sz="1800" b="0" i="0" u="none" strike="noStrike" dirty="0" err="1">
                <a:solidFill>
                  <a:srgbClr val="000000"/>
                </a:solidFill>
                <a:effectLst/>
                <a:latin typeface="Calibri" panose="020F0502020204030204" pitchFamily="34" charset="0"/>
              </a:rPr>
              <a:t>recruitment_channel</a:t>
            </a:r>
            <a:r>
              <a:rPr lang="en-IN" sz="1800" b="0" i="0" u="none" strike="noStrike" dirty="0">
                <a:solidFill>
                  <a:srgbClr val="000000"/>
                </a:solidFill>
                <a:effectLst/>
                <a:latin typeface="Calibri" panose="020F0502020204030204" pitchFamily="34" charset="0"/>
              </a:rPr>
              <a:t>',</a:t>
            </a:r>
            <a:r>
              <a:rPr lang="en-IN" dirty="0"/>
              <a:t> </a:t>
            </a:r>
            <a:r>
              <a:rPr lang="en-IN" sz="1800" b="0" i="0" u="none" strike="noStrike" dirty="0">
                <a:solidFill>
                  <a:srgbClr val="000000"/>
                </a:solidFill>
                <a:effectLst/>
                <a:latin typeface="Calibri" panose="020F0502020204030204" pitchFamily="34" charset="0"/>
              </a:rPr>
              <a:t>'</a:t>
            </a:r>
            <a:r>
              <a:rPr lang="en-IN" sz="1800" b="0" i="0" u="none" strike="noStrike" dirty="0" err="1">
                <a:solidFill>
                  <a:srgbClr val="000000"/>
                </a:solidFill>
                <a:effectLst/>
                <a:latin typeface="Calibri" panose="020F0502020204030204" pitchFamily="34" charset="0"/>
              </a:rPr>
              <a:t>no_of_trainings</a:t>
            </a:r>
            <a:r>
              <a:rPr lang="en-IN" sz="1800" b="0" i="0" u="none" strike="noStrike" dirty="0">
                <a:solidFill>
                  <a:srgbClr val="000000"/>
                </a:solidFill>
                <a:effectLst/>
                <a:latin typeface="Calibri" panose="020F0502020204030204" pitchFamily="34" charset="0"/>
              </a:rPr>
              <a:t>',</a:t>
            </a:r>
            <a:r>
              <a:rPr lang="en-IN" dirty="0"/>
              <a:t> </a:t>
            </a:r>
            <a:r>
              <a:rPr lang="en-IN" sz="1800" b="0" i="0" u="none" strike="noStrike" dirty="0">
                <a:solidFill>
                  <a:srgbClr val="000000"/>
                </a:solidFill>
                <a:effectLst/>
                <a:latin typeface="Calibri" panose="020F0502020204030204" pitchFamily="34" charset="0"/>
              </a:rPr>
              <a:t>'age',</a:t>
            </a:r>
            <a:r>
              <a:rPr lang="en-IN" dirty="0"/>
              <a:t> </a:t>
            </a:r>
            <a:r>
              <a:rPr lang="en-IN" sz="1800" b="0" i="0" u="none" strike="noStrike" dirty="0">
                <a:solidFill>
                  <a:srgbClr val="000000"/>
                </a:solidFill>
                <a:effectLst/>
                <a:latin typeface="Calibri" panose="020F0502020204030204" pitchFamily="34" charset="0"/>
              </a:rPr>
              <a:t>'</a:t>
            </a:r>
            <a:r>
              <a:rPr lang="en-IN" sz="1800" b="0" i="0" u="none" strike="noStrike" dirty="0" err="1">
                <a:solidFill>
                  <a:srgbClr val="000000"/>
                </a:solidFill>
                <a:effectLst/>
                <a:latin typeface="Calibri" panose="020F0502020204030204" pitchFamily="34" charset="0"/>
              </a:rPr>
              <a:t>previous_year_rating</a:t>
            </a:r>
            <a:r>
              <a:rPr lang="en-IN" sz="1800" b="0" i="0" u="none" strike="noStrike" dirty="0">
                <a:solidFill>
                  <a:srgbClr val="000000"/>
                </a:solidFill>
                <a:effectLst/>
                <a:latin typeface="Calibri" panose="020F0502020204030204" pitchFamily="34" charset="0"/>
              </a:rPr>
              <a:t>',</a:t>
            </a:r>
            <a:r>
              <a:rPr lang="en-IN" dirty="0"/>
              <a:t> </a:t>
            </a:r>
            <a:r>
              <a:rPr lang="en-IN" sz="1800" b="0" i="0" u="none" strike="noStrike" dirty="0">
                <a:solidFill>
                  <a:srgbClr val="000000"/>
                </a:solidFill>
                <a:effectLst/>
                <a:latin typeface="Calibri" panose="020F0502020204030204" pitchFamily="34" charset="0"/>
              </a:rPr>
              <a:t>'</a:t>
            </a:r>
            <a:r>
              <a:rPr lang="en-IN" sz="1800" b="0" i="0" u="none" strike="noStrike" dirty="0" err="1">
                <a:solidFill>
                  <a:srgbClr val="000000"/>
                </a:solidFill>
                <a:effectLst/>
                <a:latin typeface="Calibri" panose="020F0502020204030204" pitchFamily="34" charset="0"/>
              </a:rPr>
              <a:t>length_of_service</a:t>
            </a:r>
            <a:r>
              <a:rPr lang="en-IN" sz="1800" b="0" i="0" u="none" strike="noStrike" dirty="0">
                <a:solidFill>
                  <a:srgbClr val="000000"/>
                </a:solidFill>
                <a:effectLst/>
                <a:latin typeface="Calibri" panose="020F0502020204030204" pitchFamily="34" charset="0"/>
              </a:rPr>
              <a:t>',</a:t>
            </a:r>
            <a:r>
              <a:rPr lang="en-IN" dirty="0"/>
              <a:t> </a:t>
            </a:r>
            <a:r>
              <a:rPr lang="en-IN" sz="1800" b="0" i="0" u="none" strike="noStrike" dirty="0">
                <a:solidFill>
                  <a:srgbClr val="000000"/>
                </a:solidFill>
                <a:effectLst/>
                <a:latin typeface="Calibri" panose="020F0502020204030204" pitchFamily="34" charset="0"/>
              </a:rPr>
              <a:t>'</a:t>
            </a:r>
            <a:r>
              <a:rPr lang="en-IN" sz="1800" b="0" i="0" u="none" strike="noStrike" dirty="0" err="1">
                <a:solidFill>
                  <a:srgbClr val="000000"/>
                </a:solidFill>
                <a:effectLst/>
                <a:latin typeface="Calibri" panose="020F0502020204030204" pitchFamily="34" charset="0"/>
              </a:rPr>
              <a:t>KPIs_met</a:t>
            </a:r>
            <a:r>
              <a:rPr lang="en-IN" sz="1800" b="0" i="0" u="none" strike="noStrike" dirty="0">
                <a:solidFill>
                  <a:srgbClr val="000000"/>
                </a:solidFill>
                <a:effectLst/>
                <a:latin typeface="Calibri" panose="020F0502020204030204" pitchFamily="34" charset="0"/>
              </a:rPr>
              <a:t> &gt;80%',</a:t>
            </a:r>
            <a:r>
              <a:rPr lang="en-IN" dirty="0"/>
              <a:t> </a:t>
            </a:r>
            <a:r>
              <a:rPr lang="en-IN" sz="1800" b="0" i="0" u="none" strike="noStrike" dirty="0">
                <a:solidFill>
                  <a:srgbClr val="000000"/>
                </a:solidFill>
                <a:effectLst/>
                <a:latin typeface="Calibri" panose="020F0502020204030204" pitchFamily="34" charset="0"/>
              </a:rPr>
              <a:t>'</a:t>
            </a:r>
            <a:r>
              <a:rPr lang="en-IN" sz="1800" b="0" i="0" u="none" strike="noStrike" dirty="0" err="1">
                <a:solidFill>
                  <a:srgbClr val="000000"/>
                </a:solidFill>
                <a:effectLst/>
                <a:latin typeface="Calibri" panose="020F0502020204030204" pitchFamily="34" charset="0"/>
              </a:rPr>
              <a:t>awards_won</a:t>
            </a:r>
            <a:r>
              <a:rPr lang="en-IN" sz="1800" b="0" i="0" u="none" strike="noStrike" dirty="0">
                <a:solidFill>
                  <a:srgbClr val="000000"/>
                </a:solidFill>
                <a:effectLst/>
                <a:latin typeface="Calibri" panose="020F0502020204030204" pitchFamily="34" charset="0"/>
              </a:rPr>
              <a:t>?',</a:t>
            </a:r>
            <a:r>
              <a:rPr lang="en-IN" dirty="0"/>
              <a:t> </a:t>
            </a:r>
            <a:r>
              <a:rPr lang="en-IN" sz="1800" b="0" i="0" u="none" strike="noStrike" dirty="0">
                <a:solidFill>
                  <a:srgbClr val="000000"/>
                </a:solidFill>
                <a:effectLst/>
                <a:latin typeface="Calibri" panose="020F0502020204030204" pitchFamily="34" charset="0"/>
              </a:rPr>
              <a:t>'</a:t>
            </a:r>
            <a:r>
              <a:rPr lang="en-IN" sz="1800" b="0" i="0" u="none" strike="noStrike" dirty="0" err="1">
                <a:solidFill>
                  <a:srgbClr val="000000"/>
                </a:solidFill>
                <a:effectLst/>
                <a:latin typeface="Calibri" panose="020F0502020204030204" pitchFamily="34" charset="0"/>
              </a:rPr>
              <a:t>avg_training_score</a:t>
            </a:r>
            <a:r>
              <a:rPr lang="en-IN" sz="1800" b="0" i="0" u="none" strike="noStrike" dirty="0">
                <a:solidFill>
                  <a:srgbClr val="000000"/>
                </a:solidFill>
                <a:effectLst/>
                <a:latin typeface="Calibri" panose="020F0502020204030204" pitchFamily="34" charset="0"/>
              </a:rPr>
              <a:t>'</a:t>
            </a:r>
            <a:endParaRPr lang="en-IN" dirty="0"/>
          </a:p>
          <a:p>
            <a:endParaRPr lang="en-IN" b="1" dirty="0"/>
          </a:p>
        </p:txBody>
      </p:sp>
      <p:sp>
        <p:nvSpPr>
          <p:cNvPr id="9" name="TextBox 8">
            <a:extLst>
              <a:ext uri="{FF2B5EF4-FFF2-40B4-BE49-F238E27FC236}">
                <a16:creationId xmlns:a16="http://schemas.microsoft.com/office/drawing/2014/main" id="{D3BB3060-B7B2-4A77-9E5D-A1CF5395311C}"/>
              </a:ext>
            </a:extLst>
          </p:cNvPr>
          <p:cNvSpPr txBox="1"/>
          <p:nvPr/>
        </p:nvSpPr>
        <p:spPr>
          <a:xfrm>
            <a:off x="463550" y="3689449"/>
            <a:ext cx="10788338" cy="646331"/>
          </a:xfrm>
          <a:prstGeom prst="rect">
            <a:avLst/>
          </a:prstGeom>
          <a:noFill/>
        </p:spPr>
        <p:txBody>
          <a:bodyPr wrap="none" rtlCol="0">
            <a:spAutoFit/>
          </a:bodyPr>
          <a:lstStyle/>
          <a:p>
            <a:r>
              <a:rPr lang="en-US" dirty="0"/>
              <a:t>Following Models have been developed to Predict the Target Variables and the Accuracy for each model is stated </a:t>
            </a:r>
          </a:p>
          <a:p>
            <a:r>
              <a:rPr lang="en-US" dirty="0"/>
              <a:t>in the table below :</a:t>
            </a:r>
            <a:endParaRPr lang="en-IN" dirty="0"/>
          </a:p>
        </p:txBody>
      </p:sp>
      <p:graphicFrame>
        <p:nvGraphicFramePr>
          <p:cNvPr id="11" name="Table 11">
            <a:extLst>
              <a:ext uri="{FF2B5EF4-FFF2-40B4-BE49-F238E27FC236}">
                <a16:creationId xmlns:a16="http://schemas.microsoft.com/office/drawing/2014/main" id="{F412A336-58DC-4ECD-BB5B-62B6414D1404}"/>
              </a:ext>
            </a:extLst>
          </p:cNvPr>
          <p:cNvGraphicFramePr>
            <a:graphicFrameLocks noGrp="1"/>
          </p:cNvGraphicFramePr>
          <p:nvPr>
            <p:extLst>
              <p:ext uri="{D42A27DB-BD31-4B8C-83A1-F6EECF244321}">
                <p14:modId xmlns:p14="http://schemas.microsoft.com/office/powerpoint/2010/main" val="2163115055"/>
              </p:ext>
            </p:extLst>
          </p:nvPr>
        </p:nvGraphicFramePr>
        <p:xfrm>
          <a:off x="793750" y="4634441"/>
          <a:ext cx="5826126" cy="1483360"/>
        </p:xfrm>
        <a:graphic>
          <a:graphicData uri="http://schemas.openxmlformats.org/drawingml/2006/table">
            <a:tbl>
              <a:tblPr firstRow="1" bandRow="1">
                <a:tableStyleId>{5C22544A-7EE6-4342-B048-85BDC9FD1C3A}</a:tableStyleId>
              </a:tblPr>
              <a:tblGrid>
                <a:gridCol w="2913063">
                  <a:extLst>
                    <a:ext uri="{9D8B030D-6E8A-4147-A177-3AD203B41FA5}">
                      <a16:colId xmlns:a16="http://schemas.microsoft.com/office/drawing/2014/main" val="3489733669"/>
                    </a:ext>
                  </a:extLst>
                </a:gridCol>
                <a:gridCol w="2913063">
                  <a:extLst>
                    <a:ext uri="{9D8B030D-6E8A-4147-A177-3AD203B41FA5}">
                      <a16:colId xmlns:a16="http://schemas.microsoft.com/office/drawing/2014/main" val="903586682"/>
                    </a:ext>
                  </a:extLst>
                </a:gridCol>
              </a:tblGrid>
              <a:tr h="370840">
                <a:tc>
                  <a:txBody>
                    <a:bodyPr/>
                    <a:lstStyle/>
                    <a:p>
                      <a:r>
                        <a:rPr lang="en-US" dirty="0"/>
                        <a:t>Model Type</a:t>
                      </a:r>
                      <a:endParaRPr lang="en-IN" dirty="0"/>
                    </a:p>
                  </a:txBody>
                  <a:tcPr/>
                </a:tc>
                <a:tc>
                  <a:txBody>
                    <a:bodyPr/>
                    <a:lstStyle/>
                    <a:p>
                      <a:r>
                        <a:rPr lang="en-US" dirty="0"/>
                        <a:t>Accuracy</a:t>
                      </a:r>
                      <a:endParaRPr lang="en-IN" dirty="0"/>
                    </a:p>
                  </a:txBody>
                  <a:tcPr/>
                </a:tc>
                <a:extLst>
                  <a:ext uri="{0D108BD9-81ED-4DB2-BD59-A6C34878D82A}">
                    <a16:rowId xmlns:a16="http://schemas.microsoft.com/office/drawing/2014/main" val="3566314613"/>
                  </a:ext>
                </a:extLst>
              </a:tr>
              <a:tr h="370840">
                <a:tc>
                  <a:txBody>
                    <a:bodyPr/>
                    <a:lstStyle/>
                    <a:p>
                      <a:r>
                        <a:rPr lang="en-US" dirty="0"/>
                        <a:t>Logistic Regression</a:t>
                      </a:r>
                      <a:endParaRPr lang="en-IN" dirty="0"/>
                    </a:p>
                  </a:txBody>
                  <a:tcPr/>
                </a:tc>
                <a:tc>
                  <a:txBody>
                    <a:bodyPr/>
                    <a:lstStyle/>
                    <a:p>
                      <a:r>
                        <a:rPr lang="en-IN" dirty="0"/>
                        <a:t>89.5%</a:t>
                      </a:r>
                    </a:p>
                  </a:txBody>
                  <a:tcPr/>
                </a:tc>
                <a:extLst>
                  <a:ext uri="{0D108BD9-81ED-4DB2-BD59-A6C34878D82A}">
                    <a16:rowId xmlns:a16="http://schemas.microsoft.com/office/drawing/2014/main" val="2641701327"/>
                  </a:ext>
                </a:extLst>
              </a:tr>
              <a:tr h="370840">
                <a:tc>
                  <a:txBody>
                    <a:bodyPr/>
                    <a:lstStyle/>
                    <a:p>
                      <a:r>
                        <a:rPr lang="en-IN" sz="1800" b="0" i="0" kern="1200" dirty="0">
                          <a:solidFill>
                            <a:schemeClr val="dk1"/>
                          </a:solidFill>
                          <a:effectLst/>
                          <a:latin typeface="+mn-lt"/>
                          <a:ea typeface="+mn-ea"/>
                          <a:cs typeface="+mn-cs"/>
                        </a:rPr>
                        <a:t>Decision Tree</a:t>
                      </a:r>
                      <a:endParaRPr lang="en-IN" dirty="0"/>
                    </a:p>
                  </a:txBody>
                  <a:tcPr/>
                </a:tc>
                <a:tc>
                  <a:txBody>
                    <a:bodyPr/>
                    <a:lstStyle/>
                    <a:p>
                      <a:r>
                        <a:rPr lang="en-IN" dirty="0"/>
                        <a:t>92.1%</a:t>
                      </a:r>
                    </a:p>
                  </a:txBody>
                  <a:tcPr/>
                </a:tc>
                <a:extLst>
                  <a:ext uri="{0D108BD9-81ED-4DB2-BD59-A6C34878D82A}">
                    <a16:rowId xmlns:a16="http://schemas.microsoft.com/office/drawing/2014/main" val="670148588"/>
                  </a:ext>
                </a:extLst>
              </a:tr>
              <a:tr h="370840">
                <a:tc>
                  <a:txBody>
                    <a:bodyPr/>
                    <a:lstStyle/>
                    <a:p>
                      <a:r>
                        <a:rPr lang="en-IN" dirty="0"/>
                        <a:t>Random Forest</a:t>
                      </a:r>
                    </a:p>
                  </a:txBody>
                  <a:tcPr/>
                </a:tc>
                <a:tc>
                  <a:txBody>
                    <a:bodyPr/>
                    <a:lstStyle/>
                    <a:p>
                      <a:r>
                        <a:rPr lang="en-IN" dirty="0"/>
                        <a:t>93.4%</a:t>
                      </a:r>
                    </a:p>
                  </a:txBody>
                  <a:tcPr/>
                </a:tc>
                <a:extLst>
                  <a:ext uri="{0D108BD9-81ED-4DB2-BD59-A6C34878D82A}">
                    <a16:rowId xmlns:a16="http://schemas.microsoft.com/office/drawing/2014/main" val="2965989785"/>
                  </a:ext>
                </a:extLst>
              </a:tr>
            </a:tbl>
          </a:graphicData>
        </a:graphic>
      </p:graphicFrame>
      <p:sp>
        <p:nvSpPr>
          <p:cNvPr id="13" name="TextBox 12">
            <a:extLst>
              <a:ext uri="{FF2B5EF4-FFF2-40B4-BE49-F238E27FC236}">
                <a16:creationId xmlns:a16="http://schemas.microsoft.com/office/drawing/2014/main" id="{71056526-4F91-45F6-A5D5-0E486549ED3F}"/>
              </a:ext>
            </a:extLst>
          </p:cNvPr>
          <p:cNvSpPr txBox="1"/>
          <p:nvPr/>
        </p:nvSpPr>
        <p:spPr>
          <a:xfrm>
            <a:off x="9267825" y="4983175"/>
            <a:ext cx="1098570" cy="64633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Code File</a:t>
            </a:r>
          </a:p>
          <a:p>
            <a:r>
              <a:rPr lang="en-US" dirty="0">
                <a:hlinkClick r:id="rId2"/>
              </a:rPr>
              <a:t>Click here</a:t>
            </a:r>
            <a:endParaRPr lang="en-IN" dirty="0"/>
          </a:p>
        </p:txBody>
      </p:sp>
    </p:spTree>
    <p:extLst>
      <p:ext uri="{BB962C8B-B14F-4D97-AF65-F5344CB8AC3E}">
        <p14:creationId xmlns:p14="http://schemas.microsoft.com/office/powerpoint/2010/main" val="18620085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6362</TotalTime>
  <Words>1339</Words>
  <Application>Microsoft Office PowerPoint</Application>
  <PresentationFormat>Widescreen</PresentationFormat>
  <Paragraphs>207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Narrow</vt:lpstr>
      <vt:lpstr>Calibri</vt:lpstr>
      <vt:lpstr>Calibri Light</vt:lpstr>
      <vt:lpstr>Open Sans</vt:lpstr>
      <vt:lpstr>Office Theme</vt:lpstr>
      <vt:lpstr>PowerPoint Presentation</vt:lpstr>
      <vt:lpstr>Agenda</vt:lpstr>
      <vt:lpstr>I. Business Problem and Objectives </vt:lpstr>
      <vt:lpstr>II.  Executive Summary</vt:lpstr>
      <vt:lpstr>IV. Data Preparation and Pre-processing.</vt:lpstr>
      <vt:lpstr>V. Exploratory Data Analysis- Tableau</vt:lpstr>
      <vt:lpstr>V. Exploratory Data Analysis- Python -I</vt:lpstr>
      <vt:lpstr>V. Exploratory Data Analysis- Python -II</vt:lpstr>
      <vt:lpstr>VI. Model Development and Validations</vt:lpstr>
      <vt:lpstr>VI. Model Development and Validations</vt:lpstr>
      <vt:lpstr>VI. Model Development and Validations</vt:lpstr>
      <vt:lpstr>VII. Dashboarding</vt:lpstr>
      <vt:lpstr>VII. Dashboarding</vt:lpstr>
      <vt:lpstr>VIII. Businesss Recommendations and Potential Business Impact</vt:lpstr>
      <vt:lpstr>X. Appendix</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Prabha N;Vidya Nand</dc:creator>
  <cp:lastModifiedBy>K.Vaishnavi K.Vaishnavi</cp:lastModifiedBy>
  <cp:revision>92</cp:revision>
  <dcterms:created xsi:type="dcterms:W3CDTF">2021-05-27T09:28:27Z</dcterms:created>
  <dcterms:modified xsi:type="dcterms:W3CDTF">2022-01-16T09:36:30Z</dcterms:modified>
</cp:coreProperties>
</file>