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81" r:id="rId2"/>
    <p:sldId id="316" r:id="rId3"/>
    <p:sldId id="301" r:id="rId4"/>
    <p:sldId id="318" r:id="rId5"/>
    <p:sldId id="319" r:id="rId6"/>
    <p:sldId id="304" r:id="rId7"/>
    <p:sldId id="325" r:id="rId8"/>
    <p:sldId id="322" r:id="rId9"/>
    <p:sldId id="323" r:id="rId10"/>
    <p:sldId id="324" r:id="rId11"/>
    <p:sldId id="320" r:id="rId12"/>
    <p:sldId id="30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1-10T16:04:36.60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1A1D30-C0A0-4124-A783-34D9F15FA0F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5197C5C-1CD1-417D-A89C-14747F5222C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59EFBB-CFA1-4AA8-9123-F0B52DBD84FE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146459-E3C3-4969-9224-5ED50B492D17}" type="datetime1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EAA6-745E-4F72-B1FE-78D39FE9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9" y="1579419"/>
            <a:ext cx="6539345" cy="8035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Department of Computer Science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DED66-5520-4ED1-9D0A-2721594B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13709"/>
            <a:ext cx="12192000" cy="454429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en-IN" sz="65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“</a:t>
            </a:r>
            <a:r>
              <a:rPr lang="en-IN" sz="6500" b="1" spc="-25" dirty="0" err="1">
                <a:solidFill>
                  <a:schemeClr val="tx1"/>
                </a:solidFill>
                <a:latin typeface="Times New Roman"/>
                <a:cs typeface="Times New Roman"/>
              </a:rPr>
              <a:t>VersoAugmented</a:t>
            </a:r>
            <a:r>
              <a:rPr lang="en-IN" sz="6500" b="1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65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Reality”</a:t>
            </a:r>
            <a:endParaRPr lang="en-US" sz="6500" b="1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  <a:p>
            <a:endParaRPr lang="en-US" sz="3400" dirty="0"/>
          </a:p>
          <a:p>
            <a:pPr algn="l"/>
            <a:r>
              <a:rPr lang="en-US" sz="3400" dirty="0"/>
              <a:t>             </a:t>
            </a:r>
            <a:r>
              <a:rPr lang="en-US" sz="3400" dirty="0">
                <a:solidFill>
                  <a:srgbClr val="FF0000"/>
                </a:solidFill>
              </a:rPr>
              <a:t>Guided By.                                                                           Presented By.</a:t>
            </a:r>
          </a:p>
          <a:p>
            <a:pPr algn="l">
              <a:lnSpc>
                <a:spcPct val="120000"/>
              </a:lnSpc>
            </a:pPr>
            <a:r>
              <a:rPr lang="en-US" sz="2900" b="1" dirty="0"/>
              <a:t>                            </a:t>
            </a:r>
            <a:r>
              <a:rPr lang="en-US" sz="2900" b="1" dirty="0">
                <a:solidFill>
                  <a:schemeClr val="tx1"/>
                </a:solidFill>
              </a:rPr>
              <a:t>Prof. </a:t>
            </a:r>
            <a:r>
              <a:rPr lang="en-US" sz="2900" b="1" dirty="0" err="1">
                <a:solidFill>
                  <a:schemeClr val="tx1"/>
                </a:solidFill>
              </a:rPr>
              <a:t>S.R.Sontakke</a:t>
            </a:r>
            <a:r>
              <a:rPr lang="en-US" sz="2900" b="1" dirty="0">
                <a:solidFill>
                  <a:schemeClr val="tx1"/>
                </a:solidFill>
              </a:rPr>
              <a:t>                                                                                      Ms. </a:t>
            </a:r>
            <a:r>
              <a:rPr lang="en-US" sz="2900" b="1" dirty="0" err="1">
                <a:solidFill>
                  <a:schemeClr val="tx1"/>
                </a:solidFill>
              </a:rPr>
              <a:t>Sushma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b="1" dirty="0" err="1">
                <a:solidFill>
                  <a:schemeClr val="tx1"/>
                </a:solidFill>
              </a:rPr>
              <a:t>Deotale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Vaishnavi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Deshmukh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Sakshi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Charthal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Ms.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Himani</a:t>
            </a: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Umrtkarar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</a:t>
            </a:r>
          </a:p>
          <a:p>
            <a:pPr algn="l"/>
            <a:endParaRPr lang="en-US" sz="2900" b="1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4B3CF-20A8-4910-B2F7-8A90F8D67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0" y="235527"/>
            <a:ext cx="11748655" cy="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0B517B-64DA-4FF3-AD85-5D84967FC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8" y="367645"/>
            <a:ext cx="8952350" cy="55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196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48144"/>
            <a:ext cx="10972800" cy="610985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buNone/>
            </a:pPr>
            <a:endParaRPr lang="en-US" sz="2800" b="1" dirty="0">
              <a:latin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Calibri" pitchFamily="34" charset="0"/>
              </a:rPr>
              <a:t>The Software that we used in this project i.e.  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1.  Unity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2.  </a:t>
            </a:r>
            <a:r>
              <a:rPr lang="en-IN" sz="2000" dirty="0" err="1">
                <a:latin typeface="Calibri" pitchFamily="34" charset="0"/>
              </a:rPr>
              <a:t>Vuforia</a:t>
            </a: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3.  </a:t>
            </a:r>
            <a:r>
              <a:rPr lang="en-US" sz="2000">
                <a:latin typeface="Calibri" pitchFamily="34" charset="0"/>
              </a:rPr>
              <a:t>UWP</a:t>
            </a: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4.  </a:t>
            </a:r>
            <a:r>
              <a:rPr lang="en-IN" sz="2000" dirty="0">
                <a:latin typeface="Calibri" pitchFamily="34" charset="0"/>
              </a:rPr>
              <a:t>Android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       5.</a:t>
            </a:r>
            <a:r>
              <a:rPr lang="en-IN" sz="2000" dirty="0">
                <a:latin typeface="Calibri" pitchFamily="34" charset="0"/>
              </a:rPr>
              <a:t> Windows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</a:rPr>
              <a:t>             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BA7B-9E47-BD87-7AA7-DEC29108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415633"/>
            <a:ext cx="11111347" cy="80356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100" dirty="0"/>
              <a:t> 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3600" dirty="0">
                <a:latin typeface="Calibri" pitchFamily="34" charset="0"/>
              </a:rPr>
              <a:t>             1.  Biology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1. Heart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2. Respiratory System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3. </a:t>
            </a:r>
            <a:r>
              <a:rPr lang="en-US" sz="3600" dirty="0" err="1">
                <a:latin typeface="Calibri" pitchFamily="34" charset="0"/>
              </a:rPr>
              <a:t>Nurvous</a:t>
            </a:r>
            <a:r>
              <a:rPr lang="en-US" sz="3600" dirty="0">
                <a:latin typeface="Calibri" pitchFamily="34" charset="0"/>
              </a:rPr>
              <a:t> System </a:t>
            </a: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4. </a:t>
            </a:r>
            <a:r>
              <a:rPr lang="en-US" sz="3600" dirty="0" err="1">
                <a:latin typeface="Calibri" pitchFamily="34" charset="0"/>
              </a:rPr>
              <a:t>Nephron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  </a:t>
            </a: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3600" dirty="0">
                <a:latin typeface="Calibri" pitchFamily="34" charset="0"/>
              </a:rPr>
              <a:t>             2.  Chemistry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              1. Chemical Reaction</a:t>
            </a:r>
          </a:p>
          <a:p>
            <a:pPr>
              <a:lnSpc>
                <a:spcPct val="120000"/>
              </a:lnSpc>
              <a:buNone/>
            </a:pP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>
                <a:latin typeface="Calibri" pitchFamily="34" charset="0"/>
              </a:rPr>
              <a:t>             3.  Solar Planet </a:t>
            </a:r>
            <a:endParaRPr lang="en-IN" sz="3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IN" sz="2600" dirty="0">
              <a:latin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alibri" pitchFamily="34" charset="0"/>
              </a:rPr>
              <a:t>             </a:t>
            </a:r>
            <a:endParaRPr lang="en-IN" sz="2600" dirty="0">
              <a:latin typeface="Calibri" pitchFamily="34" charset="0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  <a:p>
            <a:pPr>
              <a:buNone/>
            </a:pPr>
            <a:r>
              <a:rPr lang="en-IN" sz="2800" dirty="0">
                <a:latin typeface="Calibri" pitchFamily="34" charset="0"/>
              </a:rPr>
              <a:t>             </a:t>
            </a:r>
          </a:p>
          <a:p>
            <a:pPr>
              <a:buNone/>
            </a:pPr>
            <a:endParaRPr lang="en-IN" sz="3200" dirty="0">
              <a:latin typeface="Calibri" pitchFamily="34" charset="0"/>
            </a:endParaRPr>
          </a:p>
          <a:p>
            <a:pPr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67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thank-you-from-christian-vision-alli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300" y="1302336"/>
            <a:ext cx="9296400" cy="4017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13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B786-FB35-351D-4AA3-561408B7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013502"/>
            <a:ext cx="10626437" cy="51517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Virtual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Reality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&amp; </a:t>
            </a:r>
            <a:r>
              <a:rPr lang="en-IN" sz="2000" spc="-5" dirty="0">
                <a:latin typeface="Calibri"/>
                <a:cs typeface="Calibri"/>
              </a:rPr>
              <a:t>Augmented</a:t>
            </a:r>
            <a:r>
              <a:rPr lang="en-IN" sz="2000" spc="-6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Reality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is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trending</a:t>
            </a:r>
            <a:r>
              <a:rPr lang="en-IN" sz="2000" spc="-6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technology </a:t>
            </a:r>
            <a:r>
              <a:rPr lang="en-IN" sz="2000" spc="-5" dirty="0">
                <a:latin typeface="Calibri"/>
                <a:cs typeface="Calibri"/>
              </a:rPr>
              <a:t>that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gives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excellent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scope</a:t>
            </a:r>
            <a:r>
              <a:rPr lang="en-IN" sz="2000" spc="-15" dirty="0">
                <a:latin typeface="Calibri"/>
                <a:cs typeface="Calibri"/>
              </a:rPr>
              <a:t> for </a:t>
            </a:r>
            <a:r>
              <a:rPr lang="en-IN" sz="2000" dirty="0">
                <a:latin typeface="Calibri"/>
                <a:cs typeface="Calibri"/>
              </a:rPr>
              <a:t>this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project.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marR="51435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spc="5" dirty="0">
                <a:latin typeface="Calibri"/>
                <a:cs typeface="Calibri"/>
              </a:rPr>
              <a:t>The </a:t>
            </a:r>
            <a:r>
              <a:rPr lang="en-IN" sz="2000" spc="-5" dirty="0">
                <a:latin typeface="Calibri"/>
                <a:cs typeface="Calibri"/>
              </a:rPr>
              <a:t>biggest </a:t>
            </a:r>
            <a:r>
              <a:rPr lang="en-IN" sz="2000" spc="-10" dirty="0">
                <a:latin typeface="Calibri"/>
                <a:cs typeface="Calibri"/>
              </a:rPr>
              <a:t>advantage </a:t>
            </a:r>
            <a:r>
              <a:rPr lang="en-IN" sz="2000" dirty="0">
                <a:latin typeface="Calibri"/>
                <a:cs typeface="Calibri"/>
              </a:rPr>
              <a:t>of </a:t>
            </a:r>
            <a:r>
              <a:rPr lang="en-IN" sz="2000" spc="-5" dirty="0">
                <a:latin typeface="Calibri"/>
                <a:cs typeface="Calibri"/>
              </a:rPr>
              <a:t>Augmented Reality </a:t>
            </a:r>
            <a:r>
              <a:rPr lang="en-IN" sz="2000" dirty="0">
                <a:latin typeface="Calibri"/>
                <a:cs typeface="Calibri"/>
              </a:rPr>
              <a:t>is </a:t>
            </a:r>
            <a:r>
              <a:rPr lang="en-IN" sz="2000" spc="-5" dirty="0">
                <a:latin typeface="Calibri"/>
                <a:cs typeface="Calibri"/>
              </a:rPr>
              <a:t>that </a:t>
            </a:r>
            <a:r>
              <a:rPr lang="en-IN" sz="2000" dirty="0">
                <a:latin typeface="Calibri"/>
                <a:cs typeface="Calibri"/>
              </a:rPr>
              <a:t>it 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creates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unique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digital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experiences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that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blend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the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best </a:t>
            </a:r>
            <a:r>
              <a:rPr lang="en-IN" sz="2000" dirty="0">
                <a:latin typeface="Calibri"/>
                <a:cs typeface="Calibri"/>
              </a:rPr>
              <a:t>of </a:t>
            </a:r>
            <a:r>
              <a:rPr lang="en-IN" sz="2000" spc="-53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digital</a:t>
            </a:r>
            <a:r>
              <a:rPr lang="en-IN" sz="2000" spc="-4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physical </a:t>
            </a:r>
            <a:r>
              <a:rPr lang="en-IN" sz="2000" spc="-5" dirty="0">
                <a:latin typeface="Calibri"/>
                <a:cs typeface="Calibri"/>
              </a:rPr>
              <a:t>worlds.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Virtual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reality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(VR)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augmented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reality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(AR)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will </a:t>
            </a:r>
            <a:r>
              <a:rPr lang="en-IN" sz="2000" dirty="0">
                <a:latin typeface="Calibri"/>
                <a:cs typeface="Calibri"/>
              </a:rPr>
              <a:t>help students</a:t>
            </a:r>
            <a:r>
              <a:rPr lang="en-IN" sz="2000" spc="-8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understand</a:t>
            </a:r>
            <a:r>
              <a:rPr lang="en-IN" sz="2000" spc="-6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and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interact</a:t>
            </a:r>
            <a:r>
              <a:rPr lang="en-IN" sz="2000" spc="-4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more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25" dirty="0">
                <a:latin typeface="Calibri"/>
                <a:cs typeface="Calibri"/>
              </a:rPr>
              <a:t>effectively.</a:t>
            </a: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356870" marR="44069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IN" sz="2000" spc="-50" dirty="0">
                <a:latin typeface="Calibri"/>
                <a:cs typeface="Calibri"/>
              </a:rPr>
              <a:t>We </a:t>
            </a:r>
            <a:r>
              <a:rPr lang="en-IN" sz="2000" spc="-10" dirty="0">
                <a:latin typeface="Calibri"/>
                <a:cs typeface="Calibri"/>
              </a:rPr>
              <a:t>are </a:t>
            </a:r>
            <a:r>
              <a:rPr lang="en-IN" sz="2000" dirty="0">
                <a:latin typeface="Calibri"/>
                <a:cs typeface="Calibri"/>
              </a:rPr>
              <a:t>used VR &amp; AR-based educational </a:t>
            </a:r>
            <a:r>
              <a:rPr lang="en-IN" sz="2000" spc="-5" dirty="0">
                <a:latin typeface="Calibri"/>
                <a:cs typeface="Calibri"/>
              </a:rPr>
              <a:t>approaches </a:t>
            </a:r>
            <a:r>
              <a:rPr lang="en-IN" sz="2000" spc="5" dirty="0">
                <a:latin typeface="Calibri"/>
                <a:cs typeface="Calibri"/>
              </a:rPr>
              <a:t>and </a:t>
            </a:r>
            <a:r>
              <a:rPr lang="en-IN" sz="2000" spc="-535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experiences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in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the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specific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field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of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spc="5" dirty="0">
                <a:latin typeface="Calibri"/>
                <a:cs typeface="Calibri"/>
              </a:rPr>
              <a:t>engineering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studies.</a:t>
            </a:r>
            <a:endParaRPr lang="en-IN" sz="20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81FE-43A2-B20D-1A47-8CE33335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4" y="704088"/>
            <a:ext cx="11177047" cy="559104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640D-C340-48FA-9533-9AAE14B8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366889"/>
            <a:ext cx="10487891" cy="5491113"/>
          </a:xfrm>
        </p:spPr>
        <p:txBody>
          <a:bodyPr>
            <a:normAutofit/>
          </a:bodyPr>
          <a:lstStyle/>
          <a:p>
            <a:pPr marL="31115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11150" algn="l"/>
                <a:tab pos="311785" algn="l"/>
              </a:tabLst>
            </a:pPr>
            <a:endParaRPr lang="en-US" sz="2000" spc="-40" dirty="0">
              <a:latin typeface="Times New Roman"/>
              <a:cs typeface="Times New Roman"/>
            </a:endParaRPr>
          </a:p>
          <a:p>
            <a:pPr marL="216535" marR="109855" indent="-20447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Alejandro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Alvarez-Marin</a:t>
            </a:r>
            <a:r>
              <a:rPr lang="en-IN" sz="2000" b="1" spc="-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,“Augmented</a:t>
            </a:r>
            <a:r>
              <a:rPr lang="en-IN" sz="2000" b="1" spc="-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spc="5" dirty="0">
                <a:latin typeface="Calibri" pitchFamily="34" charset="0"/>
                <a:cs typeface="Calibri"/>
              </a:rPr>
              <a:t>and</a:t>
            </a:r>
            <a:r>
              <a:rPr lang="en-IN" sz="2000" b="1" spc="-1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Engineering </a:t>
            </a:r>
            <a:r>
              <a:rPr lang="en-IN" sz="2000" b="1" spc="-5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Education</a:t>
            </a:r>
            <a:r>
              <a:rPr lang="en-IN" sz="2000" b="1" spc="-5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”</a:t>
            </a:r>
          </a:p>
          <a:p>
            <a:pPr marL="216535" marR="109855" indent="-204470" algn="just">
              <a:lnSpc>
                <a:spcPct val="100000"/>
              </a:lnSpc>
              <a:spcBef>
                <a:spcPts val="100"/>
              </a:spcBef>
              <a:buNone/>
              <a:tabLst>
                <a:tab pos="220345" algn="l"/>
              </a:tabLst>
            </a:pPr>
            <a:r>
              <a:rPr lang="en-US" sz="2000" dirty="0">
                <a:latin typeface="Calibri" pitchFamily="34" charset="0"/>
                <a:cs typeface="Calibri"/>
              </a:rPr>
              <a:t>    </a:t>
            </a:r>
            <a:r>
              <a:rPr lang="en-IN" sz="2000" dirty="0">
                <a:latin typeface="Calibri" pitchFamily="34" charset="0"/>
              </a:rPr>
              <a:t>This article presents a systematic review of the state of the AR technology applied to education.</a:t>
            </a:r>
            <a:r>
              <a:rPr lang="en-IN" sz="2000" b="1" dirty="0">
                <a:latin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</a:rPr>
              <a:t>Augmented reality (AR) for learning is a relevant topic that has recently received considerable attention. However, the current literature lacks a survey of AR-based educational approaches and experiences in the specific studies.  </a:t>
            </a:r>
            <a:endParaRPr lang="en-IN" sz="2000" dirty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None/>
            </a:pPr>
            <a:endParaRPr lang="en-IN" sz="2000" dirty="0">
              <a:latin typeface="Calibri" pitchFamily="34" charset="0"/>
              <a:cs typeface="Calibri"/>
            </a:endParaRPr>
          </a:p>
          <a:p>
            <a:pPr marL="219710" indent="-20764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spc="-5" dirty="0" err="1">
                <a:latin typeface="Calibri" pitchFamily="34" charset="0"/>
                <a:cs typeface="Calibri"/>
              </a:rPr>
              <a:t>Awais</a:t>
            </a:r>
            <a:r>
              <a:rPr lang="en-IN" sz="2000" b="1" spc="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Khan</a:t>
            </a:r>
            <a:r>
              <a:rPr lang="en-IN" sz="2000" b="1" spc="-2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Jumani</a:t>
            </a:r>
            <a:r>
              <a:rPr lang="en-IN" sz="2000" b="1" spc="-3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“Virtual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Augmented</a:t>
            </a:r>
            <a:r>
              <a:rPr lang="en-IN" sz="2000" b="1" spc="-4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spc="-5" dirty="0">
                <a:latin typeface="Calibri" pitchFamily="34" charset="0"/>
                <a:cs typeface="Calibri"/>
              </a:rPr>
              <a:t>for</a:t>
            </a:r>
            <a:r>
              <a:rPr lang="en-IN" sz="2000" b="1" dirty="0">
                <a:latin typeface="Calibri" pitchFamily="34" charset="0"/>
                <a:cs typeface="Calibri"/>
              </a:rPr>
              <a:t> Education</a:t>
            </a:r>
            <a:r>
              <a:rPr lang="en-IN" sz="2000" b="1" spc="-8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”</a:t>
            </a:r>
          </a:p>
          <a:p>
            <a:pPr marL="219710" indent="-207645" algn="just">
              <a:lnSpc>
                <a:spcPct val="100000"/>
              </a:lnSpc>
              <a:spcBef>
                <a:spcPts val="5"/>
              </a:spcBef>
              <a:buNone/>
              <a:tabLst>
                <a:tab pos="220345" algn="l"/>
              </a:tabLst>
            </a:pPr>
            <a:r>
              <a:rPr lang="en-IN" sz="2000" dirty="0">
                <a:latin typeface="Calibri" pitchFamily="34" charset="0"/>
              </a:rPr>
              <a:t>    VR has recently now interfered in every part of life. We cannot visualize life without the use of VR technology. we include the </a:t>
            </a:r>
            <a:r>
              <a:rPr lang="en-IN" sz="2000" dirty="0" err="1">
                <a:latin typeface="Calibri" pitchFamily="34" charset="0"/>
              </a:rPr>
              <a:t>importantance</a:t>
            </a:r>
            <a:r>
              <a:rPr lang="en-IN" sz="2000" dirty="0">
                <a:latin typeface="Calibri" pitchFamily="34" charset="0"/>
              </a:rPr>
              <a:t> and introduce the history of VR. Further, we discuss the 360-degree and 3D videos explicit in VR as well as uses of volumetric 2D/3D with projection. Furthermore, AR-based learning in education is the most important and easy-to-understand thing. </a:t>
            </a:r>
          </a:p>
          <a:p>
            <a:pPr marL="219710" indent="-20764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621F-19FE-4E66-AA46-7CD5A79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3" y="659877"/>
            <a:ext cx="11261889" cy="707011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872" y="1218084"/>
            <a:ext cx="10903527" cy="4525963"/>
          </a:xfrm>
        </p:spPr>
        <p:txBody>
          <a:bodyPr>
            <a:normAutofit/>
          </a:bodyPr>
          <a:lstStyle/>
          <a:p>
            <a:pPr marL="216535" marR="727075" indent="-204470" algn="just"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M.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Billinghurst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A.</a:t>
            </a:r>
            <a:r>
              <a:rPr lang="en-IN" sz="2000" b="1" spc="-1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Duenser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“Augmented</a:t>
            </a:r>
            <a:r>
              <a:rPr lang="en-IN" sz="2000" b="1" spc="-5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</a:t>
            </a:r>
            <a:r>
              <a:rPr lang="en-IN" sz="2000" b="1" spc="-4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in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the </a:t>
            </a:r>
            <a:r>
              <a:rPr lang="en-IN" sz="2000" b="1" spc="-5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classroom,”</a:t>
            </a:r>
          </a:p>
          <a:p>
            <a:pPr algn="just">
              <a:spcBef>
                <a:spcPts val="10"/>
              </a:spcBef>
              <a:buNone/>
            </a:pPr>
            <a:r>
              <a:rPr lang="en-IN" sz="2000" dirty="0">
                <a:latin typeface="Calibri" pitchFamily="34" charset="0"/>
              </a:rPr>
              <a:t>  Evaluations of AR experiences in an educational setting provide insights into how this technology can </a:t>
            </a:r>
          </a:p>
          <a:p>
            <a:pPr algn="just">
              <a:spcBef>
                <a:spcPts val="10"/>
              </a:spcBef>
              <a:buNone/>
            </a:pPr>
            <a:r>
              <a:rPr lang="en-IN" sz="2000" dirty="0">
                <a:latin typeface="Calibri" pitchFamily="34" charset="0"/>
              </a:rPr>
              <a:t>  enhance traditional learning models and what obstacles stand in the way of its broader use. </a:t>
            </a:r>
          </a:p>
          <a:p>
            <a:pPr algn="just">
              <a:spcBef>
                <a:spcPts val="10"/>
              </a:spcBef>
              <a:buNone/>
            </a:pPr>
            <a:endParaRPr lang="en-IN" sz="2000" dirty="0">
              <a:latin typeface="Calibri" pitchFamily="34" charset="0"/>
              <a:cs typeface="Calibri"/>
            </a:endParaRPr>
          </a:p>
          <a:p>
            <a:pPr marL="216535" marR="534035" indent="-204470" algn="just"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r>
              <a:rPr lang="en-IN" sz="2000" b="1" dirty="0">
                <a:latin typeface="Calibri" pitchFamily="34" charset="0"/>
                <a:cs typeface="Calibri"/>
              </a:rPr>
              <a:t>J.</a:t>
            </a:r>
            <a:r>
              <a:rPr lang="en-IN" sz="2000" b="1" spc="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Martín-Gutiérrez</a:t>
            </a:r>
            <a:r>
              <a:rPr lang="en-IN" sz="2000" b="1" spc="-6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and</a:t>
            </a:r>
            <a:r>
              <a:rPr lang="en-IN" sz="2000" b="1" spc="-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M.</a:t>
            </a:r>
            <a:r>
              <a:rPr lang="en-IN" sz="2000" b="1" spc="-35" dirty="0">
                <a:latin typeface="Calibri" pitchFamily="34" charset="0"/>
                <a:cs typeface="Calibri"/>
              </a:rPr>
              <a:t> </a:t>
            </a:r>
            <a:r>
              <a:rPr lang="en-IN" sz="2000" b="1" dirty="0" err="1">
                <a:latin typeface="Calibri" pitchFamily="34" charset="0"/>
                <a:cs typeface="Calibri"/>
              </a:rPr>
              <a:t>Meneses</a:t>
            </a:r>
            <a:r>
              <a:rPr lang="en-IN" sz="2000" b="1" dirty="0">
                <a:latin typeface="Calibri" pitchFamily="34" charset="0"/>
                <a:cs typeface="Calibri"/>
              </a:rPr>
              <a:t>,</a:t>
            </a:r>
            <a:r>
              <a:rPr lang="en-IN" sz="2000" b="1" spc="-1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“Applying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augmented </a:t>
            </a:r>
            <a:r>
              <a:rPr lang="en-IN" sz="2000" b="1" spc="-52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reality in engineering education to improve academic </a:t>
            </a:r>
            <a:r>
              <a:rPr lang="en-IN" sz="2000" b="1" spc="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performance</a:t>
            </a:r>
            <a:r>
              <a:rPr lang="en-IN" sz="2000" b="1" spc="-4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&amp;</a:t>
            </a:r>
            <a:r>
              <a:rPr lang="en-IN" sz="2000" b="1" spc="-20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student</a:t>
            </a:r>
            <a:r>
              <a:rPr lang="en-IN" sz="2000" b="1" spc="-55" dirty="0">
                <a:latin typeface="Calibri" pitchFamily="34" charset="0"/>
                <a:cs typeface="Calibri"/>
              </a:rPr>
              <a:t> </a:t>
            </a:r>
            <a:r>
              <a:rPr lang="en-IN" sz="2000" b="1" dirty="0">
                <a:latin typeface="Calibri" pitchFamily="34" charset="0"/>
                <a:cs typeface="Calibri"/>
              </a:rPr>
              <a:t>motivation,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This paper introduces an Augmented Reality application for teaching practice of education. We have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used these AR-manuals and the classical ones observing an improvement in both learning and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students´ </a:t>
            </a:r>
            <a:r>
              <a:rPr lang="en-IN" sz="2000" dirty="0" err="1">
                <a:latin typeface="Calibri" pitchFamily="34" charset="0"/>
              </a:rPr>
              <a:t>motivation.The</a:t>
            </a:r>
            <a:r>
              <a:rPr lang="en-IN" sz="2000" dirty="0">
                <a:latin typeface="Calibri" pitchFamily="34" charset="0"/>
              </a:rPr>
              <a:t> augmented information consists in 3D models, animations and sound </a:t>
            </a:r>
          </a:p>
          <a:p>
            <a:pPr algn="just">
              <a:buNone/>
            </a:pPr>
            <a:r>
              <a:rPr lang="en-IN" sz="2000" dirty="0">
                <a:latin typeface="Calibri" pitchFamily="34" charset="0"/>
              </a:rPr>
              <a:t>   which are superimposed over real objects helping the students in specific tasks’ training.</a:t>
            </a:r>
          </a:p>
          <a:p>
            <a:pPr marL="216535" marR="534035" indent="-20447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034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IN" sz="2400" dirty="0">
                <a:latin typeface="Calibri" pitchFamily="34" charset="0"/>
              </a:rPr>
              <a:t>AR technology allows real-time augmentation and this augmentation takes place within the context of the environment. Animations, images, videos, and 3D models may be used and users can see objects in natural.</a:t>
            </a:r>
          </a:p>
          <a:p>
            <a:pPr>
              <a:buFont typeface="Wingdings" pitchFamily="2" charset="2"/>
              <a:buChar char="§"/>
            </a:pPr>
            <a:endParaRPr lang="en-IN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Calibri" pitchFamily="34" charset="0"/>
              </a:rPr>
              <a:t>The technologies that we will used in this project i.e.  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r>
              <a:rPr lang="en-IN" sz="2400" dirty="0">
                <a:latin typeface="Calibri" pitchFamily="34" charset="0"/>
              </a:rPr>
              <a:t>             1.  C#</a:t>
            </a:r>
          </a:p>
          <a:p>
            <a:pPr>
              <a:buNone/>
            </a:pPr>
            <a:endParaRPr lang="en-IN" sz="2400" dirty="0">
              <a:latin typeface="Calibri" pitchFamily="34" charset="0"/>
            </a:endParaRPr>
          </a:p>
          <a:p>
            <a:pPr>
              <a:buNone/>
            </a:pPr>
            <a:r>
              <a:rPr lang="en-IN" sz="2400" dirty="0">
                <a:latin typeface="Calibri" pitchFamily="34" charset="0"/>
              </a:rPr>
              <a:t>             2.  Python 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br>
              <a:rPr lang="en-IN" sz="2000" dirty="0">
                <a:latin typeface="Calibri" pitchFamily="34" charset="0"/>
              </a:rPr>
            </a:b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  <a:p>
            <a:pPr>
              <a:buNone/>
            </a:pPr>
            <a:endParaRPr lang="en-IN" sz="2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i="1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237" y="1316178"/>
            <a:ext cx="10030691" cy="438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3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FCE54-7520-43D4-A730-988417E46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071" y="689285"/>
            <a:ext cx="9466693" cy="53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170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EA3B4-E783-47A1-A297-4C5EFC321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3571"/>
            <a:ext cx="9929567" cy="5243529"/>
          </a:xfrm>
        </p:spPr>
      </p:pic>
    </p:spTree>
    <p:extLst>
      <p:ext uri="{BB962C8B-B14F-4D97-AF65-F5344CB8AC3E}">
        <p14:creationId xmlns:p14="http://schemas.microsoft.com/office/powerpoint/2010/main" val="328607529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35B2-665D-4083-97C1-45CFDF671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622169"/>
            <a:ext cx="9492792" cy="5384931"/>
          </a:xfrm>
        </p:spPr>
      </p:pic>
    </p:spTree>
    <p:extLst>
      <p:ext uri="{BB962C8B-B14F-4D97-AF65-F5344CB8AC3E}">
        <p14:creationId xmlns:p14="http://schemas.microsoft.com/office/powerpoint/2010/main" val="37683506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5174</TotalTime>
  <Words>546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Arabic Typesetting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Department of Computer Science Engineering </vt:lpstr>
      <vt:lpstr>Introduction</vt:lpstr>
      <vt:lpstr>Literature Survey</vt:lpstr>
      <vt:lpstr>PowerPoint Presentation</vt:lpstr>
      <vt:lpstr>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engineering</dc:title>
  <dc:creator>Ishwari</dc:creator>
  <cp:lastModifiedBy>Vaishnavi Deshmukh</cp:lastModifiedBy>
  <cp:revision>108</cp:revision>
  <dcterms:created xsi:type="dcterms:W3CDTF">2021-09-23T11:16:07Z</dcterms:created>
  <dcterms:modified xsi:type="dcterms:W3CDTF">2022-11-12T06:12:10Z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