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58" r:id="rId4"/>
    <p:sldId id="260" r:id="rId5"/>
    <p:sldId id="261" r:id="rId6"/>
    <p:sldId id="262" r:id="rId7"/>
    <p:sldId id="263" r:id="rId8"/>
    <p:sldId id="264" r:id="rId9"/>
    <p:sldId id="265" r:id="rId10"/>
    <p:sldId id="266" r:id="rId11"/>
    <p:sldId id="267" r:id="rId12"/>
    <p:sldId id="259" r:id="rId13"/>
  </p:sldIdLst>
  <p:sldSz cx="12192000" cy="6858000"/>
  <p:notesSz cx="6858000" cy="9144000"/>
  <p:embeddedFontLst>
    <p:embeddedFont>
      <p:font typeface="Lato Black" panose="020F0502020204030203" pitchFamily="34" charset="0"/>
      <p:bold r:id="rId15"/>
      <p:boldItalic r:id="rId16"/>
    </p:embeddedFont>
    <p:embeddedFont>
      <p:font typeface="Libre Baskerville" panose="02000000000000000000" pitchFamily="2" charset="0"/>
      <p:regular r:id="rId17"/>
      <p:bold r:id="rId18"/>
      <p: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6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vaishnavi-gajjalwar-986388220"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Vaishnavigajjalwar"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368995" y="3717986"/>
            <a:ext cx="7246189" cy="30773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b="1" dirty="0"/>
              <a:t>Exploratory Data Analysis and Insights into AMCAT Scores and Job</a:t>
            </a:r>
            <a:endParaRPr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40D1C-F663-1840-899E-F62FC47B4733}"/>
              </a:ext>
            </a:extLst>
          </p:cNvPr>
          <p:cNvSpPr>
            <a:spLocks noGrp="1"/>
          </p:cNvSpPr>
          <p:nvPr>
            <p:ph type="title"/>
          </p:nvPr>
        </p:nvSpPr>
        <p:spPr/>
        <p:txBody>
          <a:bodyPr/>
          <a:lstStyle/>
          <a:p>
            <a:r>
              <a:rPr lang="en-IN" b="1" dirty="0"/>
              <a:t>Key Business Question  </a:t>
            </a:r>
            <a:br>
              <a:rPr lang="en-IN" dirty="0"/>
            </a:br>
            <a:endParaRPr lang="en-US" dirty="0"/>
          </a:p>
        </p:txBody>
      </p:sp>
      <p:sp>
        <p:nvSpPr>
          <p:cNvPr id="3" name="Text Placeholder 2">
            <a:extLst>
              <a:ext uri="{FF2B5EF4-FFF2-40B4-BE49-F238E27FC236}">
                <a16:creationId xmlns:a16="http://schemas.microsoft.com/office/drawing/2014/main" id="{96553762-669C-6137-EA7E-25FDCC297247}"/>
              </a:ext>
            </a:extLst>
          </p:cNvPr>
          <p:cNvSpPr>
            <a:spLocks noGrp="1"/>
          </p:cNvSpPr>
          <p:nvPr>
            <p:ph type="body" idx="1"/>
          </p:nvPr>
        </p:nvSpPr>
        <p:spPr>
          <a:xfrm>
            <a:off x="838200" y="1825625"/>
            <a:ext cx="10515600" cy="3217430"/>
          </a:xfrm>
        </p:spPr>
        <p:txBody>
          <a:bodyPr>
            <a:normAutofit/>
          </a:bodyPr>
          <a:lstStyle/>
          <a:p>
            <a:r>
              <a:rPr lang="en-US" dirty="0">
                <a:latin typeface="Calibri" panose="020F0502020204030204" pitchFamily="34" charset="0"/>
                <a:ea typeface="Calibri" panose="020F0502020204030204" pitchFamily="34" charset="0"/>
                <a:cs typeface="Calibri" panose="020F0502020204030204" pitchFamily="34" charset="0"/>
              </a:rPr>
              <a:t>Validation of Salary Claim</a:t>
            </a:r>
          </a:p>
          <a:p>
            <a:r>
              <a:rPr lang="en-US"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Impact of College Tier on Salary</a:t>
            </a:r>
          </a:p>
          <a:p>
            <a:r>
              <a:rPr lang="en-US"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Impact of Graduation Year on Salary</a:t>
            </a:r>
          </a:p>
          <a:p>
            <a:r>
              <a:rPr lang="en-US"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Regional Salary Differences</a:t>
            </a:r>
          </a:p>
          <a:p>
            <a:r>
              <a:rPr lang="en-US"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Impact of Specialization on Salary</a:t>
            </a:r>
          </a:p>
        </p:txBody>
      </p:sp>
    </p:spTree>
    <p:extLst>
      <p:ext uri="{BB962C8B-B14F-4D97-AF65-F5344CB8AC3E}">
        <p14:creationId xmlns:p14="http://schemas.microsoft.com/office/powerpoint/2010/main" val="514090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3A920-D72E-556F-C0CA-72A02415B18C}"/>
              </a:ext>
            </a:extLst>
          </p:cNvPr>
          <p:cNvSpPr>
            <a:spLocks noGrp="1"/>
          </p:cNvSpPr>
          <p:nvPr>
            <p:ph type="title"/>
          </p:nvPr>
        </p:nvSpPr>
        <p:spPr/>
        <p:txBody>
          <a:bodyPr/>
          <a:lstStyle/>
          <a:p>
            <a:r>
              <a:rPr lang="en-IN" b="1" dirty="0"/>
              <a:t>Conclusion</a:t>
            </a:r>
            <a:endParaRPr lang="en-US" dirty="0"/>
          </a:p>
        </p:txBody>
      </p:sp>
      <p:sp>
        <p:nvSpPr>
          <p:cNvPr id="3" name="Text Placeholder 2">
            <a:extLst>
              <a:ext uri="{FF2B5EF4-FFF2-40B4-BE49-F238E27FC236}">
                <a16:creationId xmlns:a16="http://schemas.microsoft.com/office/drawing/2014/main" id="{F0103AC3-9000-C747-4306-58FC4C704EAF}"/>
              </a:ext>
            </a:extLst>
          </p:cNvPr>
          <p:cNvSpPr>
            <a:spLocks noGrp="1"/>
          </p:cNvSpPr>
          <p:nvPr>
            <p:ph type="body" idx="1"/>
          </p:nvPr>
        </p:nvSpPr>
        <p:spPr/>
        <p:txBody>
          <a:bodyPr>
            <a:normAutofit fontScale="92500"/>
          </a:bodyPr>
          <a:lstStyle/>
          <a:p>
            <a:r>
              <a:rPr lang="en-US" dirty="0"/>
              <a:t>The scatter plots emphasize the diversity in salary ranges, indicating that salary outcomes are influenced by various factors beyond a single variable.</a:t>
            </a:r>
          </a:p>
          <a:p>
            <a:r>
              <a:rPr lang="en-US" dirty="0"/>
              <a:t>Different domains and specializations exhibit distinct salary patterns, suggesting that specific knowledge areas may command higher salaries.</a:t>
            </a:r>
          </a:p>
          <a:p>
            <a:r>
              <a:rPr lang="en-US" dirty="0"/>
              <a:t>Majority have salaries below 4 lakhs.</a:t>
            </a:r>
          </a:p>
          <a:p>
            <a:r>
              <a:rPr lang="en-US" dirty="0"/>
              <a:t>High salaries for individuals with degrees in Computer Engineering and Computer Applications suggest a high demand for these skills and knowledge in the IT sector, indicating a strong correlation between educational background and earning potential.</a:t>
            </a:r>
          </a:p>
        </p:txBody>
      </p:sp>
    </p:spTree>
    <p:extLst>
      <p:ext uri="{BB962C8B-B14F-4D97-AF65-F5344CB8AC3E}">
        <p14:creationId xmlns:p14="http://schemas.microsoft.com/office/powerpoint/2010/main" val="2131340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93230" y="1292245"/>
            <a:ext cx="8219152" cy="4662775"/>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chemeClr val="dk1"/>
              </a:buClr>
              <a:buSzPts val="1800"/>
              <a:buFont typeface="Arial"/>
              <a:buChar char="•"/>
            </a:pPr>
            <a:r>
              <a:rPr lang="en-IN" sz="1800" b="1" i="0" u="none" strike="noStrike" cap="none" dirty="0">
                <a:solidFill>
                  <a:schemeClr val="dk1"/>
                </a:solidFill>
                <a:latin typeface="Calibri"/>
                <a:ea typeface="Calibri"/>
                <a:cs typeface="Calibri"/>
                <a:sym typeface="Calibri"/>
              </a:rPr>
              <a:t>Background – </a:t>
            </a:r>
            <a:r>
              <a:rPr lang="en-IN" sz="1800" i="0" u="none" strike="noStrike" cap="none" dirty="0">
                <a:solidFill>
                  <a:schemeClr val="dk1"/>
                </a:solidFill>
                <a:latin typeface="Calibri"/>
                <a:ea typeface="Calibri"/>
                <a:cs typeface="Calibri"/>
                <a:sym typeface="Calibri"/>
              </a:rPr>
              <a:t>MSc Biotechnology</a:t>
            </a:r>
          </a:p>
          <a:p>
            <a:pPr marL="285750" marR="0" lvl="0" indent="-285750" algn="l" rtl="0">
              <a:lnSpc>
                <a:spcPct val="150000"/>
              </a:lnSpc>
              <a:spcBef>
                <a:spcPts val="0"/>
              </a:spcBef>
              <a:spcAft>
                <a:spcPts val="0"/>
              </a:spcAft>
              <a:buClr>
                <a:schemeClr val="dk1"/>
              </a:buClr>
              <a:buSzPts val="1800"/>
              <a:buFont typeface="Arial"/>
              <a:buChar char="•"/>
            </a:pPr>
            <a:r>
              <a:rPr lang="en-IN" sz="1800" b="1" i="0" u="none" strike="noStrike" cap="none" dirty="0">
                <a:solidFill>
                  <a:schemeClr val="dk1"/>
                </a:solidFill>
                <a:latin typeface="Calibri"/>
                <a:ea typeface="Calibri"/>
                <a:cs typeface="Calibri"/>
                <a:sym typeface="Calibri"/>
              </a:rPr>
              <a:t>Why you want to learn Data Science</a:t>
            </a:r>
          </a:p>
          <a:p>
            <a:pPr marR="0" lvl="0" algn="just" rtl="0">
              <a:lnSpc>
                <a:spcPct val="150000"/>
              </a:lnSpc>
              <a:spcBef>
                <a:spcPts val="0"/>
              </a:spcBef>
              <a:spcAft>
                <a:spcPts val="0"/>
              </a:spcAft>
              <a:buClr>
                <a:schemeClr val="dk1"/>
              </a:buClr>
              <a:buSzPts val="1800"/>
            </a:pPr>
            <a:br>
              <a:rPr lang="en-IN" sz="1800" b="1" i="0" u="none" strike="noStrike" cap="none" dirty="0">
                <a:solidFill>
                  <a:schemeClr val="dk1"/>
                </a:solidFill>
                <a:latin typeface="Calibri"/>
                <a:ea typeface="Calibri"/>
                <a:cs typeface="Calibri"/>
                <a:sym typeface="Calibri"/>
              </a:rPr>
            </a:br>
            <a:r>
              <a:rPr lang="en-US" sz="1800" i="0" u="none" strike="noStrike" cap="none" dirty="0">
                <a:solidFill>
                  <a:schemeClr val="dk1"/>
                </a:solidFill>
                <a:latin typeface="Calibri"/>
                <a:ea typeface="Calibri"/>
                <a:cs typeface="Calibri"/>
                <a:sym typeface="Calibri"/>
              </a:rPr>
              <a:t>With a strong foundation in life sciences through my BSc in Microbiology and MSc in Biotechnology, I have developed a keen interest in the intersection of data and healthcare. I am passionate about utilizing data science to extract valuable insights and drive impactful solutions in the healthcare sector. Learning data science will empower me to contribute meaningfully to advancements in healthcare through the application of analytical skills and data-driven decision-making.</a:t>
            </a:r>
            <a:endParaRPr sz="1800" i="0" u="none" strike="noStrike" cap="none" dirty="0">
              <a:solidFill>
                <a:schemeClr val="dk1"/>
              </a:solidFill>
              <a:latin typeface="Calibri"/>
              <a:ea typeface="Calibri"/>
              <a:cs typeface="Calibri"/>
              <a:sym typeface="Calibri"/>
            </a:endParaRPr>
          </a:p>
          <a:p>
            <a:pPr marL="285750" marR="0" lvl="0" indent="-285750" algn="l" rtl="0">
              <a:lnSpc>
                <a:spcPct val="150000"/>
              </a:lnSpc>
              <a:spcBef>
                <a:spcPts val="0"/>
              </a:spcBef>
              <a:spcAft>
                <a:spcPts val="0"/>
              </a:spcAft>
              <a:buClr>
                <a:schemeClr val="dk1"/>
              </a:buClr>
              <a:buSzPts val="1800"/>
              <a:buFont typeface="Calibri"/>
              <a:buChar char="•"/>
            </a:pPr>
            <a:r>
              <a:rPr lang="en-IN" sz="1800" b="1" dirty="0" err="1">
                <a:solidFill>
                  <a:schemeClr val="dk1"/>
                </a:solidFill>
                <a:latin typeface="Calibri"/>
                <a:ea typeface="Calibri"/>
                <a:cs typeface="Calibri"/>
                <a:sym typeface="Calibri"/>
              </a:rPr>
              <a:t>linkedin</a:t>
            </a:r>
            <a:r>
              <a:rPr lang="en-IN" sz="1800" b="1" dirty="0">
                <a:solidFill>
                  <a:schemeClr val="dk1"/>
                </a:solidFill>
                <a:latin typeface="Calibri"/>
                <a:ea typeface="Calibri"/>
                <a:cs typeface="Calibri"/>
                <a:sym typeface="Calibri"/>
              </a:rPr>
              <a:t> - </a:t>
            </a:r>
            <a:r>
              <a:rPr lang="en-US" sz="1800" u="none" strike="noStrike" dirty="0">
                <a:solidFill>
                  <a:srgbClr val="0563C1"/>
                </a:solidFill>
                <a:effectLst/>
                <a:latin typeface="Calibri" panose="020F0502020204030204" pitchFamily="34" charset="0"/>
                <a:ea typeface="Calibri" panose="020F0502020204030204" pitchFamily="34" charset="0"/>
                <a:hlinkClick r:id="rId3"/>
              </a:rPr>
              <a:t>linkedin.com/in/vaishnavi-gajjalwar-986388220</a:t>
            </a:r>
            <a:endParaRPr lang="en-US" sz="1800" u="none" strike="noStrike" dirty="0">
              <a:solidFill>
                <a:srgbClr val="0563C1"/>
              </a:solidFill>
              <a:effectLst/>
              <a:latin typeface="Calibri" panose="020F0502020204030204" pitchFamily="34" charset="0"/>
              <a:ea typeface="Calibri" panose="020F0502020204030204" pitchFamily="34" charset="0"/>
            </a:endParaRPr>
          </a:p>
          <a:p>
            <a:pPr marL="285750" marR="0" lvl="0" indent="-285750" algn="l" rtl="0">
              <a:lnSpc>
                <a:spcPct val="150000"/>
              </a:lnSpc>
              <a:spcBef>
                <a:spcPts val="0"/>
              </a:spcBef>
              <a:spcAft>
                <a:spcPts val="0"/>
              </a:spcAft>
              <a:buClr>
                <a:schemeClr val="dk1"/>
              </a:buClr>
              <a:buSzPts val="1800"/>
              <a:buFont typeface="Calibri"/>
              <a:buChar char="•"/>
            </a:pPr>
            <a:r>
              <a:rPr lang="en-IN" sz="1800" b="1" dirty="0" err="1">
                <a:solidFill>
                  <a:schemeClr val="dk1"/>
                </a:solidFill>
                <a:latin typeface="Calibri"/>
                <a:ea typeface="Calibri"/>
                <a:cs typeface="Calibri"/>
                <a:sym typeface="Calibri"/>
              </a:rPr>
              <a:t>github</a:t>
            </a:r>
            <a:r>
              <a:rPr lang="en-IN" sz="1800" b="1" dirty="0">
                <a:solidFill>
                  <a:schemeClr val="dk1"/>
                </a:solidFill>
                <a:latin typeface="Calibri"/>
                <a:ea typeface="Calibri"/>
                <a:cs typeface="Calibri"/>
                <a:sym typeface="Calibri"/>
              </a:rPr>
              <a:t> profile - </a:t>
            </a:r>
            <a:r>
              <a:rPr lang="en-US" sz="1800" u="none" strike="noStrike" dirty="0">
                <a:solidFill>
                  <a:srgbClr val="0563C1"/>
                </a:solidFill>
                <a:effectLst/>
                <a:latin typeface="Calibri" panose="020F0502020204030204" pitchFamily="34" charset="0"/>
                <a:ea typeface="Calibri" panose="020F0502020204030204" pitchFamily="34" charset="0"/>
                <a:hlinkClick r:id="rId4"/>
              </a:rPr>
              <a:t>github.com/</a:t>
            </a:r>
            <a:r>
              <a:rPr lang="en-US" sz="1800" u="none" strike="noStrike" dirty="0" err="1">
                <a:solidFill>
                  <a:srgbClr val="0563C1"/>
                </a:solidFill>
                <a:effectLst/>
                <a:latin typeface="Calibri" panose="020F0502020204030204" pitchFamily="34" charset="0"/>
                <a:ea typeface="Calibri" panose="020F0502020204030204" pitchFamily="34" charset="0"/>
                <a:hlinkClick r:id="rId4"/>
              </a:rPr>
              <a:t>Vaishnavigajjalwar</a:t>
            </a:r>
            <a:r>
              <a:rPr lang="en-US" sz="1800" u="none" strike="noStrike" dirty="0">
                <a:solidFill>
                  <a:srgbClr val="0563C1"/>
                </a:solidFill>
                <a:effectLst/>
                <a:latin typeface="Calibri" panose="020F0502020204030204" pitchFamily="34" charset="0"/>
                <a:ea typeface="Calibri" panose="020F0502020204030204" pitchFamily="34" charset="0"/>
                <a:hlinkClick r:id="rId4"/>
              </a:rPr>
              <a:t> </a:t>
            </a:r>
            <a:endParaRPr lang="en-US" sz="1800" b="1" dirty="0">
              <a:solidFill>
                <a:srgbClr val="0563C1"/>
              </a:solidFill>
              <a:latin typeface="Calibri" panose="020F0502020204030204" pitchFamily="34" charset="0"/>
              <a:ea typeface="Calibri" panose="020F0502020204030204" pitchFamily="34" charset="0"/>
              <a:cs typeface="Calibri"/>
              <a:sym typeface="Calibri"/>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Agenda</a:t>
            </a:r>
            <a:endParaRPr b="1" dirty="0">
              <a:solidFill>
                <a:srgbClr val="FF0000"/>
              </a:solidFill>
            </a:endParaRPr>
          </a:p>
        </p:txBody>
      </p:sp>
      <p:sp>
        <p:nvSpPr>
          <p:cNvPr id="111" name="Google Shape;111;p4"/>
          <p:cNvSpPr txBox="1">
            <a:spLocks noGrp="1"/>
          </p:cNvSpPr>
          <p:nvPr>
            <p:ph type="body" idx="1"/>
          </p:nvPr>
        </p:nvSpPr>
        <p:spPr>
          <a:xfrm>
            <a:off x="684880" y="1919030"/>
            <a:ext cx="10515600" cy="4351338"/>
          </a:xfrm>
          <a:prstGeom prst="rect">
            <a:avLst/>
          </a:prstGeom>
          <a:noFill/>
          <a:ln>
            <a:noFill/>
          </a:ln>
        </p:spPr>
        <p:txBody>
          <a:bodyPr spcFirstLastPara="1" wrap="square" lIns="91425" tIns="45700" rIns="91425" bIns="45700" anchor="t" anchorCtr="0">
            <a:normAutofit fontScale="55000" lnSpcReduction="20000"/>
          </a:bodyPr>
          <a:lstStyle/>
          <a:p>
            <a:pPr marL="228600" lvl="0" indent="-228600" algn="l" rtl="0">
              <a:lnSpc>
                <a:spcPct val="90000"/>
              </a:lnSpc>
              <a:spcBef>
                <a:spcPts val="0"/>
              </a:spcBef>
              <a:spcAft>
                <a:spcPts val="0"/>
              </a:spcAft>
              <a:buClr>
                <a:schemeClr val="dk1"/>
              </a:buClr>
              <a:buSzPct val="100000"/>
              <a:buChar char="•"/>
            </a:pPr>
            <a:r>
              <a:rPr lang="en-IN" b="1" dirty="0"/>
              <a:t>Business Problem and Use case domain understanding(If Required) </a:t>
            </a:r>
            <a:endParaRPr dirty="0"/>
          </a:p>
          <a:p>
            <a:pPr marL="228600" lvl="0" indent="-228600" algn="l" rtl="0">
              <a:lnSpc>
                <a:spcPct val="90000"/>
              </a:lnSpc>
              <a:spcBef>
                <a:spcPts val="1000"/>
              </a:spcBef>
              <a:spcAft>
                <a:spcPts val="0"/>
              </a:spcAft>
              <a:buClr>
                <a:schemeClr val="dk1"/>
              </a:buClr>
              <a:buSzPct val="100000"/>
              <a:buChar char="•"/>
            </a:pPr>
            <a:r>
              <a:rPr lang="en-IN" b="1" dirty="0"/>
              <a:t>Objective of the Project</a:t>
            </a:r>
            <a:endParaRPr dirty="0"/>
          </a:p>
          <a:p>
            <a:pPr marL="228600" lvl="0" indent="-228600" algn="l" rtl="0">
              <a:lnSpc>
                <a:spcPct val="90000"/>
              </a:lnSpc>
              <a:spcBef>
                <a:spcPts val="1000"/>
              </a:spcBef>
              <a:spcAft>
                <a:spcPts val="0"/>
              </a:spcAft>
              <a:buClr>
                <a:schemeClr val="dk1"/>
              </a:buClr>
              <a:buSzPct val="100000"/>
              <a:buChar char="•"/>
            </a:pPr>
            <a:r>
              <a:rPr lang="en-IN" b="1" dirty="0"/>
              <a:t>Summary of the Data </a:t>
            </a:r>
            <a:endParaRPr dirty="0"/>
          </a:p>
          <a:p>
            <a:pPr marL="0" lvl="0" indent="0" algn="l" rtl="0">
              <a:lnSpc>
                <a:spcPct val="90000"/>
              </a:lnSpc>
              <a:spcBef>
                <a:spcPts val="1000"/>
              </a:spcBef>
              <a:spcAft>
                <a:spcPts val="0"/>
              </a:spcAft>
              <a:buClr>
                <a:schemeClr val="dk1"/>
              </a:buClr>
              <a:buSzPct val="100000"/>
              <a:buNone/>
            </a:pPr>
            <a:endParaRPr b="1" dirty="0"/>
          </a:p>
          <a:p>
            <a:pPr marL="228600" lvl="0" indent="-228600" algn="l" rtl="0">
              <a:lnSpc>
                <a:spcPct val="90000"/>
              </a:lnSpc>
              <a:spcBef>
                <a:spcPts val="1000"/>
              </a:spcBef>
              <a:spcAft>
                <a:spcPts val="0"/>
              </a:spcAft>
              <a:buClr>
                <a:srgbClr val="FF0000"/>
              </a:buClr>
              <a:buSzPct val="100000"/>
              <a:buChar char="•"/>
            </a:pPr>
            <a:r>
              <a:rPr lang="en-IN" b="1" u="sng" dirty="0">
                <a:solidFill>
                  <a:srgbClr val="FF0000"/>
                </a:solidFill>
              </a:rPr>
              <a:t>Exploratory Data Analysis: </a:t>
            </a:r>
            <a:endParaRPr dirty="0"/>
          </a:p>
          <a:p>
            <a:pPr marL="514350" lvl="0" indent="-514350" algn="just" rtl="0">
              <a:lnSpc>
                <a:spcPct val="90000"/>
              </a:lnSpc>
              <a:spcBef>
                <a:spcPts val="1000"/>
              </a:spcBef>
              <a:spcAft>
                <a:spcPts val="0"/>
              </a:spcAft>
              <a:buClr>
                <a:schemeClr val="dk1"/>
              </a:buClr>
              <a:buSzPct val="100000"/>
              <a:buFont typeface="Calibri"/>
              <a:buAutoNum type="alphaLcPeriod"/>
            </a:pPr>
            <a:r>
              <a:rPr lang="en-IN" b="1" i="1" dirty="0"/>
              <a:t>Data Cleaning Steps  </a:t>
            </a:r>
            <a:endParaRPr dirty="0"/>
          </a:p>
          <a:p>
            <a:pPr marL="514350" lvl="0" indent="-514350" algn="just" rtl="0">
              <a:lnSpc>
                <a:spcPct val="90000"/>
              </a:lnSpc>
              <a:spcBef>
                <a:spcPts val="1000"/>
              </a:spcBef>
              <a:spcAft>
                <a:spcPts val="0"/>
              </a:spcAft>
              <a:buClr>
                <a:schemeClr val="dk1"/>
              </a:buClr>
              <a:buSzPct val="100000"/>
              <a:buFont typeface="Calibri"/>
              <a:buAutoNum type="alphaLcPeriod"/>
            </a:pPr>
            <a:r>
              <a:rPr lang="en-IN" b="1" i="1" dirty="0"/>
              <a:t>Data Manipulation Steps</a:t>
            </a:r>
            <a:endParaRPr dirty="0"/>
          </a:p>
          <a:p>
            <a:pPr marL="514350" lvl="0" indent="-514350" algn="just" rtl="0">
              <a:lnSpc>
                <a:spcPct val="90000"/>
              </a:lnSpc>
              <a:spcBef>
                <a:spcPts val="1000"/>
              </a:spcBef>
              <a:spcAft>
                <a:spcPts val="0"/>
              </a:spcAft>
              <a:buClr>
                <a:schemeClr val="dk1"/>
              </a:buClr>
              <a:buSzPct val="100000"/>
              <a:buFont typeface="Calibri"/>
              <a:buAutoNum type="alphaLcPeriod"/>
            </a:pPr>
            <a:r>
              <a:rPr lang="en-IN" b="1" i="1" dirty="0"/>
              <a:t>Univariate Analysis  Steps</a:t>
            </a:r>
            <a:endParaRPr dirty="0"/>
          </a:p>
          <a:p>
            <a:pPr marL="514350" lvl="0" indent="-514350" algn="just" rtl="0">
              <a:lnSpc>
                <a:spcPct val="90000"/>
              </a:lnSpc>
              <a:spcBef>
                <a:spcPts val="1000"/>
              </a:spcBef>
              <a:spcAft>
                <a:spcPts val="0"/>
              </a:spcAft>
              <a:buClr>
                <a:schemeClr val="dk1"/>
              </a:buClr>
              <a:buSzPct val="100000"/>
              <a:buFont typeface="Calibri"/>
              <a:buAutoNum type="alphaLcPeriod"/>
            </a:pPr>
            <a:r>
              <a:rPr lang="en-IN" b="1" i="1" dirty="0"/>
              <a:t>Bivariate Analysis  Steps </a:t>
            </a:r>
            <a:endParaRPr dirty="0"/>
          </a:p>
          <a:p>
            <a:pPr marL="0" lvl="0" indent="0" algn="just" rtl="0">
              <a:lnSpc>
                <a:spcPct val="90000"/>
              </a:lnSpc>
              <a:spcBef>
                <a:spcPts val="1000"/>
              </a:spcBef>
              <a:spcAft>
                <a:spcPts val="0"/>
              </a:spcAft>
              <a:buClr>
                <a:schemeClr val="dk1"/>
              </a:buClr>
              <a:buSzPct val="100000"/>
              <a:buNone/>
            </a:pPr>
            <a:endParaRPr b="1" dirty="0"/>
          </a:p>
          <a:p>
            <a:pPr marL="228600" lvl="0" indent="-228600" algn="l" rtl="0">
              <a:lnSpc>
                <a:spcPct val="90000"/>
              </a:lnSpc>
              <a:spcBef>
                <a:spcPts val="1000"/>
              </a:spcBef>
              <a:spcAft>
                <a:spcPts val="0"/>
              </a:spcAft>
              <a:buClr>
                <a:schemeClr val="dk1"/>
              </a:buClr>
              <a:buSzPct val="100000"/>
              <a:buChar char="•"/>
            </a:pPr>
            <a:r>
              <a:rPr lang="en-IN" b="1" dirty="0"/>
              <a:t>Key Business Question  </a:t>
            </a:r>
            <a:endParaRPr dirty="0"/>
          </a:p>
          <a:p>
            <a:pPr marL="228600" lvl="0" indent="-228600" algn="l" rtl="0">
              <a:lnSpc>
                <a:spcPct val="90000"/>
              </a:lnSpc>
              <a:spcBef>
                <a:spcPts val="1000"/>
              </a:spcBef>
              <a:spcAft>
                <a:spcPts val="0"/>
              </a:spcAft>
              <a:buClr>
                <a:schemeClr val="dk1"/>
              </a:buClr>
              <a:buSzPct val="100000"/>
              <a:buChar char="•"/>
            </a:pPr>
            <a:r>
              <a:rPr lang="en-IN" b="1" dirty="0"/>
              <a:t>Conclusion (Key finding overall) </a:t>
            </a:r>
            <a:endParaRPr dirty="0"/>
          </a:p>
          <a:p>
            <a:pPr marL="228600" lvl="0" indent="-228600" algn="l" rtl="0">
              <a:lnSpc>
                <a:spcPct val="90000"/>
              </a:lnSpc>
              <a:spcBef>
                <a:spcPts val="1000"/>
              </a:spcBef>
              <a:spcAft>
                <a:spcPts val="0"/>
              </a:spcAft>
              <a:buClr>
                <a:schemeClr val="dk1"/>
              </a:buClr>
              <a:buSzPct val="100000"/>
              <a:buChar char="•"/>
            </a:pPr>
            <a:r>
              <a:rPr lang="en-IN" b="1" dirty="0"/>
              <a:t>Q&amp;A Slide </a:t>
            </a:r>
            <a:endParaRPr dirty="0"/>
          </a:p>
          <a:p>
            <a:pPr marL="228600" lvl="0" indent="-228600" algn="l" rtl="0">
              <a:lnSpc>
                <a:spcPct val="90000"/>
              </a:lnSpc>
              <a:spcBef>
                <a:spcPts val="1000"/>
              </a:spcBef>
              <a:spcAft>
                <a:spcPts val="0"/>
              </a:spcAft>
              <a:buClr>
                <a:schemeClr val="dk1"/>
              </a:buClr>
              <a:buSzPct val="100000"/>
              <a:buChar char="•"/>
            </a:pPr>
            <a:r>
              <a:rPr lang="en-IN" b="1" dirty="0"/>
              <a:t>Your Experience/Challenges working on Web Scraping – Data Analysis Project.</a:t>
            </a:r>
            <a:endParaRPr dirty="0"/>
          </a:p>
          <a:p>
            <a:pPr marL="228600" lvl="0" indent="-130810" algn="l" rtl="0">
              <a:lnSpc>
                <a:spcPct val="90000"/>
              </a:lnSpc>
              <a:spcBef>
                <a:spcPts val="1000"/>
              </a:spcBef>
              <a:spcAft>
                <a:spcPts val="0"/>
              </a:spcAft>
              <a:buClr>
                <a:schemeClr val="dk1"/>
              </a:buClr>
              <a:buSzPct val="100000"/>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D9E45-0BA0-C53F-5C5A-2CC895BE81C7}"/>
              </a:ext>
            </a:extLst>
          </p:cNvPr>
          <p:cNvSpPr>
            <a:spLocks noGrp="1"/>
          </p:cNvSpPr>
          <p:nvPr>
            <p:ph type="title"/>
          </p:nvPr>
        </p:nvSpPr>
        <p:spPr/>
        <p:txBody>
          <a:bodyPr>
            <a:normAutofit fontScale="90000"/>
          </a:bodyPr>
          <a:lstStyle/>
          <a:p>
            <a:r>
              <a:rPr lang="en-US" sz="3600" b="1" dirty="0"/>
              <a:t>Business Problem and Use case domain understanding(If Required) </a:t>
            </a:r>
            <a:br>
              <a:rPr lang="en-US" dirty="0"/>
            </a:br>
            <a:endParaRPr lang="en-US" dirty="0"/>
          </a:p>
        </p:txBody>
      </p:sp>
      <p:sp>
        <p:nvSpPr>
          <p:cNvPr id="3" name="Text Placeholder 2">
            <a:extLst>
              <a:ext uri="{FF2B5EF4-FFF2-40B4-BE49-F238E27FC236}">
                <a16:creationId xmlns:a16="http://schemas.microsoft.com/office/drawing/2014/main" id="{A978B189-FD65-EDCF-67AD-599DA4BE120C}"/>
              </a:ext>
            </a:extLst>
          </p:cNvPr>
          <p:cNvSpPr>
            <a:spLocks noGrp="1"/>
          </p:cNvSpPr>
          <p:nvPr>
            <p:ph type="body" idx="1"/>
          </p:nvPr>
        </p:nvSpPr>
        <p:spPr/>
        <p:txBody>
          <a:bodyPr/>
          <a:lstStyle/>
          <a:p>
            <a:r>
              <a:rPr lang="en-US" dirty="0"/>
              <a:t>In the context of the AMCAT dataset, the project seeks to unravel the factors influencing salary outcomes for individuals in the job market. As an aspiring data scientist, my goal is to apply data science techniques to gain insights into the patterns and variables affecting salary variations. </a:t>
            </a:r>
          </a:p>
          <a:p>
            <a:r>
              <a:rPr lang="en-US" dirty="0"/>
              <a:t>This exploration aims to assist job seekers and employers by providing a deeper understanding of salary dynamics.</a:t>
            </a:r>
          </a:p>
        </p:txBody>
      </p:sp>
    </p:spTree>
    <p:extLst>
      <p:ext uri="{BB962C8B-B14F-4D97-AF65-F5344CB8AC3E}">
        <p14:creationId xmlns:p14="http://schemas.microsoft.com/office/powerpoint/2010/main" val="2699459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297BE-2168-EEF0-931B-097569978C35}"/>
              </a:ext>
            </a:extLst>
          </p:cNvPr>
          <p:cNvSpPr>
            <a:spLocks noGrp="1"/>
          </p:cNvSpPr>
          <p:nvPr>
            <p:ph type="title"/>
          </p:nvPr>
        </p:nvSpPr>
        <p:spPr/>
        <p:txBody>
          <a:bodyPr/>
          <a:lstStyle/>
          <a:p>
            <a:r>
              <a:rPr lang="en-IN" b="1" dirty="0"/>
              <a:t>Objective of the Project</a:t>
            </a:r>
            <a:br>
              <a:rPr lang="en-IN" dirty="0"/>
            </a:br>
            <a:endParaRPr lang="en-US" dirty="0"/>
          </a:p>
        </p:txBody>
      </p:sp>
      <p:sp>
        <p:nvSpPr>
          <p:cNvPr id="3" name="Text Placeholder 2">
            <a:extLst>
              <a:ext uri="{FF2B5EF4-FFF2-40B4-BE49-F238E27FC236}">
                <a16:creationId xmlns:a16="http://schemas.microsoft.com/office/drawing/2014/main" id="{F1186D7B-A0F6-2DE3-3B74-1A467DC9AD3B}"/>
              </a:ext>
            </a:extLst>
          </p:cNvPr>
          <p:cNvSpPr>
            <a:spLocks noGrp="1"/>
          </p:cNvSpPr>
          <p:nvPr>
            <p:ph type="body" idx="1"/>
          </p:nvPr>
        </p:nvSpPr>
        <p:spPr/>
        <p:txBody>
          <a:bodyPr/>
          <a:lstStyle/>
          <a:p>
            <a:r>
              <a:rPr lang="en-US" dirty="0"/>
              <a:t>The main objective of this project is to conduct a thorough Exploratory Data Analysis (EDA) on the AMCAT dataset. </a:t>
            </a:r>
          </a:p>
          <a:p>
            <a:r>
              <a:rPr lang="en-US" dirty="0"/>
              <a:t>By leveraging data science methodologies, we aim to identify trends, relationships, and key factors contributing to variations in salary. </a:t>
            </a:r>
          </a:p>
          <a:p>
            <a:r>
              <a:rPr lang="en-US" dirty="0"/>
              <a:t>The insights derived from this analysis will serve as a valuable resource for individuals navigating the job market and organizations seeking to understand salary determinants.</a:t>
            </a:r>
          </a:p>
        </p:txBody>
      </p:sp>
    </p:spTree>
    <p:extLst>
      <p:ext uri="{BB962C8B-B14F-4D97-AF65-F5344CB8AC3E}">
        <p14:creationId xmlns:p14="http://schemas.microsoft.com/office/powerpoint/2010/main" val="780307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76734-275D-2F9A-7533-E8D670A20AE0}"/>
              </a:ext>
            </a:extLst>
          </p:cNvPr>
          <p:cNvSpPr>
            <a:spLocks noGrp="1"/>
          </p:cNvSpPr>
          <p:nvPr>
            <p:ph type="title"/>
          </p:nvPr>
        </p:nvSpPr>
        <p:spPr/>
        <p:txBody>
          <a:bodyPr/>
          <a:lstStyle/>
          <a:p>
            <a:r>
              <a:rPr lang="en-IN" b="1" dirty="0"/>
              <a:t>Summary of the Data </a:t>
            </a:r>
            <a:br>
              <a:rPr lang="en-IN" dirty="0"/>
            </a:br>
            <a:endParaRPr lang="en-US" dirty="0"/>
          </a:p>
        </p:txBody>
      </p:sp>
      <p:sp>
        <p:nvSpPr>
          <p:cNvPr id="3" name="Text Placeholder 2">
            <a:extLst>
              <a:ext uri="{FF2B5EF4-FFF2-40B4-BE49-F238E27FC236}">
                <a16:creationId xmlns:a16="http://schemas.microsoft.com/office/drawing/2014/main" id="{0AD86E43-1438-0147-CB8D-0F53CDF63F5C}"/>
              </a:ext>
            </a:extLst>
          </p:cNvPr>
          <p:cNvSpPr>
            <a:spLocks noGrp="1"/>
          </p:cNvSpPr>
          <p:nvPr>
            <p:ph type="body" idx="1"/>
          </p:nvPr>
        </p:nvSpPr>
        <p:spPr/>
        <p:txBody>
          <a:bodyPr/>
          <a:lstStyle/>
          <a:p>
            <a:r>
              <a:rPr lang="en-US" dirty="0"/>
              <a:t>The AMCAT dataset encompasses a diverse range of information about job candidates, including details about their educational background, skills, and job-related assessments. </a:t>
            </a:r>
          </a:p>
          <a:p>
            <a:r>
              <a:rPr lang="en-US" dirty="0"/>
              <a:t>It covers various aspects such as academic performance, domain expertise, and personal attributes that may influence salary outcomes.</a:t>
            </a:r>
          </a:p>
        </p:txBody>
      </p:sp>
    </p:spTree>
    <p:extLst>
      <p:ext uri="{BB962C8B-B14F-4D97-AF65-F5344CB8AC3E}">
        <p14:creationId xmlns:p14="http://schemas.microsoft.com/office/powerpoint/2010/main" val="1760414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45228-C2EA-E708-A378-7EB205CCF0CC}"/>
              </a:ext>
            </a:extLst>
          </p:cNvPr>
          <p:cNvSpPr>
            <a:spLocks noGrp="1"/>
          </p:cNvSpPr>
          <p:nvPr>
            <p:ph type="title"/>
          </p:nvPr>
        </p:nvSpPr>
        <p:spPr/>
        <p:txBody>
          <a:bodyPr/>
          <a:lstStyle/>
          <a:p>
            <a:r>
              <a:rPr lang="en-IN" b="1" u="sng" dirty="0">
                <a:solidFill>
                  <a:srgbClr val="FF0000"/>
                </a:solidFill>
              </a:rPr>
              <a:t>Exploratory Data Analysis: </a:t>
            </a:r>
            <a:br>
              <a:rPr lang="en-IN" dirty="0"/>
            </a:br>
            <a:endParaRPr lang="en-US" dirty="0"/>
          </a:p>
        </p:txBody>
      </p:sp>
      <p:sp>
        <p:nvSpPr>
          <p:cNvPr id="3" name="Text Placeholder 2">
            <a:extLst>
              <a:ext uri="{FF2B5EF4-FFF2-40B4-BE49-F238E27FC236}">
                <a16:creationId xmlns:a16="http://schemas.microsoft.com/office/drawing/2014/main" id="{217C2DA0-D8A1-9018-94FE-DDDA9826825C}"/>
              </a:ext>
            </a:extLst>
          </p:cNvPr>
          <p:cNvSpPr>
            <a:spLocks noGrp="1"/>
          </p:cNvSpPr>
          <p:nvPr>
            <p:ph type="body" idx="1"/>
          </p:nvPr>
        </p:nvSpPr>
        <p:spPr/>
        <p:txBody>
          <a:bodyPr/>
          <a:lstStyle/>
          <a:p>
            <a:r>
              <a:rPr lang="en-US" b="1" dirty="0"/>
              <a:t>Data Cleaning Steps:</a:t>
            </a:r>
          </a:p>
          <a:p>
            <a:r>
              <a:rPr lang="en-US" dirty="0"/>
              <a:t>Addressed missing values and ensured data integrity</a:t>
            </a:r>
          </a:p>
          <a:p>
            <a:r>
              <a:rPr lang="en-US" dirty="0"/>
              <a:t>Standardized data types and corrected formats</a:t>
            </a:r>
          </a:p>
          <a:p>
            <a:r>
              <a:rPr lang="en-US" dirty="0"/>
              <a:t>Handled outliers and anomalies in the dataset</a:t>
            </a:r>
          </a:p>
          <a:p>
            <a:r>
              <a:rPr lang="en-US" b="1" dirty="0"/>
              <a:t>Data Manipulation Steps:</a:t>
            </a:r>
          </a:p>
          <a:p>
            <a:r>
              <a:rPr lang="en-US" dirty="0"/>
              <a:t>Renamed columns for clarity and consistency</a:t>
            </a:r>
          </a:p>
          <a:p>
            <a:r>
              <a:rPr lang="en-US" dirty="0"/>
              <a:t>Transformed date-related columns to a standardized format</a:t>
            </a:r>
          </a:p>
          <a:p>
            <a:r>
              <a:rPr lang="en-US" dirty="0"/>
              <a:t>Enhanced interpretability of categorical variables</a:t>
            </a:r>
          </a:p>
          <a:p>
            <a:endParaRPr lang="en-US" dirty="0"/>
          </a:p>
        </p:txBody>
      </p:sp>
    </p:spTree>
    <p:extLst>
      <p:ext uri="{BB962C8B-B14F-4D97-AF65-F5344CB8AC3E}">
        <p14:creationId xmlns:p14="http://schemas.microsoft.com/office/powerpoint/2010/main" val="106429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3BA34-F88B-A70B-8F39-B7F7B9977AAB}"/>
              </a:ext>
            </a:extLst>
          </p:cNvPr>
          <p:cNvSpPr>
            <a:spLocks noGrp="1"/>
          </p:cNvSpPr>
          <p:nvPr>
            <p:ph type="title"/>
          </p:nvPr>
        </p:nvSpPr>
        <p:spPr/>
        <p:txBody>
          <a:bodyPr>
            <a:normAutofit fontScale="90000"/>
          </a:bodyPr>
          <a:lstStyle/>
          <a:p>
            <a:r>
              <a:rPr lang="en-IN" b="1" i="1" dirty="0"/>
              <a:t>Univariate Analysis  Steps</a:t>
            </a:r>
            <a:br>
              <a:rPr lang="en-IN" dirty="0"/>
            </a:br>
            <a:br>
              <a:rPr lang="en-IN" dirty="0"/>
            </a:br>
            <a:endParaRPr lang="en-US" dirty="0"/>
          </a:p>
        </p:txBody>
      </p:sp>
      <p:sp>
        <p:nvSpPr>
          <p:cNvPr id="3" name="Text Placeholder 2">
            <a:extLst>
              <a:ext uri="{FF2B5EF4-FFF2-40B4-BE49-F238E27FC236}">
                <a16:creationId xmlns:a16="http://schemas.microsoft.com/office/drawing/2014/main" id="{4EC5529F-11D2-FD78-4B4F-D253CE920E23}"/>
              </a:ext>
            </a:extLst>
          </p:cNvPr>
          <p:cNvSpPr>
            <a:spLocks noGrp="1"/>
          </p:cNvSpPr>
          <p:nvPr>
            <p:ph type="body" idx="1"/>
          </p:nvPr>
        </p:nvSpPr>
        <p:spPr/>
        <p:txBody>
          <a:bodyPr/>
          <a:lstStyle/>
          <a:p>
            <a:r>
              <a:rPr lang="en-US" dirty="0"/>
              <a:t>Employed Probability Density Function (PDF) plots, histograms, and boxplots for individual variable distributions</a:t>
            </a:r>
          </a:p>
          <a:p>
            <a:r>
              <a:rPr lang="en-US" dirty="0"/>
              <a:t>Identified outliers in numerical columns</a:t>
            </a:r>
          </a:p>
          <a:p>
            <a:r>
              <a:rPr lang="en-US" dirty="0"/>
              <a:t>Examined the frequency distribution of each categorical variable</a:t>
            </a:r>
          </a:p>
        </p:txBody>
      </p:sp>
    </p:spTree>
    <p:extLst>
      <p:ext uri="{BB962C8B-B14F-4D97-AF65-F5344CB8AC3E}">
        <p14:creationId xmlns:p14="http://schemas.microsoft.com/office/powerpoint/2010/main" val="3144606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ED069-D01C-32D9-FAAD-59C5ECA567F2}"/>
              </a:ext>
            </a:extLst>
          </p:cNvPr>
          <p:cNvSpPr>
            <a:spLocks noGrp="1"/>
          </p:cNvSpPr>
          <p:nvPr>
            <p:ph type="title"/>
          </p:nvPr>
        </p:nvSpPr>
        <p:spPr/>
        <p:txBody>
          <a:bodyPr/>
          <a:lstStyle/>
          <a:p>
            <a:r>
              <a:rPr lang="en-US" dirty="0"/>
              <a:t>Bivariate Analysis Steps:</a:t>
            </a:r>
            <a:br>
              <a:rPr lang="en-US" dirty="0"/>
            </a:br>
            <a:endParaRPr lang="en-US" dirty="0"/>
          </a:p>
        </p:txBody>
      </p:sp>
      <p:sp>
        <p:nvSpPr>
          <p:cNvPr id="3" name="Text Placeholder 2">
            <a:extLst>
              <a:ext uri="{FF2B5EF4-FFF2-40B4-BE49-F238E27FC236}">
                <a16:creationId xmlns:a16="http://schemas.microsoft.com/office/drawing/2014/main" id="{BB94B93B-7604-C5F7-1A30-17286183FFAC}"/>
              </a:ext>
            </a:extLst>
          </p:cNvPr>
          <p:cNvSpPr>
            <a:spLocks noGrp="1"/>
          </p:cNvSpPr>
          <p:nvPr>
            <p:ph type="body" idx="1"/>
          </p:nvPr>
        </p:nvSpPr>
        <p:spPr/>
        <p:txBody>
          <a:bodyPr/>
          <a:lstStyle/>
          <a:p>
            <a:r>
              <a:rPr lang="en-US" dirty="0"/>
              <a:t>Explored relationships between numerical columns using scatter plots, </a:t>
            </a:r>
            <a:r>
              <a:rPr lang="en-US" dirty="0" err="1"/>
              <a:t>hexbin</a:t>
            </a:r>
            <a:r>
              <a:rPr lang="en-US" dirty="0"/>
              <a:t> plots, and pair plots</a:t>
            </a:r>
          </a:p>
          <a:p>
            <a:r>
              <a:rPr lang="en-US" dirty="0"/>
              <a:t>Investigated patterns between categorical and numerical columns using swarm plots, boxplots, and bar plots</a:t>
            </a:r>
          </a:p>
          <a:p>
            <a:r>
              <a:rPr lang="en-US" dirty="0"/>
              <a:t>Identified relationships between categorical variables using stacked bar plots</a:t>
            </a:r>
          </a:p>
        </p:txBody>
      </p:sp>
    </p:spTree>
    <p:extLst>
      <p:ext uri="{BB962C8B-B14F-4D97-AF65-F5344CB8AC3E}">
        <p14:creationId xmlns:p14="http://schemas.microsoft.com/office/powerpoint/2010/main" val="232750379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635</Words>
  <Application>Microsoft Office PowerPoint</Application>
  <PresentationFormat>Widescreen</PresentationFormat>
  <Paragraphs>61</Paragraphs>
  <Slides>12</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Libre Baskerville</vt:lpstr>
      <vt:lpstr>Lato Black</vt:lpstr>
      <vt:lpstr>Office Theme</vt:lpstr>
      <vt:lpstr>PowerPoint Presentation</vt:lpstr>
      <vt:lpstr>PowerPoint Presentation</vt:lpstr>
      <vt:lpstr>Agenda</vt:lpstr>
      <vt:lpstr>Business Problem and Use case domain understanding(If Required)  </vt:lpstr>
      <vt:lpstr>Objective of the Project </vt:lpstr>
      <vt:lpstr>Summary of the Data  </vt:lpstr>
      <vt:lpstr>Exploratory Data Analysis:  </vt:lpstr>
      <vt:lpstr>Univariate Analysis  Steps  </vt:lpstr>
      <vt:lpstr>Bivariate Analysis Steps: </vt:lpstr>
      <vt:lpstr>Key Business Question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Shwetali Gajjalwar</cp:lastModifiedBy>
  <cp:revision>3</cp:revision>
  <dcterms:created xsi:type="dcterms:W3CDTF">2021-02-16T05:19:01Z</dcterms:created>
  <dcterms:modified xsi:type="dcterms:W3CDTF">2024-02-23T09:37:03Z</dcterms:modified>
</cp:coreProperties>
</file>