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92" r:id="rId5"/>
    <p:sldId id="259" r:id="rId6"/>
    <p:sldId id="287" r:id="rId7"/>
    <p:sldId id="288" r:id="rId8"/>
    <p:sldId id="289" r:id="rId9"/>
    <p:sldId id="295" r:id="rId10"/>
    <p:sldId id="260" r:id="rId11"/>
    <p:sldId id="291" r:id="rId12"/>
    <p:sldId id="261" r:id="rId13"/>
    <p:sldId id="264" r:id="rId14"/>
    <p:sldId id="265" r:id="rId15"/>
    <p:sldId id="266" r:id="rId16"/>
    <p:sldId id="267" r:id="rId17"/>
    <p:sldId id="268" r:id="rId18"/>
    <p:sldId id="269" r:id="rId19"/>
    <p:sldId id="294" r:id="rId20"/>
    <p:sldId id="271" r:id="rId21"/>
    <p:sldId id="272" r:id="rId22"/>
    <p:sldId id="296" r:id="rId23"/>
    <p:sldId id="299" r:id="rId24"/>
    <p:sldId id="297" r:id="rId25"/>
    <p:sldId id="274" r:id="rId26"/>
    <p:sldId id="300" r:id="rId27"/>
    <p:sldId id="301" r:id="rId28"/>
    <p:sldId id="279" r:id="rId29"/>
    <p:sldId id="280" r:id="rId30"/>
    <p:sldId id="282" r:id="rId31"/>
    <p:sldId id="298" r:id="rId32"/>
    <p:sldId id="285" r:id="rId33"/>
    <p:sldId id="286" r:id="rId34"/>
  </p:sldIdLst>
  <p:sldSz cx="9144000" cy="5143500"/>
  <p:notesSz cx="9144000" cy="51435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3"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83"/>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000" b="0" i="0">
                <a:solidFill>
                  <a:srgbClr val="585858"/>
                </a:solidFill>
                <a:latin typeface="Arial MT"/>
                <a:cs typeface="Arial MT"/>
              </a:defRPr>
            </a:lvl1pPr>
          </a:lstStyle>
          <a:p>
            <a:pPr marL="38100">
              <a:lnSpc>
                <a:spcPct val="100000"/>
              </a:lnSpc>
            </a:pPr>
            <a:fld id="{81D60167-4931-47E6-BA6A-407CBD079E47}" type="slidenum">
              <a:rPr spc="-5" dirty="0"/>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000" b="0" i="0">
                <a:solidFill>
                  <a:srgbClr val="585858"/>
                </a:solidFill>
                <a:latin typeface="Arial MT"/>
                <a:cs typeface="Arial MT"/>
              </a:defRPr>
            </a:lvl1pPr>
          </a:lstStyle>
          <a:p>
            <a:pPr marL="38100">
              <a:lnSpc>
                <a:spcPct val="100000"/>
              </a:lnSpc>
            </a:pPr>
            <a:fld id="{81D60167-4931-47E6-BA6A-407CBD079E47}" type="slidenum">
              <a:rPr spc="-5" dirty="0"/>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Arial MT"/>
                <a:cs typeface="Arial MT"/>
              </a:defRPr>
            </a:lvl1pPr>
          </a:lstStyle>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000" b="0" i="0">
                <a:solidFill>
                  <a:srgbClr val="585858"/>
                </a:solidFill>
                <a:latin typeface="Arial MT"/>
                <a:cs typeface="Arial MT"/>
              </a:defRPr>
            </a:lvl1pPr>
          </a:lstStyle>
          <a:p>
            <a:pPr marL="38100">
              <a:lnSpc>
                <a:spcPct val="100000"/>
              </a:lnSpc>
            </a:pPr>
            <a:fld id="{81D60167-4931-47E6-BA6A-407CBD079E47}" type="slidenum">
              <a:rPr spc="-5" dirty="0"/>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showMasterSp="0">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6693613" y="176784"/>
            <a:ext cx="1177791" cy="1228332"/>
          </a:xfrm>
          <a:prstGeom prst="rect">
            <a:avLst/>
          </a:prstGeom>
        </p:spPr>
      </p:pic>
      <p:pic>
        <p:nvPicPr>
          <p:cNvPr id="17" name="bg object 17"/>
          <p:cNvPicPr/>
          <p:nvPr/>
        </p:nvPicPr>
        <p:blipFill>
          <a:blip r:embed="rId3" cstate="print"/>
          <a:stretch>
            <a:fillRect/>
          </a:stretch>
        </p:blipFill>
        <p:spPr>
          <a:xfrm>
            <a:off x="7595615" y="0"/>
            <a:ext cx="1548383" cy="1528572"/>
          </a:xfrm>
          <a:prstGeom prst="rect">
            <a:avLst/>
          </a:prstGeom>
        </p:spPr>
      </p:pic>
      <p:sp>
        <p:nvSpPr>
          <p:cNvPr id="2" name="Holder 2"/>
          <p:cNvSpPr>
            <a:spLocks noGrp="1"/>
          </p:cNvSpPr>
          <p:nvPr>
            <p:ph type="title"/>
          </p:nvPr>
        </p:nvSpPr>
        <p:spPr/>
        <p:txBody>
          <a:bodyPr lIns="0" tIns="0" rIns="0" bIns="0"/>
          <a:lstStyle>
            <a:lvl1pPr>
              <a:defRPr sz="3600" b="0" i="0">
                <a:solidFill>
                  <a:schemeClr val="tx1"/>
                </a:solidFill>
                <a:latin typeface="Arial MT"/>
                <a:cs typeface="Arial MT"/>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000" b="0" i="0">
                <a:solidFill>
                  <a:srgbClr val="585858"/>
                </a:solidFill>
                <a:latin typeface="Arial MT"/>
                <a:cs typeface="Arial MT"/>
              </a:defRPr>
            </a:lvl1pPr>
          </a:lstStyle>
          <a:p>
            <a:pPr marL="38100">
              <a:lnSpc>
                <a:spcPct val="100000"/>
              </a:lnSpc>
            </a:pPr>
            <a:fld id="{81D60167-4931-47E6-BA6A-407CBD079E47}" type="slidenum">
              <a:rPr spc="-5" dirty="0"/>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000" b="0" i="0">
                <a:solidFill>
                  <a:srgbClr val="585858"/>
                </a:solidFill>
                <a:latin typeface="Arial MT"/>
                <a:cs typeface="Arial MT"/>
              </a:defRPr>
            </a:lvl1pPr>
          </a:lstStyle>
          <a:p>
            <a:pPr marL="38100">
              <a:lnSpc>
                <a:spcPct val="100000"/>
              </a:lnSpc>
            </a:pPr>
            <a:fld id="{81D60167-4931-47E6-BA6A-407CBD079E47}" type="slidenum">
              <a:rPr spc="-5" dirty="0"/>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3.png"/><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6809437" y="71627"/>
            <a:ext cx="1177791" cy="1228332"/>
          </a:xfrm>
          <a:prstGeom prst="rect">
            <a:avLst/>
          </a:prstGeom>
        </p:spPr>
      </p:pic>
      <p:pic>
        <p:nvPicPr>
          <p:cNvPr id="17" name="bg object 17"/>
          <p:cNvPicPr/>
          <p:nvPr/>
        </p:nvPicPr>
        <p:blipFill>
          <a:blip r:embed="rId7" cstate="print"/>
          <a:stretch>
            <a:fillRect/>
          </a:stretch>
        </p:blipFill>
        <p:spPr>
          <a:xfrm>
            <a:off x="7711439" y="0"/>
            <a:ext cx="1432559" cy="1423415"/>
          </a:xfrm>
          <a:prstGeom prst="rect">
            <a:avLst/>
          </a:prstGeom>
        </p:spPr>
      </p:pic>
      <p:sp>
        <p:nvSpPr>
          <p:cNvPr id="2" name="Holder 2"/>
          <p:cNvSpPr>
            <a:spLocks noGrp="1"/>
          </p:cNvSpPr>
          <p:nvPr>
            <p:ph type="title"/>
          </p:nvPr>
        </p:nvSpPr>
        <p:spPr>
          <a:xfrm>
            <a:off x="2398521" y="2272995"/>
            <a:ext cx="4346956" cy="574675"/>
          </a:xfrm>
          <a:prstGeom prst="rect">
            <a:avLst/>
          </a:prstGeom>
        </p:spPr>
        <p:txBody>
          <a:bodyPr wrap="square" lIns="0" tIns="0" rIns="0" bIns="0">
            <a:spAutoFit/>
          </a:bodyPr>
          <a:lstStyle>
            <a:lvl1pPr>
              <a:defRPr sz="3600" b="0" i="0">
                <a:solidFill>
                  <a:schemeClr val="tx1"/>
                </a:solidFill>
                <a:latin typeface="Arial MT"/>
                <a:cs typeface="Arial MT"/>
              </a:defRPr>
            </a:lvl1pPr>
          </a:lstStyle>
          <a:p/>
        </p:txBody>
      </p:sp>
      <p:sp>
        <p:nvSpPr>
          <p:cNvPr id="3" name="Holder 3"/>
          <p:cNvSpPr>
            <a:spLocks noGrp="1"/>
          </p:cNvSpPr>
          <p:nvPr>
            <p:ph type="body" idx="1"/>
          </p:nvPr>
        </p:nvSpPr>
        <p:spPr>
          <a:xfrm>
            <a:off x="660514" y="1538922"/>
            <a:ext cx="7828280" cy="1922145"/>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52585" y="4781594"/>
            <a:ext cx="217170" cy="167004"/>
          </a:xfrm>
          <a:prstGeom prst="rect">
            <a:avLst/>
          </a:prstGeom>
        </p:spPr>
        <p:txBody>
          <a:bodyPr wrap="square" lIns="0" tIns="0" rIns="0" bIns="0">
            <a:spAutoFit/>
          </a:bodyPr>
          <a:lstStyle>
            <a:lvl1pPr>
              <a:defRPr sz="1000" b="0" i="0">
                <a:solidFill>
                  <a:srgbClr val="585858"/>
                </a:solidFill>
                <a:latin typeface="Arial MT"/>
                <a:cs typeface="Arial MT"/>
              </a:defRPr>
            </a:lvl1pPr>
          </a:lstStyle>
          <a:p>
            <a:pPr marL="38100">
              <a:lnSpc>
                <a:spcPct val="100000"/>
              </a:lnSpc>
            </a:pPr>
            <a:fld id="{81D60167-4931-47E6-BA6A-407CBD079E47}" type="slidenum">
              <a:rPr spc="-5" dirty="0"/>
            </a:fld>
            <a:endParaRPr spc="-5"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hyperlink" Target="https://youtu.be/zrHmtH8u3UM?si=PDDZV7__u9L8DCrr" TargetMode="External"/><Relationship Id="rId6" Type="http://schemas.openxmlformats.org/officeDocument/2006/relationships/hyperlink" Target="https://youtu.be/148eu_foNo8?si=Ebb2LgFcAoyCx0vf" TargetMode="External"/><Relationship Id="rId5" Type="http://schemas.openxmlformats.org/officeDocument/2006/relationships/hyperlink" Target="https://youtu.be/amt9ZmGofJk?si=v4kQIy_pVjYCha4g" TargetMode="External"/><Relationship Id="rId4" Type="http://schemas.openxmlformats.org/officeDocument/2006/relationships/hyperlink" Target="https://www.kaggle.com/datasets/rashikrahmanpritom/plant-disease-recognition-dataset&#13;" TargetMode="External"/><Relationship Id="rId3" Type="http://schemas.openxmlformats.org/officeDocument/2006/relationships/hyperlink" Target="https://www.kaggle.com/datasets/rashikrahmanpritom/plant-disease-recognition-dataset" TargetMode="External"/><Relationship Id="rId2" Type="http://schemas.openxmlformats.org/officeDocument/2006/relationships/hyperlink" Target="https://www.frontiersin.org/journals/plant-science/articles/10.3389/fpls.2016.01419/full" TargetMode="External"/><Relationship Id="rId1" Type="http://schemas.openxmlformats.org/officeDocument/2006/relationships/hyperlink" Target="https://www.mdpi.com/2073-4395/12/10/2395#:~:text=A%20CNN%2Dbased%20deep%20learning,classification%2C%20a%20CNN%20was%20used.&#1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fld>
            <a:endParaRPr spc="-5" dirty="0"/>
          </a:p>
        </p:txBody>
      </p:sp>
      <p:sp>
        <p:nvSpPr>
          <p:cNvPr id="9" name="object 9"/>
          <p:cNvSpPr txBox="1"/>
          <p:nvPr/>
        </p:nvSpPr>
        <p:spPr>
          <a:xfrm>
            <a:off x="762000" y="2876550"/>
            <a:ext cx="7899400" cy="381635"/>
          </a:xfrm>
          <a:prstGeom prst="rect">
            <a:avLst/>
          </a:prstGeom>
        </p:spPr>
        <p:txBody>
          <a:bodyPr vert="horz" wrap="square" lIns="0" tIns="12700" rIns="0" bIns="0" rtlCol="0">
            <a:spAutoFit/>
          </a:bodyPr>
          <a:lstStyle/>
          <a:p>
            <a:pPr marL="3016885" marR="5080" indent="-3004820">
              <a:lnSpc>
                <a:spcPct val="100000"/>
              </a:lnSpc>
              <a:spcBef>
                <a:spcPts val="100"/>
              </a:spcBef>
            </a:pPr>
            <a:r>
              <a:rPr sz="2400" b="1" dirty="0">
                <a:latin typeface="Arial" panose="020B0604020202020204"/>
                <a:cs typeface="Arial" panose="020B0604020202020204"/>
              </a:rPr>
              <a:t>Title:</a:t>
            </a:r>
            <a:r>
              <a:rPr sz="2400" b="1" spc="-40" dirty="0">
                <a:latin typeface="Arial" panose="020B0604020202020204"/>
                <a:cs typeface="Arial" panose="020B0604020202020204"/>
              </a:rPr>
              <a:t> </a:t>
            </a:r>
            <a:r>
              <a:rPr sz="2400" b="1" dirty="0">
                <a:latin typeface="Arial" panose="020B0604020202020204"/>
                <a:cs typeface="Arial" panose="020B0604020202020204"/>
              </a:rPr>
              <a:t>P</a:t>
            </a:r>
            <a:r>
              <a:rPr lang="en-IN" sz="2400" b="1" dirty="0">
                <a:latin typeface="Arial" panose="020B0604020202020204"/>
                <a:cs typeface="Arial" panose="020B0604020202020204"/>
              </a:rPr>
              <a:t>lant Disease Detection</a:t>
            </a:r>
            <a:r>
              <a:rPr sz="2400" b="1" spc="5" dirty="0">
                <a:latin typeface="Arial" panose="020B0604020202020204"/>
                <a:cs typeface="Arial" panose="020B0604020202020204"/>
              </a:rPr>
              <a:t> </a:t>
            </a:r>
            <a:r>
              <a:rPr sz="2400" b="1" dirty="0">
                <a:latin typeface="Arial" panose="020B0604020202020204"/>
                <a:cs typeface="Arial" panose="020B0604020202020204"/>
              </a:rPr>
              <a:t>using</a:t>
            </a:r>
            <a:r>
              <a:rPr sz="2400" b="1" spc="-10" dirty="0">
                <a:latin typeface="Arial" panose="020B0604020202020204"/>
                <a:cs typeface="Arial" panose="020B0604020202020204"/>
              </a:rPr>
              <a:t> </a:t>
            </a:r>
            <a:r>
              <a:rPr sz="2400" b="1" dirty="0">
                <a:latin typeface="Arial" panose="020B0604020202020204"/>
                <a:cs typeface="Arial" panose="020B0604020202020204"/>
              </a:rPr>
              <a:t>Machine </a:t>
            </a:r>
            <a:r>
              <a:rPr sz="2400" b="1" spc="-655" dirty="0">
                <a:latin typeface="Arial" panose="020B0604020202020204"/>
                <a:cs typeface="Arial" panose="020B0604020202020204"/>
              </a:rPr>
              <a:t> </a:t>
            </a:r>
            <a:r>
              <a:rPr sz="2400" b="1" dirty="0">
                <a:latin typeface="Arial" panose="020B0604020202020204"/>
                <a:cs typeface="Arial" panose="020B0604020202020204"/>
              </a:rPr>
              <a:t>learning</a:t>
            </a:r>
            <a:endParaRPr sz="2400">
              <a:latin typeface="Arial" panose="020B0604020202020204"/>
              <a:cs typeface="Arial" panose="020B0604020202020204"/>
            </a:endParaRPr>
          </a:p>
        </p:txBody>
      </p:sp>
      <p:sp>
        <p:nvSpPr>
          <p:cNvPr id="10" name="object 10"/>
          <p:cNvSpPr txBox="1"/>
          <p:nvPr/>
        </p:nvSpPr>
        <p:spPr>
          <a:xfrm>
            <a:off x="3830955" y="3409950"/>
            <a:ext cx="1480185" cy="227965"/>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D</a:t>
            </a:r>
            <a:r>
              <a:rPr sz="1400" spc="-15" dirty="0">
                <a:latin typeface="Arial MT"/>
                <a:cs typeface="Arial MT"/>
              </a:rPr>
              <a:t>a</a:t>
            </a:r>
            <a:r>
              <a:rPr sz="1400" dirty="0">
                <a:latin typeface="Arial MT"/>
                <a:cs typeface="Arial MT"/>
              </a:rPr>
              <a:t>te:</a:t>
            </a:r>
            <a:r>
              <a:rPr lang="en-IN" sz="1400" dirty="0">
                <a:latin typeface="Arial MT"/>
                <a:cs typeface="Arial MT"/>
              </a:rPr>
              <a:t> 28.02.2024</a:t>
            </a:r>
            <a:endParaRPr lang="en-IN" sz="1400" dirty="0">
              <a:latin typeface="Arial MT"/>
              <a:cs typeface="Arial MT"/>
            </a:endParaRPr>
          </a:p>
        </p:txBody>
      </p:sp>
      <p:sp>
        <p:nvSpPr>
          <p:cNvPr id="11" name="object 11"/>
          <p:cNvSpPr txBox="1"/>
          <p:nvPr/>
        </p:nvSpPr>
        <p:spPr>
          <a:xfrm>
            <a:off x="457200" y="4013835"/>
            <a:ext cx="2828925" cy="593725"/>
          </a:xfrm>
          <a:prstGeom prst="rect">
            <a:avLst/>
          </a:prstGeom>
        </p:spPr>
        <p:txBody>
          <a:bodyPr vert="horz" wrap="square" lIns="0" tIns="13335" rIns="0" bIns="0" rtlCol="0">
            <a:spAutoFit/>
          </a:bodyPr>
          <a:lstStyle/>
          <a:p>
            <a:pPr marL="12700" marR="5080">
              <a:lnSpc>
                <a:spcPct val="100000"/>
              </a:lnSpc>
              <a:spcBef>
                <a:spcPts val="105"/>
              </a:spcBef>
            </a:pPr>
            <a:r>
              <a:rPr sz="1200" b="1" spc="-5" dirty="0">
                <a:latin typeface="Arial" panose="020B0604020202020204"/>
                <a:cs typeface="Arial" panose="020B0604020202020204"/>
              </a:rPr>
              <a:t>Course:</a:t>
            </a:r>
            <a:r>
              <a:rPr sz="1200" b="1" spc="-55" dirty="0">
                <a:latin typeface="Arial" panose="020B0604020202020204"/>
                <a:cs typeface="Arial" panose="020B0604020202020204"/>
              </a:rPr>
              <a:t> </a:t>
            </a:r>
            <a:r>
              <a:rPr sz="1200" dirty="0">
                <a:latin typeface="Arial MT"/>
                <a:cs typeface="Arial MT"/>
              </a:rPr>
              <a:t>AI</a:t>
            </a:r>
            <a:r>
              <a:rPr sz="1200" spc="-30" dirty="0">
                <a:latin typeface="Arial MT"/>
                <a:cs typeface="Arial MT"/>
              </a:rPr>
              <a:t> </a:t>
            </a:r>
            <a:r>
              <a:rPr sz="1200" dirty="0">
                <a:latin typeface="Arial MT"/>
                <a:cs typeface="Arial MT"/>
              </a:rPr>
              <a:t>Builder </a:t>
            </a:r>
            <a:r>
              <a:rPr sz="1200" spc="-375" dirty="0">
                <a:latin typeface="Arial MT"/>
                <a:cs typeface="Arial MT"/>
              </a:rPr>
              <a:t> </a:t>
            </a:r>
            <a:endParaRPr sz="1200" spc="-375" dirty="0">
              <a:latin typeface="Arial MT"/>
              <a:cs typeface="Arial MT"/>
            </a:endParaRPr>
          </a:p>
          <a:p>
            <a:pPr marL="12700" marR="5080">
              <a:lnSpc>
                <a:spcPct val="100000"/>
              </a:lnSpc>
              <a:spcBef>
                <a:spcPts val="105"/>
              </a:spcBef>
            </a:pPr>
            <a:r>
              <a:rPr sz="1200" b="1" spc="-5" dirty="0">
                <a:latin typeface="Arial" panose="020B0604020202020204"/>
                <a:cs typeface="Arial" panose="020B0604020202020204"/>
              </a:rPr>
              <a:t>Course Code: </a:t>
            </a:r>
            <a:r>
              <a:rPr sz="1200" b="1" dirty="0">
                <a:latin typeface="Arial" panose="020B0604020202020204"/>
                <a:cs typeface="Arial" panose="020B0604020202020204"/>
              </a:rPr>
              <a:t> </a:t>
            </a:r>
            <a:endParaRPr sz="1200" b="1" dirty="0">
              <a:latin typeface="Arial" panose="020B0604020202020204"/>
              <a:cs typeface="Arial" panose="020B0604020202020204"/>
            </a:endParaRPr>
          </a:p>
          <a:p>
            <a:pPr marL="12700" marR="5080">
              <a:lnSpc>
                <a:spcPct val="100000"/>
              </a:lnSpc>
              <a:spcBef>
                <a:spcPts val="105"/>
              </a:spcBef>
            </a:pPr>
            <a:r>
              <a:rPr sz="1200" b="1" dirty="0">
                <a:latin typeface="Arial" panose="020B0604020202020204"/>
                <a:cs typeface="Arial" panose="020B0604020202020204"/>
              </a:rPr>
              <a:t>Mentor</a:t>
            </a:r>
            <a:r>
              <a:rPr sz="1200" b="1" spc="-55" dirty="0">
                <a:latin typeface="Arial" panose="020B0604020202020204"/>
                <a:cs typeface="Arial" panose="020B0604020202020204"/>
              </a:rPr>
              <a:t> </a:t>
            </a:r>
            <a:r>
              <a:rPr sz="1200" b="1" dirty="0">
                <a:latin typeface="Arial" panose="020B0604020202020204"/>
                <a:cs typeface="Arial" panose="020B0604020202020204"/>
              </a:rPr>
              <a:t>Name:</a:t>
            </a:r>
            <a:r>
              <a:rPr lang="en-IN" sz="1200" b="1" dirty="0">
                <a:latin typeface="Arial" panose="020B0604020202020204"/>
                <a:cs typeface="Arial" panose="020B0604020202020204"/>
              </a:rPr>
              <a:t> Prof. Abhishek Gagneja</a:t>
            </a:r>
            <a:endParaRPr lang="en-IN" sz="1200" b="1" dirty="0">
              <a:latin typeface="Arial" panose="020B0604020202020204"/>
              <a:cs typeface="Arial" panose="020B0604020202020204"/>
            </a:endParaRPr>
          </a:p>
        </p:txBody>
      </p:sp>
      <p:sp>
        <p:nvSpPr>
          <p:cNvPr id="12" name="object 12"/>
          <p:cNvSpPr txBox="1"/>
          <p:nvPr/>
        </p:nvSpPr>
        <p:spPr>
          <a:xfrm>
            <a:off x="6019800" y="3656330"/>
            <a:ext cx="3016250" cy="1308735"/>
          </a:xfrm>
          <a:prstGeom prst="rect">
            <a:avLst/>
          </a:prstGeom>
        </p:spPr>
        <p:txBody>
          <a:bodyPr vert="horz" wrap="square" lIns="0" tIns="12700" rIns="0" bIns="0" rtlCol="0">
            <a:spAutoFit/>
          </a:bodyPr>
          <a:lstStyle/>
          <a:p>
            <a:pPr marL="12700">
              <a:lnSpc>
                <a:spcPct val="100000"/>
              </a:lnSpc>
              <a:spcBef>
                <a:spcPts val="100"/>
              </a:spcBef>
            </a:pPr>
            <a:r>
              <a:rPr sz="1200" b="1" dirty="0">
                <a:latin typeface="Arial" panose="020B0604020202020204"/>
                <a:cs typeface="Arial" panose="020B0604020202020204"/>
              </a:rPr>
              <a:t>Presented</a:t>
            </a:r>
            <a:r>
              <a:rPr sz="1200" b="1" spc="-50" dirty="0">
                <a:latin typeface="Arial" panose="020B0604020202020204"/>
                <a:cs typeface="Arial" panose="020B0604020202020204"/>
              </a:rPr>
              <a:t> </a:t>
            </a:r>
            <a:r>
              <a:rPr sz="1200" b="1" spc="-20" dirty="0">
                <a:latin typeface="Arial" panose="020B0604020202020204"/>
                <a:cs typeface="Arial" panose="020B0604020202020204"/>
              </a:rPr>
              <a:t>by:</a:t>
            </a:r>
            <a:r>
              <a:rPr sz="1200" b="1" spc="390" dirty="0">
                <a:latin typeface="Arial" panose="020B0604020202020204"/>
                <a:cs typeface="Arial" panose="020B0604020202020204"/>
              </a:rPr>
              <a:t> </a:t>
            </a:r>
            <a:r>
              <a:rPr lang="en-IN" sz="1200" b="1" spc="-5" dirty="0">
                <a:latin typeface="Arial" panose="020B0604020202020204"/>
                <a:cs typeface="Arial" panose="020B0604020202020204"/>
              </a:rPr>
              <a:t>Team </a:t>
            </a:r>
            <a:endParaRPr sz="1200">
              <a:latin typeface="Arial" panose="020B0604020202020204"/>
              <a:cs typeface="Arial" panose="020B0604020202020204"/>
            </a:endParaRPr>
          </a:p>
          <a:p>
            <a:pPr marL="12700" marR="879475" lvl="0">
              <a:lnSpc>
                <a:spcPct val="100000"/>
              </a:lnSpc>
              <a:spcBef>
                <a:spcPts val="5"/>
              </a:spcBef>
            </a:pPr>
            <a:r>
              <a:rPr lang="en-IN" sz="1200" spc="-5" dirty="0">
                <a:latin typeface="Arial MT"/>
                <a:cs typeface="Arial MT"/>
              </a:rPr>
              <a:t>Members Name : </a:t>
            </a:r>
            <a:endParaRPr lang="en-IN" sz="1200" spc="-5" dirty="0">
              <a:latin typeface="Arial MT"/>
              <a:cs typeface="Arial MT"/>
            </a:endParaRPr>
          </a:p>
          <a:p>
            <a:pPr marL="469900" marR="879475" lvl="1">
              <a:lnSpc>
                <a:spcPct val="100000"/>
              </a:lnSpc>
              <a:spcBef>
                <a:spcPts val="5"/>
              </a:spcBef>
            </a:pPr>
            <a:r>
              <a:rPr lang="en-IN" sz="1200" spc="-5" dirty="0">
                <a:latin typeface="Arial MT"/>
                <a:cs typeface="Arial MT"/>
              </a:rPr>
              <a:t>1. Vaishnavi Thakur</a:t>
            </a:r>
            <a:r>
              <a:rPr sz="1200" dirty="0">
                <a:latin typeface="Arial MT"/>
                <a:cs typeface="Arial MT"/>
              </a:rPr>
              <a:t> </a:t>
            </a:r>
            <a:endParaRPr sz="1200" dirty="0">
              <a:latin typeface="Arial MT"/>
              <a:cs typeface="Arial MT"/>
            </a:endParaRPr>
          </a:p>
          <a:p>
            <a:pPr marL="469900" marR="879475" lvl="1">
              <a:lnSpc>
                <a:spcPct val="100000"/>
              </a:lnSpc>
              <a:spcBef>
                <a:spcPts val="5"/>
              </a:spcBef>
            </a:pPr>
            <a:r>
              <a:rPr lang="en-IN" sz="1200" dirty="0">
                <a:latin typeface="Arial MT"/>
                <a:cs typeface="Arial MT"/>
              </a:rPr>
              <a:t>2. Pragya Shrivastava</a:t>
            </a:r>
            <a:endParaRPr lang="en-IN" sz="1200" dirty="0">
              <a:latin typeface="Arial MT"/>
              <a:cs typeface="Arial MT"/>
            </a:endParaRPr>
          </a:p>
          <a:p>
            <a:pPr marL="469900" marR="879475" lvl="1">
              <a:lnSpc>
                <a:spcPct val="100000"/>
              </a:lnSpc>
              <a:spcBef>
                <a:spcPts val="5"/>
              </a:spcBef>
            </a:pPr>
            <a:r>
              <a:rPr lang="en-IN" sz="1200" dirty="0">
                <a:latin typeface="Arial MT"/>
                <a:cs typeface="Arial MT"/>
              </a:rPr>
              <a:t>3. Nimisha Tiwari</a:t>
            </a:r>
            <a:endParaRPr lang="en-IN" sz="1200" dirty="0">
              <a:latin typeface="Arial MT"/>
              <a:cs typeface="Arial MT"/>
            </a:endParaRPr>
          </a:p>
          <a:p>
            <a:pPr marL="469900" marR="879475" lvl="1">
              <a:lnSpc>
                <a:spcPct val="100000"/>
              </a:lnSpc>
              <a:spcBef>
                <a:spcPts val="5"/>
              </a:spcBef>
            </a:pPr>
            <a:r>
              <a:rPr lang="en-IN" sz="1200" dirty="0">
                <a:latin typeface="Arial MT"/>
                <a:cs typeface="Arial MT"/>
              </a:rPr>
              <a:t>4. Disha Mathankar</a:t>
            </a:r>
            <a:endParaRPr sz="1200" dirty="0">
              <a:latin typeface="Arial MT"/>
              <a:cs typeface="Arial MT"/>
            </a:endParaRPr>
          </a:p>
          <a:p>
            <a:pPr marL="12700" marR="879475">
              <a:lnSpc>
                <a:spcPct val="100000"/>
              </a:lnSpc>
              <a:spcBef>
                <a:spcPts val="5"/>
              </a:spcBef>
            </a:pPr>
            <a:r>
              <a:rPr sz="1200" spc="-5" dirty="0">
                <a:latin typeface="Arial MT"/>
                <a:cs typeface="Arial MT"/>
              </a:rPr>
              <a:t>Regn.</a:t>
            </a:r>
            <a:r>
              <a:rPr sz="1200" spc="-30" dirty="0">
                <a:latin typeface="Arial MT"/>
                <a:cs typeface="Arial MT"/>
              </a:rPr>
              <a:t> </a:t>
            </a:r>
            <a:r>
              <a:rPr sz="1200" spc="-5" dirty="0">
                <a:latin typeface="Arial MT"/>
                <a:cs typeface="Arial MT"/>
              </a:rPr>
              <a:t>ID:</a:t>
            </a:r>
            <a:endParaRPr sz="1200">
              <a:latin typeface="Arial MT"/>
              <a:cs typeface="Arial MT"/>
            </a:endParaRPr>
          </a:p>
        </p:txBody>
      </p:sp>
      <p:pic>
        <p:nvPicPr>
          <p:cNvPr id="14" name="Picture 13" descr="WhatsApp Image 2024-02-20 at 20.43.16"/>
          <p:cNvPicPr>
            <a:picLocks noChangeAspect="1"/>
          </p:cNvPicPr>
          <p:nvPr/>
        </p:nvPicPr>
        <p:blipFill>
          <a:blip r:embed="rId1"/>
          <a:stretch>
            <a:fillRect/>
          </a:stretch>
        </p:blipFill>
        <p:spPr>
          <a:xfrm>
            <a:off x="6092190" y="160020"/>
            <a:ext cx="2835275" cy="885825"/>
          </a:xfrm>
          <a:prstGeom prst="rect">
            <a:avLst/>
          </a:prstGeom>
        </p:spPr>
      </p:pic>
      <p:pic>
        <p:nvPicPr>
          <p:cNvPr id="15" name="Picture 14" descr="logo.feab2e6a3997-removebg-preview"/>
          <p:cNvPicPr>
            <a:picLocks noChangeAspect="1"/>
          </p:cNvPicPr>
          <p:nvPr/>
        </p:nvPicPr>
        <p:blipFill>
          <a:blip r:embed="rId2"/>
          <a:srcRect r="32251"/>
          <a:stretch>
            <a:fillRect/>
          </a:stretch>
        </p:blipFill>
        <p:spPr>
          <a:xfrm>
            <a:off x="304800" y="160020"/>
            <a:ext cx="2804795" cy="1043305"/>
          </a:xfrm>
          <a:prstGeom prst="rect">
            <a:avLst/>
          </a:prstGeom>
        </p:spPr>
      </p:pic>
      <p:pic>
        <p:nvPicPr>
          <p:cNvPr id="16" name="Picture 15" descr="logo.feab2e6a3997-removebg-preview"/>
          <p:cNvPicPr>
            <a:picLocks noChangeAspect="1"/>
          </p:cNvPicPr>
          <p:nvPr/>
        </p:nvPicPr>
        <p:blipFill>
          <a:blip r:embed="rId2"/>
          <a:srcRect l="71964" r="1649"/>
          <a:stretch>
            <a:fillRect/>
          </a:stretch>
        </p:blipFill>
        <p:spPr>
          <a:xfrm>
            <a:off x="4088448" y="209550"/>
            <a:ext cx="965835" cy="922655"/>
          </a:xfrm>
          <a:prstGeom prst="rect">
            <a:avLst/>
          </a:prstGeom>
        </p:spPr>
      </p:pic>
      <p:sp>
        <p:nvSpPr>
          <p:cNvPr id="17" name="Text Box 16"/>
          <p:cNvSpPr txBox="1"/>
          <p:nvPr/>
        </p:nvSpPr>
        <p:spPr>
          <a:xfrm>
            <a:off x="2852420" y="1203325"/>
            <a:ext cx="3437890" cy="275590"/>
          </a:xfrm>
          <a:prstGeom prst="rect">
            <a:avLst/>
          </a:prstGeom>
          <a:noFill/>
        </p:spPr>
        <p:txBody>
          <a:bodyPr wrap="square" rtlCol="0">
            <a:spAutoFit/>
          </a:bodyPr>
          <a:p>
            <a:r>
              <a:rPr lang="en-IN" altLang="en-US" sz="1200" b="1"/>
              <a:t>Foundation for Innovation and Technology Transfer</a:t>
            </a:r>
            <a:endParaRPr lang="en-IN" altLang="en-US" sz="1200" b="1"/>
          </a:p>
        </p:txBody>
      </p:sp>
      <p:sp>
        <p:nvSpPr>
          <p:cNvPr id="18" name="Text Box 17"/>
          <p:cNvSpPr txBox="1"/>
          <p:nvPr/>
        </p:nvSpPr>
        <p:spPr>
          <a:xfrm>
            <a:off x="1471295" y="1633855"/>
            <a:ext cx="6203315" cy="1087755"/>
          </a:xfrm>
          <a:prstGeom prst="rect">
            <a:avLst/>
          </a:prstGeom>
          <a:noFill/>
        </p:spPr>
        <p:txBody>
          <a:bodyPr wrap="square" rtlCol="0">
            <a:spAutoFit/>
          </a:bodyPr>
          <a:p>
            <a:pPr algn="ctr">
              <a:lnSpc>
                <a:spcPct val="90000"/>
              </a:lnSpc>
            </a:pPr>
            <a:r>
              <a:rPr lang="en-IN" altLang="en-US" sz="3600">
                <a:latin typeface="Arial Rounded MT Bold" panose="020F0704030504030204" charset="0"/>
                <a:cs typeface="Arial Rounded MT Bold" panose="020F0704030504030204" charset="0"/>
              </a:rPr>
              <a:t>CAPSTONE PROJECT</a:t>
            </a:r>
            <a:endParaRPr lang="en-IN" altLang="en-US" sz="3600">
              <a:latin typeface="Arial Rounded MT Bold" panose="020F0704030504030204" charset="0"/>
              <a:cs typeface="Arial Rounded MT Bold" panose="020F0704030504030204" charset="0"/>
            </a:endParaRPr>
          </a:p>
          <a:p>
            <a:pPr algn="ctr">
              <a:lnSpc>
                <a:spcPct val="90000"/>
              </a:lnSpc>
            </a:pPr>
            <a:r>
              <a:rPr lang="en-IN" altLang="en-US" sz="3600">
                <a:latin typeface="Arial Rounded MT Bold" panose="020F0704030504030204" charset="0"/>
                <a:cs typeface="Arial Rounded MT Bold" panose="020F0704030504030204" charset="0"/>
              </a:rPr>
              <a:t>COURSE : AI BUILDER</a:t>
            </a:r>
            <a:endParaRPr lang="en-IN" altLang="en-US" sz="3600">
              <a:latin typeface="Arial Rounded MT Bold" panose="020F0704030504030204" charset="0"/>
              <a:cs typeface="Arial Rounded MT Bold" panose="020F0704030504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graphicFrame>
        <p:nvGraphicFramePr>
          <p:cNvPr id="6" name="Content Placeholder 5"/>
          <p:cNvGraphicFramePr/>
          <p:nvPr>
            <p:ph sz="half" idx="2"/>
          </p:nvPr>
        </p:nvGraphicFramePr>
        <p:xfrm>
          <a:off x="381000" y="590550"/>
          <a:ext cx="6664325" cy="4345940"/>
        </p:xfrm>
        <a:graphic>
          <a:graphicData uri="http://schemas.openxmlformats.org/drawingml/2006/table">
            <a:tbl>
              <a:tblPr firstRow="1" bandRow="1">
                <a:tableStyleId>{F5AB1C69-6EDB-4FF4-983F-18BD219EF322}</a:tableStyleId>
              </a:tblPr>
              <a:tblGrid>
                <a:gridCol w="591820"/>
                <a:gridCol w="1111250"/>
                <a:gridCol w="2880995"/>
                <a:gridCol w="1254125"/>
                <a:gridCol w="826135"/>
              </a:tblGrid>
              <a:tr h="420370">
                <a:tc>
                  <a:txBody>
                    <a:bodyPr/>
                    <a:p>
                      <a:pPr algn="ctr">
                        <a:lnSpc>
                          <a:spcPct val="90000"/>
                        </a:lnSpc>
                        <a:buNone/>
                      </a:pPr>
                      <a:r>
                        <a:rPr lang="en-IN" altLang="en-US" sz="1200"/>
                        <a:t>S. No</a:t>
                      </a:r>
                      <a:endParaRPr lang="en-IN" altLang="en-US" sz="1200"/>
                    </a:p>
                  </a:txBody>
                  <a:tcPr anchor="ctr" anchorCtr="0"/>
                </a:tc>
                <a:tc>
                  <a:txBody>
                    <a:bodyPr/>
                    <a:p>
                      <a:pPr algn="ctr">
                        <a:lnSpc>
                          <a:spcPct val="90000"/>
                        </a:lnSpc>
                        <a:buNone/>
                      </a:pPr>
                      <a:r>
                        <a:rPr lang="en-IN" altLang="en-US" sz="1200"/>
                        <a:t>Phase</a:t>
                      </a:r>
                      <a:endParaRPr lang="en-IN" altLang="en-US" sz="1200"/>
                    </a:p>
                  </a:txBody>
                  <a:tcPr anchor="ctr" anchorCtr="0"/>
                </a:tc>
                <a:tc>
                  <a:txBody>
                    <a:bodyPr/>
                    <a:p>
                      <a:pPr algn="ctr">
                        <a:lnSpc>
                          <a:spcPct val="90000"/>
                        </a:lnSpc>
                        <a:buNone/>
                      </a:pPr>
                      <a:r>
                        <a:rPr lang="en-IN" altLang="en-US" sz="1200"/>
                        <a:t>Tasks</a:t>
                      </a:r>
                      <a:endParaRPr lang="en-IN" altLang="en-US" sz="1200"/>
                    </a:p>
                  </a:txBody>
                  <a:tcPr anchor="ctr" anchorCtr="0"/>
                </a:tc>
                <a:tc>
                  <a:txBody>
                    <a:bodyPr/>
                    <a:p>
                      <a:pPr algn="ctr">
                        <a:lnSpc>
                          <a:spcPct val="90000"/>
                        </a:lnSpc>
                        <a:buNone/>
                      </a:pPr>
                      <a:r>
                        <a:rPr lang="en-IN" altLang="en-US" sz="1200"/>
                        <a:t>Started On</a:t>
                      </a:r>
                      <a:endParaRPr lang="en-IN" altLang="en-US" sz="1200"/>
                    </a:p>
                  </a:txBody>
                  <a:tcPr anchor="ctr" anchorCtr="0"/>
                </a:tc>
                <a:tc>
                  <a:txBody>
                    <a:bodyPr/>
                    <a:p>
                      <a:pPr algn="ctr">
                        <a:lnSpc>
                          <a:spcPct val="90000"/>
                        </a:lnSpc>
                        <a:buNone/>
                      </a:pPr>
                      <a:r>
                        <a:rPr lang="en-IN" altLang="en-US" sz="1200"/>
                        <a:t>Duration</a:t>
                      </a:r>
                      <a:endParaRPr lang="en-IN" altLang="en-US" sz="1200"/>
                    </a:p>
                    <a:p>
                      <a:pPr algn="ctr">
                        <a:lnSpc>
                          <a:spcPct val="90000"/>
                        </a:lnSpc>
                        <a:buNone/>
                      </a:pPr>
                      <a:r>
                        <a:rPr lang="en-IN" altLang="en-US" sz="1200"/>
                        <a:t>(Days)</a:t>
                      </a:r>
                      <a:endParaRPr lang="en-IN" altLang="en-US" sz="1200"/>
                    </a:p>
                  </a:txBody>
                  <a:tcPr anchor="ctr" anchorCtr="0"/>
                </a:tc>
              </a:tr>
              <a:tr h="255905">
                <a:tc rowSpan="3">
                  <a:txBody>
                    <a:bodyPr/>
                    <a:p>
                      <a:pPr algn="ctr">
                        <a:lnSpc>
                          <a:spcPct val="90000"/>
                        </a:lnSpc>
                        <a:buNone/>
                      </a:pPr>
                      <a:r>
                        <a:rPr lang="en-IN" altLang="en-US" sz="1200"/>
                        <a:t>1.</a:t>
                      </a:r>
                      <a:endParaRPr lang="en-IN" altLang="en-US" sz="1200"/>
                    </a:p>
                  </a:txBody>
                  <a:tcPr anchor="ctr" anchorCtr="0"/>
                </a:tc>
                <a:tc rowSpan="3">
                  <a:txBody>
                    <a:bodyPr/>
                    <a:p>
                      <a:pPr algn="ctr">
                        <a:lnSpc>
                          <a:spcPct val="90000"/>
                        </a:lnSpc>
                        <a:buNone/>
                      </a:pPr>
                      <a:r>
                        <a:rPr lang="en-IN" altLang="en-US" sz="1200"/>
                        <a:t>Literature Survey</a:t>
                      </a:r>
                      <a:endParaRPr lang="en-IN" altLang="en-US" sz="1200"/>
                    </a:p>
                  </a:txBody>
                  <a:tcPr anchor="ctr" anchorCtr="0"/>
                </a:tc>
                <a:tc>
                  <a:txBody>
                    <a:bodyPr/>
                    <a:p>
                      <a:pPr algn="l">
                        <a:lnSpc>
                          <a:spcPct val="90000"/>
                        </a:lnSpc>
                        <a:buNone/>
                      </a:pPr>
                      <a:r>
                        <a:rPr lang="en-IN" altLang="en-US" sz="1200"/>
                        <a:t>Identify revelavnt research</a:t>
                      </a:r>
                      <a:endParaRPr lang="en-IN" altLang="en-US" sz="1200"/>
                    </a:p>
                  </a:txBody>
                  <a:tcPr anchor="ctr" anchorCtr="0"/>
                </a:tc>
                <a:tc rowSpan="3">
                  <a:txBody>
                    <a:bodyPr/>
                    <a:p>
                      <a:pPr algn="ctr">
                        <a:lnSpc>
                          <a:spcPct val="90000"/>
                        </a:lnSpc>
                        <a:buNone/>
                      </a:pPr>
                      <a:r>
                        <a:rPr lang="en-IN" altLang="en-US" sz="1200"/>
                        <a:t>9th Feb 2024</a:t>
                      </a:r>
                      <a:endParaRPr lang="en-IN" altLang="en-US" sz="1200"/>
                    </a:p>
                  </a:txBody>
                  <a:tcPr anchor="ctr" anchorCtr="0"/>
                </a:tc>
                <a:tc rowSpan="3">
                  <a:txBody>
                    <a:bodyPr/>
                    <a:p>
                      <a:pPr algn="ctr">
                        <a:lnSpc>
                          <a:spcPct val="90000"/>
                        </a:lnSpc>
                        <a:buNone/>
                      </a:pPr>
                      <a:r>
                        <a:rPr lang="en-IN" altLang="en-US" sz="1200"/>
                        <a:t>2</a:t>
                      </a:r>
                      <a:endParaRPr lang="en-IN" altLang="en-US" sz="1200"/>
                    </a:p>
                  </a:txBody>
                  <a:tcPr anchor="ctr" anchorCtr="0"/>
                </a:tc>
              </a:tr>
              <a:tr h="220345">
                <a:tc vMerge="1">
                  <a:tcPr anchor="ctr" anchorCtr="0"/>
                </a:tc>
                <a:tc vMerge="1">
                  <a:tcPr anchor="ctr" anchorCtr="0"/>
                </a:tc>
                <a:tc>
                  <a:txBody>
                    <a:bodyPr/>
                    <a:p>
                      <a:pPr algn="l">
                        <a:lnSpc>
                          <a:spcPct val="90000"/>
                        </a:lnSpc>
                        <a:buNone/>
                      </a:pPr>
                      <a:r>
                        <a:rPr lang="en-IN" altLang="en-US" sz="1200"/>
                        <a:t>Read and analyze the papers</a:t>
                      </a:r>
                      <a:endParaRPr lang="en-IN" altLang="en-US" sz="1200"/>
                    </a:p>
                  </a:txBody>
                  <a:tcPr anchor="ctr" anchorCtr="0"/>
                </a:tc>
                <a:tc vMerge="1">
                  <a:tcPr anchor="ctr" anchorCtr="0"/>
                </a:tc>
                <a:tc vMerge="1">
                  <a:tcPr anchor="ctr" anchorCtr="0"/>
                </a:tc>
              </a:tr>
              <a:tr h="269875">
                <a:tc vMerge="1">
                  <a:tcPr anchor="ctr" anchorCtr="0"/>
                </a:tc>
                <a:tc vMerge="1">
                  <a:tcPr anchor="ctr" anchorCtr="0"/>
                </a:tc>
                <a:tc>
                  <a:txBody>
                    <a:bodyPr/>
                    <a:p>
                      <a:pPr algn="l">
                        <a:lnSpc>
                          <a:spcPct val="90000"/>
                        </a:lnSpc>
                        <a:buNone/>
                      </a:pPr>
                      <a:r>
                        <a:rPr lang="en-IN" altLang="en-US" sz="1200"/>
                        <a:t>Summary of literature survey</a:t>
                      </a:r>
                      <a:endParaRPr lang="en-IN" altLang="en-US" sz="1200"/>
                    </a:p>
                  </a:txBody>
                  <a:tcPr anchor="ctr" anchorCtr="0"/>
                </a:tc>
                <a:tc vMerge="1">
                  <a:tcPr anchor="ctr" anchorCtr="0"/>
                </a:tc>
                <a:tc vMerge="1">
                  <a:tcPr anchor="ctr" anchorCtr="0"/>
                </a:tc>
              </a:tr>
              <a:tr h="255905">
                <a:tc rowSpan="2">
                  <a:txBody>
                    <a:bodyPr/>
                    <a:p>
                      <a:pPr algn="ctr">
                        <a:lnSpc>
                          <a:spcPct val="90000"/>
                        </a:lnSpc>
                        <a:buNone/>
                      </a:pPr>
                      <a:r>
                        <a:rPr lang="en-IN" altLang="en-US" sz="1200"/>
                        <a:t>2.</a:t>
                      </a:r>
                      <a:endParaRPr lang="en-IN" altLang="en-US" sz="1200"/>
                    </a:p>
                  </a:txBody>
                  <a:tcPr anchor="ctr" anchorCtr="0"/>
                </a:tc>
                <a:tc rowSpan="2">
                  <a:txBody>
                    <a:bodyPr/>
                    <a:p>
                      <a:pPr algn="ctr">
                        <a:lnSpc>
                          <a:spcPct val="90000"/>
                        </a:lnSpc>
                        <a:buNone/>
                      </a:pPr>
                      <a:r>
                        <a:rPr lang="en-IN" altLang="en-US" sz="1200"/>
                        <a:t>Data collecction &amp; Preprocessing</a:t>
                      </a:r>
                      <a:endParaRPr lang="en-IN" altLang="en-US" sz="1200"/>
                    </a:p>
                  </a:txBody>
                  <a:tcPr anchor="ctr" anchorCtr="0"/>
                </a:tc>
                <a:tc>
                  <a:txBody>
                    <a:bodyPr/>
                    <a:p>
                      <a:pPr algn="l">
                        <a:lnSpc>
                          <a:spcPct val="90000"/>
                        </a:lnSpc>
                        <a:buNone/>
                      </a:pPr>
                      <a:r>
                        <a:rPr lang="en-IN" altLang="en-US" sz="1200"/>
                        <a:t>Data collection</a:t>
                      </a:r>
                      <a:endParaRPr lang="en-IN" altLang="en-US" sz="1200"/>
                    </a:p>
                  </a:txBody>
                  <a:tcPr anchor="ctr" anchorCtr="0"/>
                </a:tc>
                <a:tc>
                  <a:txBody>
                    <a:bodyPr/>
                    <a:p>
                      <a:pPr algn="ctr">
                        <a:lnSpc>
                          <a:spcPct val="90000"/>
                        </a:lnSpc>
                        <a:buNone/>
                      </a:pPr>
                      <a:r>
                        <a:rPr lang="en-IN" altLang="en-US" sz="1200"/>
                        <a:t>11th Feb 2024</a:t>
                      </a:r>
                      <a:endParaRPr lang="en-IN" altLang="en-US" sz="1200"/>
                    </a:p>
                  </a:txBody>
                  <a:tcPr anchor="ctr" anchorCtr="0"/>
                </a:tc>
                <a:tc>
                  <a:txBody>
                    <a:bodyPr/>
                    <a:p>
                      <a:pPr algn="ctr">
                        <a:lnSpc>
                          <a:spcPct val="90000"/>
                        </a:lnSpc>
                        <a:buNone/>
                      </a:pPr>
                      <a:r>
                        <a:rPr lang="en-IN" altLang="en-US" sz="1200"/>
                        <a:t>1</a:t>
                      </a:r>
                      <a:endParaRPr lang="en-IN" altLang="en-US" sz="1200"/>
                    </a:p>
                  </a:txBody>
                  <a:tcPr anchor="ctr" anchorCtr="0"/>
                </a:tc>
              </a:tr>
              <a:tr h="291465">
                <a:tc vMerge="1">
                  <a:tcPr anchor="ctr" anchorCtr="0"/>
                </a:tc>
                <a:tc vMerge="1">
                  <a:tcPr anchor="ctr" anchorCtr="0"/>
                </a:tc>
                <a:tc>
                  <a:txBody>
                    <a:bodyPr/>
                    <a:p>
                      <a:pPr algn="l">
                        <a:lnSpc>
                          <a:spcPct val="90000"/>
                        </a:lnSpc>
                        <a:buNone/>
                      </a:pPr>
                      <a:r>
                        <a:rPr lang="en-IN" altLang="en-US" sz="1200"/>
                        <a:t>Data labelling, cleaning, augmentation</a:t>
                      </a:r>
                      <a:endParaRPr lang="en-IN" altLang="en-US" sz="1200"/>
                    </a:p>
                  </a:txBody>
                  <a:tcPr anchor="ctr" anchorCtr="0"/>
                </a:tc>
                <a:tc>
                  <a:txBody>
                    <a:bodyPr/>
                    <a:p>
                      <a:pPr algn="ctr">
                        <a:lnSpc>
                          <a:spcPct val="90000"/>
                        </a:lnSpc>
                        <a:buNone/>
                      </a:pPr>
                      <a:r>
                        <a:rPr lang="en-IN" altLang="en-US" sz="1200"/>
                        <a:t>12th Feb 2024</a:t>
                      </a:r>
                      <a:endParaRPr lang="en-IN" altLang="en-US" sz="1200"/>
                    </a:p>
                  </a:txBody>
                  <a:tcPr anchor="ctr" anchorCtr="0"/>
                </a:tc>
                <a:tc>
                  <a:txBody>
                    <a:bodyPr/>
                    <a:p>
                      <a:pPr algn="ctr">
                        <a:lnSpc>
                          <a:spcPct val="90000"/>
                        </a:lnSpc>
                        <a:buNone/>
                      </a:pPr>
                      <a:r>
                        <a:rPr lang="en-IN" altLang="en-US" sz="1200"/>
                        <a:t>1</a:t>
                      </a:r>
                      <a:endParaRPr lang="en-IN" altLang="en-US" sz="1200"/>
                    </a:p>
                  </a:txBody>
                  <a:tcPr anchor="ctr" anchorCtr="0"/>
                </a:tc>
              </a:tr>
              <a:tr h="255905">
                <a:tc rowSpan="10">
                  <a:txBody>
                    <a:bodyPr/>
                    <a:p>
                      <a:pPr algn="ctr">
                        <a:lnSpc>
                          <a:spcPct val="90000"/>
                        </a:lnSpc>
                        <a:buNone/>
                      </a:pPr>
                      <a:r>
                        <a:rPr lang="en-IN" altLang="en-US" sz="1200"/>
                        <a:t>3.</a:t>
                      </a:r>
                      <a:endParaRPr lang="en-IN" altLang="en-US" sz="1200"/>
                    </a:p>
                  </a:txBody>
                  <a:tcPr anchor="ctr" anchorCtr="0"/>
                </a:tc>
                <a:tc rowSpan="10">
                  <a:txBody>
                    <a:bodyPr/>
                    <a:p>
                      <a:pPr algn="ctr">
                        <a:lnSpc>
                          <a:spcPct val="90000"/>
                        </a:lnSpc>
                        <a:buNone/>
                      </a:pPr>
                      <a:r>
                        <a:rPr lang="en-IN" altLang="en-US" sz="1200"/>
                        <a:t>Model Training</a:t>
                      </a:r>
                      <a:endParaRPr lang="en-IN" altLang="en-US" sz="1200"/>
                    </a:p>
                  </a:txBody>
                  <a:tcPr anchor="ctr" anchorCtr="0"/>
                </a:tc>
                <a:tc>
                  <a:txBody>
                    <a:bodyPr/>
                    <a:p>
                      <a:pPr algn="l">
                        <a:lnSpc>
                          <a:spcPct val="90000"/>
                        </a:lnSpc>
                        <a:buNone/>
                      </a:pPr>
                      <a:r>
                        <a:rPr lang="en-IN" altLang="en-US" sz="1200"/>
                        <a:t>VGG19(Pre -trained)</a:t>
                      </a:r>
                      <a:endParaRPr lang="en-IN" altLang="en-US" sz="1200"/>
                    </a:p>
                  </a:txBody>
                  <a:tcPr anchor="ctr" anchorCtr="0"/>
                </a:tc>
                <a:tc>
                  <a:txBody>
                    <a:bodyPr/>
                    <a:p>
                      <a:pPr algn="ctr">
                        <a:lnSpc>
                          <a:spcPct val="90000"/>
                        </a:lnSpc>
                        <a:buNone/>
                      </a:pPr>
                      <a:r>
                        <a:rPr lang="en-IN" altLang="en-US" sz="1200"/>
                        <a:t>13th Feb 2024</a:t>
                      </a:r>
                      <a:endParaRPr lang="en-IN" altLang="en-US" sz="1200"/>
                    </a:p>
                  </a:txBody>
                  <a:tcPr anchor="ctr" anchorCtr="0"/>
                </a:tc>
                <a:tc>
                  <a:txBody>
                    <a:bodyPr/>
                    <a:p>
                      <a:pPr algn="ctr">
                        <a:lnSpc>
                          <a:spcPct val="90000"/>
                        </a:lnSpc>
                        <a:buNone/>
                      </a:pPr>
                      <a:r>
                        <a:rPr lang="en-IN" altLang="en-US" sz="1200"/>
                        <a:t>1</a:t>
                      </a:r>
                      <a:endParaRPr lang="en-IN" altLang="en-US" sz="1200"/>
                    </a:p>
                  </a:txBody>
                  <a:tcPr anchor="ctr" anchorCtr="0"/>
                </a:tc>
              </a:tr>
              <a:tr h="255905">
                <a:tc vMerge="1">
                  <a:tcPr anchor="ctr" anchorCtr="0"/>
                </a:tc>
                <a:tc vMerge="1">
                  <a:tcPr anchor="ctr" anchorCtr="0"/>
                </a:tc>
                <a:tc>
                  <a:txBody>
                    <a:bodyPr/>
                    <a:p>
                      <a:pPr algn="l">
                        <a:lnSpc>
                          <a:spcPct val="90000"/>
                        </a:lnSpc>
                        <a:buNone/>
                      </a:pPr>
                      <a:r>
                        <a:rPr lang="en-IN" altLang="en-US" sz="1200"/>
                        <a:t>Seqential</a:t>
                      </a:r>
                      <a:endParaRPr lang="en-IN" altLang="en-US" sz="1200"/>
                    </a:p>
                  </a:txBody>
                  <a:tcPr anchor="ctr" anchorCtr="0"/>
                </a:tc>
                <a:tc>
                  <a:txBody>
                    <a:bodyPr/>
                    <a:p>
                      <a:pPr algn="ctr">
                        <a:lnSpc>
                          <a:spcPct val="90000"/>
                        </a:lnSpc>
                        <a:buNone/>
                      </a:pPr>
                      <a:r>
                        <a:rPr lang="en-IN" altLang="en-US" sz="1200"/>
                        <a:t>15th Feb 2024</a:t>
                      </a:r>
                      <a:endParaRPr lang="en-IN" altLang="en-US" sz="1200"/>
                    </a:p>
                  </a:txBody>
                  <a:tcPr anchor="ctr" anchorCtr="0"/>
                </a:tc>
                <a:tc>
                  <a:txBody>
                    <a:bodyPr/>
                    <a:p>
                      <a:pPr algn="ctr">
                        <a:lnSpc>
                          <a:spcPct val="90000"/>
                        </a:lnSpc>
                        <a:buNone/>
                      </a:pPr>
                      <a:r>
                        <a:rPr lang="en-IN" altLang="en-US" sz="1200"/>
                        <a:t>2</a:t>
                      </a:r>
                      <a:endParaRPr lang="en-IN" altLang="en-US" sz="1200"/>
                    </a:p>
                  </a:txBody>
                  <a:tcPr anchor="ctr" anchorCtr="0"/>
                </a:tc>
              </a:tr>
              <a:tr h="255905">
                <a:tc vMerge="1">
                  <a:tcPr anchor="ctr" anchorCtr="0"/>
                </a:tc>
                <a:tc vMerge="1">
                  <a:tcPr anchor="ctr" anchorCtr="0"/>
                </a:tc>
                <a:tc>
                  <a:txBody>
                    <a:bodyPr/>
                    <a:p>
                      <a:pPr algn="l">
                        <a:lnSpc>
                          <a:spcPct val="90000"/>
                        </a:lnSpc>
                        <a:buNone/>
                      </a:pPr>
                      <a:r>
                        <a:rPr lang="en-IN" altLang="en-US" sz="1200"/>
                        <a:t>Logestic Regression</a:t>
                      </a:r>
                      <a:endParaRPr lang="en-IN" altLang="en-US" sz="1200"/>
                    </a:p>
                  </a:txBody>
                  <a:tcPr anchor="ctr" anchorCtr="0"/>
                </a:tc>
                <a:tc rowSpan="8">
                  <a:txBody>
                    <a:bodyPr/>
                    <a:p>
                      <a:pPr algn="ctr">
                        <a:lnSpc>
                          <a:spcPct val="90000"/>
                        </a:lnSpc>
                        <a:buNone/>
                      </a:pPr>
                      <a:r>
                        <a:rPr lang="en-IN" altLang="en-US" sz="1200"/>
                        <a:t>17th Feb 2024</a:t>
                      </a:r>
                      <a:endParaRPr lang="en-IN" altLang="en-US" sz="1200"/>
                    </a:p>
                  </a:txBody>
                  <a:tcPr anchor="ctr" anchorCtr="0"/>
                </a:tc>
                <a:tc rowSpan="8">
                  <a:txBody>
                    <a:bodyPr/>
                    <a:p>
                      <a:pPr algn="ctr">
                        <a:lnSpc>
                          <a:spcPct val="90000"/>
                        </a:lnSpc>
                        <a:buNone/>
                      </a:pPr>
                      <a:r>
                        <a:rPr lang="en-IN" altLang="en-US" sz="1200"/>
                        <a:t>1</a:t>
                      </a:r>
                      <a:endParaRPr lang="en-IN" altLang="en-US" sz="1200"/>
                    </a:p>
                  </a:txBody>
                  <a:tcPr anchor="ctr" anchorCtr="0"/>
                </a:tc>
              </a:tr>
              <a:tr h="255905">
                <a:tc vMerge="1">
                  <a:tcPr anchor="ctr" anchorCtr="0"/>
                </a:tc>
                <a:tc vMerge="1">
                  <a:tcPr anchor="ctr" anchorCtr="0"/>
                </a:tc>
                <a:tc>
                  <a:txBody>
                    <a:bodyPr/>
                    <a:p>
                      <a:pPr algn="l">
                        <a:lnSpc>
                          <a:spcPct val="90000"/>
                        </a:lnSpc>
                        <a:buNone/>
                      </a:pPr>
                      <a:r>
                        <a:rPr lang="en-US" sz="1200"/>
                        <a:t>LinearDiscriminantAnalysis</a:t>
                      </a:r>
                      <a:endParaRPr lang="en-US" sz="1200"/>
                    </a:p>
                  </a:txBody>
                  <a:tcPr anchor="ctr" anchorCtr="0"/>
                </a:tc>
                <a:tc vMerge="1">
                  <a:tcPr anchor="ctr" anchorCtr="0"/>
                </a:tc>
                <a:tc vMerge="1">
                  <a:tcPr anchor="ctr" anchorCtr="0"/>
                </a:tc>
              </a:tr>
              <a:tr h="255905">
                <a:tc vMerge="1">
                  <a:tcPr anchor="ctr" anchorCtr="0"/>
                </a:tc>
                <a:tc vMerge="1">
                  <a:tcPr anchor="ctr" anchorCtr="0"/>
                </a:tc>
                <a:tc>
                  <a:txBody>
                    <a:bodyPr/>
                    <a:p>
                      <a:pPr algn="l">
                        <a:lnSpc>
                          <a:spcPct val="90000"/>
                        </a:lnSpc>
                        <a:buNone/>
                      </a:pPr>
                      <a:r>
                        <a:rPr lang="en-US" sz="1200"/>
                        <a:t>KNeighborsClassifier</a:t>
                      </a:r>
                      <a:endParaRPr lang="en-US" sz="1200"/>
                    </a:p>
                  </a:txBody>
                  <a:tcPr anchor="ctr" anchorCtr="0"/>
                </a:tc>
                <a:tc vMerge="1">
                  <a:tcPr anchor="ctr" anchorCtr="0"/>
                </a:tc>
                <a:tc vMerge="1">
                  <a:tcPr anchor="ctr" anchorCtr="0"/>
                </a:tc>
              </a:tr>
              <a:tr h="255905">
                <a:tc vMerge="1">
                  <a:tcPr anchor="ctr" anchorCtr="0"/>
                </a:tc>
                <a:tc vMerge="1">
                  <a:tcPr anchor="ctr" anchorCtr="0"/>
                </a:tc>
                <a:tc>
                  <a:txBody>
                    <a:bodyPr/>
                    <a:p>
                      <a:pPr algn="l">
                        <a:lnSpc>
                          <a:spcPct val="90000"/>
                        </a:lnSpc>
                        <a:buNone/>
                      </a:pPr>
                      <a:r>
                        <a:rPr lang="en-US" sz="1200"/>
                        <a:t>DecisionTreeClassifier</a:t>
                      </a:r>
                      <a:endParaRPr lang="en-US" sz="1200"/>
                    </a:p>
                  </a:txBody>
                  <a:tcPr anchor="ctr" anchorCtr="0"/>
                </a:tc>
                <a:tc vMerge="1">
                  <a:tcPr anchor="ctr" anchorCtr="0"/>
                </a:tc>
                <a:tc vMerge="1">
                  <a:tcPr anchor="ctr" anchorCtr="0"/>
                </a:tc>
              </a:tr>
              <a:tr h="255905">
                <a:tc vMerge="1">
                  <a:tcPr anchor="ctr" anchorCtr="0"/>
                </a:tc>
                <a:tc vMerge="1">
                  <a:tcPr anchor="ctr" anchorCtr="0"/>
                </a:tc>
                <a:tc>
                  <a:txBody>
                    <a:bodyPr/>
                    <a:p>
                      <a:pPr algn="l">
                        <a:lnSpc>
                          <a:spcPct val="90000"/>
                        </a:lnSpc>
                        <a:buNone/>
                      </a:pPr>
                      <a:r>
                        <a:rPr lang="en-US" sz="1200"/>
                        <a:t>RandomForestClassifier</a:t>
                      </a:r>
                      <a:endParaRPr lang="en-US" sz="1200"/>
                    </a:p>
                  </a:txBody>
                  <a:tcPr anchor="ctr" anchorCtr="0"/>
                </a:tc>
                <a:tc vMerge="1">
                  <a:tcPr anchor="ctr" anchorCtr="0"/>
                </a:tc>
                <a:tc vMerge="1">
                  <a:tcPr anchor="ctr" anchorCtr="0"/>
                </a:tc>
              </a:tr>
              <a:tr h="255905">
                <a:tc vMerge="1">
                  <a:tcPr/>
                </a:tc>
                <a:tc vMerge="1">
                  <a:tcPr anchor="ctr" anchorCtr="0"/>
                </a:tc>
                <a:tc>
                  <a:txBody>
                    <a:bodyPr/>
                    <a:p>
                      <a:pPr algn="l">
                        <a:lnSpc>
                          <a:spcPct val="90000"/>
                        </a:lnSpc>
                        <a:buNone/>
                      </a:pPr>
                      <a:r>
                        <a:rPr lang="en-US" sz="1200"/>
                        <a:t>GaussianNB</a:t>
                      </a:r>
                      <a:endParaRPr lang="en-US" sz="1200"/>
                    </a:p>
                  </a:txBody>
                  <a:tcPr anchor="ctr" anchorCtr="0"/>
                </a:tc>
                <a:tc vMerge="1">
                  <a:tcPr anchor="ctr" anchorCtr="0"/>
                </a:tc>
                <a:tc vMerge="1">
                  <a:tcPr anchor="ctr" anchorCtr="0"/>
                </a:tc>
              </a:tr>
              <a:tr h="255905">
                <a:tc vMerge="1">
                  <a:tcPr/>
                </a:tc>
                <a:tc vMerge="1">
                  <a:tcPr anchor="ctr" anchorCtr="0"/>
                </a:tc>
                <a:tc>
                  <a:txBody>
                    <a:bodyPr/>
                    <a:p>
                      <a:pPr algn="l">
                        <a:lnSpc>
                          <a:spcPct val="90000"/>
                        </a:lnSpc>
                        <a:buNone/>
                      </a:pPr>
                      <a:r>
                        <a:rPr lang="en-US" sz="1200"/>
                        <a:t>SVC</a:t>
                      </a:r>
                      <a:endParaRPr lang="en-US" sz="1200"/>
                    </a:p>
                  </a:txBody>
                  <a:tcPr anchor="ctr" anchorCtr="0"/>
                </a:tc>
                <a:tc vMerge="1">
                  <a:tcPr anchor="ctr" anchorCtr="0"/>
                </a:tc>
                <a:tc vMerge="1">
                  <a:tcPr anchor="ctr" anchorCtr="0"/>
                </a:tc>
              </a:tr>
              <a:tr h="255905">
                <a:tc vMerge="1">
                  <a:tcPr anchor="ctr" anchorCtr="0"/>
                </a:tc>
                <a:tc vMerge="1">
                  <a:tcPr anchor="ctr" anchorCtr="0"/>
                </a:tc>
                <a:tc>
                  <a:txBody>
                    <a:bodyPr/>
                    <a:p>
                      <a:pPr algn="l">
                        <a:lnSpc>
                          <a:spcPct val="90000"/>
                        </a:lnSpc>
                        <a:buNone/>
                      </a:pPr>
                      <a:r>
                        <a:rPr lang="en-IN" altLang="en-US" sz="1200"/>
                        <a:t>XGBClassifier</a:t>
                      </a:r>
                      <a:endParaRPr lang="en-IN" altLang="en-US" sz="1200"/>
                    </a:p>
                  </a:txBody>
                  <a:tcPr anchor="ctr" anchorCtr="0"/>
                </a:tc>
                <a:tc vMerge="1">
                  <a:tcPr anchor="ctr" anchorCtr="0"/>
                </a:tc>
                <a:tc vMerge="1">
                  <a:tcPr anchor="ctr" anchorCtr="0"/>
                </a:tc>
              </a:tr>
            </a:tbl>
          </a:graphicData>
        </a:graphic>
      </p:graphicFrame>
      <p:pic>
        <p:nvPicPr>
          <p:cNvPr id="10" name="Picture 9" descr="Screenshot 2024-02-22 132213"/>
          <p:cNvPicPr>
            <a:picLocks noChangeAspect="1"/>
          </p:cNvPicPr>
          <p:nvPr/>
        </p:nvPicPr>
        <p:blipFill>
          <a:blip r:embed="rId1"/>
          <a:stretch>
            <a:fillRect/>
          </a:stretch>
        </p:blipFill>
        <p:spPr>
          <a:xfrm>
            <a:off x="7362190" y="0"/>
            <a:ext cx="1781810" cy="991235"/>
          </a:xfrm>
          <a:prstGeom prst="rect">
            <a:avLst/>
          </a:prstGeom>
        </p:spPr>
      </p:pic>
      <p:sp>
        <p:nvSpPr>
          <p:cNvPr id="12" name="object 4"/>
          <p:cNvSpPr txBox="1"/>
          <p:nvPr/>
        </p:nvSpPr>
        <p:spPr>
          <a:xfrm>
            <a:off x="7362190" y="2343150"/>
            <a:ext cx="1466850" cy="443865"/>
          </a:xfrm>
          <a:prstGeom prst="rect">
            <a:avLst/>
          </a:prstGeom>
        </p:spPr>
        <p:txBody>
          <a:bodyPr vert="horz" wrap="square" lIns="0" tIns="13335" rIns="0" bIns="0" rtlCol="0">
            <a:spAutoFit/>
          </a:bodyPr>
          <a:p>
            <a:pPr marL="12700" algn="ctr">
              <a:lnSpc>
                <a:spcPct val="100000"/>
              </a:lnSpc>
              <a:spcBef>
                <a:spcPts val="105"/>
              </a:spcBef>
            </a:pPr>
            <a:r>
              <a:rPr sz="1400" spc="-5" dirty="0">
                <a:latin typeface="Arial MT"/>
                <a:cs typeface="Arial MT"/>
              </a:rPr>
              <a:t>Table</a:t>
            </a:r>
            <a:r>
              <a:rPr sz="1400" spc="-35" dirty="0">
                <a:latin typeface="Arial MT"/>
                <a:cs typeface="Arial MT"/>
              </a:rPr>
              <a:t> </a:t>
            </a:r>
            <a:r>
              <a:rPr lang="en-IN" sz="1400" spc="-35" dirty="0">
                <a:latin typeface="Arial MT"/>
                <a:cs typeface="Arial MT"/>
              </a:rPr>
              <a:t>3.</a:t>
            </a:r>
            <a:r>
              <a:rPr sz="1400" dirty="0">
                <a:latin typeface="Arial MT"/>
                <a:cs typeface="Arial MT"/>
              </a:rPr>
              <a:t>1.</a:t>
            </a:r>
            <a:r>
              <a:rPr sz="1400" spc="-30" dirty="0">
                <a:latin typeface="Arial MT"/>
                <a:cs typeface="Arial MT"/>
              </a:rPr>
              <a:t> </a:t>
            </a:r>
            <a:r>
              <a:rPr sz="1400" b="1" dirty="0">
                <a:latin typeface="Arial MT"/>
                <a:cs typeface="Arial MT"/>
              </a:rPr>
              <a:t>Project</a:t>
            </a:r>
            <a:r>
              <a:rPr sz="1400" b="1" spc="-45" dirty="0">
                <a:latin typeface="Arial MT"/>
                <a:cs typeface="Arial MT"/>
              </a:rPr>
              <a:t> </a:t>
            </a:r>
            <a:r>
              <a:rPr sz="1400" b="1" dirty="0">
                <a:latin typeface="Arial MT"/>
                <a:cs typeface="Arial MT"/>
              </a:rPr>
              <a:t>Schedule</a:t>
            </a:r>
            <a:endParaRPr sz="1400" b="1">
              <a:latin typeface="Arial MT"/>
              <a:cs typeface="Arial MT"/>
            </a:endParaRPr>
          </a:p>
        </p:txBody>
      </p:sp>
      <p:sp>
        <p:nvSpPr>
          <p:cNvPr id="14" name="Text Box 13"/>
          <p:cNvSpPr txBox="1"/>
          <p:nvPr/>
        </p:nvSpPr>
        <p:spPr>
          <a:xfrm>
            <a:off x="381000" y="133350"/>
            <a:ext cx="3048000" cy="368300"/>
          </a:xfrm>
          <a:prstGeom prst="rect">
            <a:avLst/>
          </a:prstGeom>
          <a:noFill/>
        </p:spPr>
        <p:txBody>
          <a:bodyPr wrap="square" rtlCol="0">
            <a:spAutoFit/>
          </a:bodyPr>
          <a:p>
            <a:r>
              <a:rPr b="1" dirty="0">
                <a:latin typeface="Arial MT"/>
                <a:cs typeface="Arial MT"/>
                <a:sym typeface="+mn-ea"/>
              </a:rPr>
              <a:t>Project</a:t>
            </a:r>
            <a:r>
              <a:rPr b="1" spc="-45" dirty="0">
                <a:latin typeface="Arial MT"/>
                <a:cs typeface="Arial MT"/>
                <a:sym typeface="+mn-ea"/>
              </a:rPr>
              <a:t> </a:t>
            </a:r>
            <a:r>
              <a:rPr b="1" dirty="0">
                <a:latin typeface="Arial MT"/>
                <a:cs typeface="Arial MT"/>
                <a:sym typeface="+mn-ea"/>
              </a:rPr>
              <a:t>Schedule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fld>
            <a:endParaRPr spc="-5" dirty="0"/>
          </a:p>
        </p:txBody>
      </p:sp>
      <p:graphicFrame>
        <p:nvGraphicFramePr>
          <p:cNvPr id="9" name="Content Placeholder 8"/>
          <p:cNvGraphicFramePr/>
          <p:nvPr>
            <p:ph sz="half" idx="2"/>
          </p:nvPr>
        </p:nvGraphicFramePr>
        <p:xfrm>
          <a:off x="937895" y="1504950"/>
          <a:ext cx="7267575" cy="3115310"/>
        </p:xfrm>
        <a:graphic>
          <a:graphicData uri="http://schemas.openxmlformats.org/drawingml/2006/table">
            <a:tbl>
              <a:tblPr firstRow="1" bandRow="1">
                <a:tableStyleId>{F5AB1C69-6EDB-4FF4-983F-18BD219EF322}</a:tableStyleId>
              </a:tblPr>
              <a:tblGrid>
                <a:gridCol w="645160"/>
                <a:gridCol w="1429385"/>
                <a:gridCol w="2960370"/>
                <a:gridCol w="1355090"/>
                <a:gridCol w="877570"/>
              </a:tblGrid>
              <a:tr h="450850">
                <a:tc>
                  <a:txBody>
                    <a:bodyPr/>
                    <a:p>
                      <a:pPr algn="ctr">
                        <a:lnSpc>
                          <a:spcPct val="80000"/>
                        </a:lnSpc>
                        <a:buNone/>
                      </a:pPr>
                      <a:r>
                        <a:rPr lang="en-IN" altLang="en-US" sz="1200">
                          <a:latin typeface="Calibri" panose="020F0502020204030204" charset="0"/>
                          <a:cs typeface="Calibri" panose="020F0502020204030204" charset="0"/>
                        </a:rPr>
                        <a:t>S. No</a:t>
                      </a:r>
                      <a:endParaRPr lang="en-IN" altLang="en-US" sz="1200">
                        <a:latin typeface="Calibri" panose="020F0502020204030204" charset="0"/>
                        <a:cs typeface="Calibri" panose="020F0502020204030204" charset="0"/>
                      </a:endParaRPr>
                    </a:p>
                  </a:txBody>
                  <a:tcPr anchor="ctr" anchorCtr="0"/>
                </a:tc>
                <a:tc>
                  <a:txBody>
                    <a:bodyPr/>
                    <a:p>
                      <a:pPr algn="ctr">
                        <a:lnSpc>
                          <a:spcPct val="80000"/>
                        </a:lnSpc>
                        <a:buNone/>
                      </a:pPr>
                      <a:r>
                        <a:rPr lang="en-IN" altLang="en-US" sz="1200">
                          <a:latin typeface="Calibri" panose="020F0502020204030204" charset="0"/>
                          <a:cs typeface="Calibri" panose="020F0502020204030204" charset="0"/>
                        </a:rPr>
                        <a:t>Phase</a:t>
                      </a:r>
                      <a:endParaRPr lang="en-IN" altLang="en-US" sz="1200">
                        <a:latin typeface="Calibri" panose="020F0502020204030204" charset="0"/>
                        <a:cs typeface="Calibri" panose="020F0502020204030204" charset="0"/>
                      </a:endParaRPr>
                    </a:p>
                  </a:txBody>
                  <a:tcPr anchor="ctr" anchorCtr="0"/>
                </a:tc>
                <a:tc>
                  <a:txBody>
                    <a:bodyPr/>
                    <a:p>
                      <a:pPr algn="ctr">
                        <a:lnSpc>
                          <a:spcPct val="80000"/>
                        </a:lnSpc>
                        <a:buNone/>
                      </a:pPr>
                      <a:r>
                        <a:rPr lang="en-IN" altLang="en-US" sz="1200">
                          <a:latin typeface="Calibri" panose="020F0502020204030204" charset="0"/>
                          <a:cs typeface="Calibri" panose="020F0502020204030204" charset="0"/>
                        </a:rPr>
                        <a:t>Tasks</a:t>
                      </a:r>
                      <a:endParaRPr lang="en-IN" altLang="en-US" sz="1200">
                        <a:latin typeface="Calibri" panose="020F0502020204030204" charset="0"/>
                        <a:cs typeface="Calibri" panose="020F0502020204030204" charset="0"/>
                      </a:endParaRPr>
                    </a:p>
                  </a:txBody>
                  <a:tcPr anchor="ctr" anchorCtr="0"/>
                </a:tc>
                <a:tc>
                  <a:txBody>
                    <a:bodyPr/>
                    <a:p>
                      <a:pPr algn="ctr">
                        <a:lnSpc>
                          <a:spcPct val="80000"/>
                        </a:lnSpc>
                        <a:buNone/>
                      </a:pPr>
                      <a:r>
                        <a:rPr lang="en-IN" altLang="en-US" sz="1200">
                          <a:latin typeface="Calibri" panose="020F0502020204030204" charset="0"/>
                          <a:cs typeface="Calibri" panose="020F0502020204030204" charset="0"/>
                        </a:rPr>
                        <a:t>Started On</a:t>
                      </a:r>
                      <a:endParaRPr lang="en-IN" altLang="en-US" sz="1200">
                        <a:latin typeface="Calibri" panose="020F0502020204030204" charset="0"/>
                        <a:cs typeface="Calibri" panose="020F0502020204030204" charset="0"/>
                      </a:endParaRPr>
                    </a:p>
                  </a:txBody>
                  <a:tcPr anchor="ctr" anchorCtr="0"/>
                </a:tc>
                <a:tc>
                  <a:txBody>
                    <a:bodyPr/>
                    <a:p>
                      <a:pPr algn="ctr">
                        <a:lnSpc>
                          <a:spcPct val="80000"/>
                        </a:lnSpc>
                        <a:buNone/>
                      </a:pPr>
                      <a:r>
                        <a:rPr lang="en-IN" altLang="en-US" sz="1200">
                          <a:latin typeface="Calibri" panose="020F0502020204030204" charset="0"/>
                          <a:cs typeface="Calibri" panose="020F0502020204030204" charset="0"/>
                        </a:rPr>
                        <a:t>Duration</a:t>
                      </a:r>
                      <a:endParaRPr lang="en-IN" altLang="en-US" sz="1200">
                        <a:latin typeface="Calibri" panose="020F0502020204030204" charset="0"/>
                        <a:cs typeface="Calibri" panose="020F0502020204030204" charset="0"/>
                      </a:endParaRPr>
                    </a:p>
                    <a:p>
                      <a:pPr algn="ctr">
                        <a:lnSpc>
                          <a:spcPct val="80000"/>
                        </a:lnSpc>
                        <a:buNone/>
                      </a:pPr>
                      <a:r>
                        <a:rPr lang="en-IN" altLang="en-US" sz="1200">
                          <a:latin typeface="Calibri" panose="020F0502020204030204" charset="0"/>
                          <a:cs typeface="Calibri" panose="020F0502020204030204" charset="0"/>
                        </a:rPr>
                        <a:t>(Days)</a:t>
                      </a:r>
                      <a:endParaRPr lang="en-IN" altLang="en-US" sz="1200">
                        <a:latin typeface="Calibri" panose="020F0502020204030204" charset="0"/>
                        <a:cs typeface="Calibri" panose="020F0502020204030204" charset="0"/>
                      </a:endParaRPr>
                    </a:p>
                  </a:txBody>
                  <a:tcPr anchor="ctr" anchorCtr="0"/>
                </a:tc>
              </a:tr>
              <a:tr h="514985">
                <a:tc>
                  <a:txBody>
                    <a:bodyPr/>
                    <a:p>
                      <a:pPr algn="ctr">
                        <a:lnSpc>
                          <a:spcPct val="70000"/>
                        </a:lnSpc>
                        <a:buNone/>
                      </a:pPr>
                      <a:r>
                        <a:rPr lang="en-IN" altLang="en-US" sz="1200">
                          <a:latin typeface="Calibri" panose="020F0502020204030204" charset="0"/>
                          <a:cs typeface="Calibri" panose="020F0502020204030204" charset="0"/>
                        </a:rPr>
                        <a:t>3.</a:t>
                      </a:r>
                      <a:endParaRPr lang="en-IN" altLang="en-US" sz="1200">
                        <a:latin typeface="Calibri" panose="020F0502020204030204" charset="0"/>
                        <a:cs typeface="Calibri" panose="020F0502020204030204" charset="0"/>
                      </a:endParaRPr>
                    </a:p>
                  </a:txBody>
                  <a:tcPr anchor="ctr" anchorCtr="0"/>
                </a:tc>
                <a:tc>
                  <a:txBody>
                    <a:bodyPr/>
                    <a:p>
                      <a:pPr algn="ctr">
                        <a:lnSpc>
                          <a:spcPct val="70000"/>
                        </a:lnSpc>
                        <a:buNone/>
                      </a:pPr>
                      <a:r>
                        <a:rPr lang="en-IN" altLang="en-US" sz="1200">
                          <a:latin typeface="Calibri" panose="020F0502020204030204" charset="0"/>
                          <a:cs typeface="Calibri" panose="020F0502020204030204" charset="0"/>
                        </a:rPr>
                        <a:t>Model Evaluation</a:t>
                      </a:r>
                      <a:endParaRPr lang="en-IN" altLang="en-US" sz="1200">
                        <a:latin typeface="Calibri" panose="020F0502020204030204" charset="0"/>
                        <a:cs typeface="Calibri" panose="020F0502020204030204" charset="0"/>
                      </a:endParaRPr>
                    </a:p>
                  </a:txBody>
                  <a:tcPr anchor="ctr" anchorCtr="0"/>
                </a:tc>
                <a:tc>
                  <a:txBody>
                    <a:bodyPr/>
                    <a:p>
                      <a:pPr algn="l">
                        <a:lnSpc>
                          <a:spcPct val="70000"/>
                        </a:lnSpc>
                        <a:buNone/>
                      </a:pPr>
                      <a:r>
                        <a:rPr lang="en-IN" altLang="en-US" sz="1200">
                          <a:latin typeface="Calibri" panose="020F0502020204030204" charset="0"/>
                          <a:cs typeface="Calibri" panose="020F0502020204030204" charset="0"/>
                        </a:rPr>
                        <a:t>Analysis of Results</a:t>
                      </a:r>
                      <a:endParaRPr lang="en-IN" altLang="en-US" sz="1200">
                        <a:latin typeface="Calibri" panose="020F0502020204030204" charset="0"/>
                        <a:cs typeface="Calibri" panose="020F0502020204030204" charset="0"/>
                      </a:endParaRPr>
                    </a:p>
                  </a:txBody>
                  <a:tcPr anchor="ctr" anchorCtr="0"/>
                </a:tc>
                <a:tc>
                  <a:txBody>
                    <a:bodyPr/>
                    <a:p>
                      <a:pPr algn="ctr">
                        <a:lnSpc>
                          <a:spcPct val="70000"/>
                        </a:lnSpc>
                        <a:buNone/>
                      </a:pPr>
                      <a:r>
                        <a:rPr lang="en-IN" altLang="en-US" sz="1200">
                          <a:latin typeface="Calibri" panose="020F0502020204030204" charset="0"/>
                          <a:cs typeface="Calibri" panose="020F0502020204030204" charset="0"/>
                        </a:rPr>
                        <a:t>18th Feb 2024</a:t>
                      </a:r>
                      <a:endParaRPr lang="en-IN" altLang="en-US" sz="1200">
                        <a:latin typeface="Calibri" panose="020F0502020204030204" charset="0"/>
                        <a:cs typeface="Calibri" panose="020F0502020204030204" charset="0"/>
                      </a:endParaRPr>
                    </a:p>
                  </a:txBody>
                  <a:tcPr anchor="ctr" anchorCtr="0"/>
                </a:tc>
                <a:tc>
                  <a:txBody>
                    <a:bodyPr/>
                    <a:p>
                      <a:pPr algn="ctr">
                        <a:lnSpc>
                          <a:spcPct val="70000"/>
                        </a:lnSpc>
                        <a:buNone/>
                      </a:pPr>
                      <a:r>
                        <a:rPr lang="en-IN" altLang="en-US" sz="1200">
                          <a:latin typeface="Calibri" panose="020F0502020204030204" charset="0"/>
                          <a:cs typeface="Calibri" panose="020F0502020204030204" charset="0"/>
                        </a:rPr>
                        <a:t>2</a:t>
                      </a:r>
                      <a:endParaRPr lang="en-IN" altLang="en-US" sz="1200">
                        <a:latin typeface="Calibri" panose="020F0502020204030204" charset="0"/>
                        <a:cs typeface="Calibri" panose="020F0502020204030204" charset="0"/>
                      </a:endParaRPr>
                    </a:p>
                  </a:txBody>
                  <a:tcPr anchor="ctr" anchorCtr="0"/>
                </a:tc>
              </a:tr>
              <a:tr h="336550">
                <a:tc rowSpan="2">
                  <a:txBody>
                    <a:bodyPr/>
                    <a:p>
                      <a:pPr algn="ctr">
                        <a:lnSpc>
                          <a:spcPct val="80000"/>
                        </a:lnSpc>
                        <a:buNone/>
                      </a:pPr>
                      <a:r>
                        <a:rPr lang="en-IN" altLang="en-US" sz="1200">
                          <a:latin typeface="Calibri" panose="020F0502020204030204" charset="0"/>
                          <a:cs typeface="Calibri" panose="020F0502020204030204" charset="0"/>
                        </a:rPr>
                        <a:t>4.</a:t>
                      </a:r>
                      <a:endParaRPr lang="en-IN" altLang="en-US" sz="1200">
                        <a:latin typeface="Calibri" panose="020F0502020204030204" charset="0"/>
                        <a:cs typeface="Calibri" panose="020F0502020204030204" charset="0"/>
                      </a:endParaRPr>
                    </a:p>
                  </a:txBody>
                  <a:tcPr anchor="ctr" anchorCtr="0"/>
                </a:tc>
                <a:tc rowSpan="2">
                  <a:txBody>
                    <a:bodyPr/>
                    <a:p>
                      <a:pPr algn="ctr">
                        <a:lnSpc>
                          <a:spcPct val="80000"/>
                        </a:lnSpc>
                        <a:buNone/>
                      </a:pPr>
                      <a:endParaRPr lang="en-US" sz="1200">
                        <a:latin typeface="Calibri" panose="020F0502020204030204" charset="0"/>
                        <a:cs typeface="Calibri" panose="020F0502020204030204" charset="0"/>
                      </a:endParaRPr>
                    </a:p>
                    <a:p>
                      <a:pPr algn="ctr">
                        <a:lnSpc>
                          <a:spcPct val="80000"/>
                        </a:lnSpc>
                        <a:buNone/>
                      </a:pPr>
                      <a:r>
                        <a:rPr lang="en-US" sz="1200" dirty="0">
                          <a:latin typeface="Calibri" panose="020F0502020204030204" charset="0"/>
                          <a:cs typeface="Calibri" panose="020F0502020204030204" charset="0"/>
                        </a:rPr>
                        <a:t>Novel architecture development</a:t>
                      </a:r>
                      <a:endParaRPr lang="en-US" altLang="en-US" sz="1200">
                        <a:latin typeface="Calibri" panose="020F0502020204030204" charset="0"/>
                        <a:cs typeface="Calibri" panose="020F0502020204030204" charset="0"/>
                      </a:endParaRPr>
                    </a:p>
                  </a:txBody>
                  <a:tcPr anchor="ctr" anchorCtr="0"/>
                </a:tc>
                <a:tc>
                  <a:txBody>
                    <a:bodyPr/>
                    <a:p>
                      <a:pPr algn="l">
                        <a:lnSpc>
                          <a:spcPct val="80000"/>
                        </a:lnSpc>
                        <a:buNone/>
                      </a:pPr>
                      <a:r>
                        <a:rPr sz="1200" spc="-5" dirty="0">
                          <a:latin typeface="Calibri" panose="020F0502020204030204" charset="0"/>
                          <a:cs typeface="Calibri" panose="020F0502020204030204" charset="0"/>
                          <a:sym typeface="+mn-ea"/>
                        </a:rPr>
                        <a:t>Design</a:t>
                      </a:r>
                      <a:r>
                        <a:rPr sz="1200" spc="-10" dirty="0">
                          <a:latin typeface="Calibri" panose="020F0502020204030204" charset="0"/>
                          <a:cs typeface="Calibri" panose="020F0502020204030204" charset="0"/>
                          <a:sym typeface="+mn-ea"/>
                        </a:rPr>
                        <a:t> </a:t>
                      </a:r>
                      <a:r>
                        <a:rPr sz="1200" spc="-5" dirty="0">
                          <a:latin typeface="Calibri" panose="020F0502020204030204" charset="0"/>
                          <a:cs typeface="Calibri" panose="020F0502020204030204" charset="0"/>
                          <a:sym typeface="+mn-ea"/>
                        </a:rPr>
                        <a:t>and implement</a:t>
                      </a:r>
                      <a:r>
                        <a:rPr sz="1200" spc="-30" dirty="0">
                          <a:latin typeface="Calibri" panose="020F0502020204030204" charset="0"/>
                          <a:cs typeface="Calibri" panose="020F0502020204030204" charset="0"/>
                          <a:sym typeface="+mn-ea"/>
                        </a:rPr>
                        <a:t> </a:t>
                      </a:r>
                      <a:r>
                        <a:rPr sz="1200" spc="-5" dirty="0">
                          <a:latin typeface="Calibri" panose="020F0502020204030204" charset="0"/>
                          <a:cs typeface="Calibri" panose="020F0502020204030204" charset="0"/>
                          <a:sym typeface="+mn-ea"/>
                        </a:rPr>
                        <a:t>the</a:t>
                      </a:r>
                      <a:r>
                        <a:rPr sz="1200" spc="-20" dirty="0">
                          <a:latin typeface="Calibri" panose="020F0502020204030204" charset="0"/>
                          <a:cs typeface="Calibri" panose="020F0502020204030204" charset="0"/>
                          <a:sym typeface="+mn-ea"/>
                        </a:rPr>
                        <a:t> </a:t>
                      </a:r>
                      <a:r>
                        <a:rPr sz="1200" spc="-5" dirty="0">
                          <a:latin typeface="Calibri" panose="020F0502020204030204" charset="0"/>
                          <a:cs typeface="Calibri" panose="020F0502020204030204" charset="0"/>
                          <a:sym typeface="+mn-ea"/>
                        </a:rPr>
                        <a:t>novel architecture</a:t>
                      </a:r>
                      <a:endParaRPr lang="en-IN" altLang="en-US" sz="1200">
                        <a:latin typeface="Calibri" panose="020F0502020204030204" charset="0"/>
                        <a:cs typeface="Calibri" panose="020F0502020204030204" charset="0"/>
                      </a:endParaRPr>
                    </a:p>
                  </a:txBody>
                  <a:tcPr anchor="ctr" anchorCtr="0"/>
                </a:tc>
                <a:tc rowSpan="2">
                  <a:txBody>
                    <a:bodyPr/>
                    <a:p>
                      <a:pPr algn="ctr">
                        <a:lnSpc>
                          <a:spcPct val="80000"/>
                        </a:lnSpc>
                        <a:buNone/>
                      </a:pPr>
                      <a:r>
                        <a:rPr lang="en-IN" altLang="en-US" sz="1200">
                          <a:latin typeface="Calibri" panose="020F0502020204030204" charset="0"/>
                          <a:cs typeface="Calibri" panose="020F0502020204030204" charset="0"/>
                        </a:rPr>
                        <a:t>20th Feb 2024</a:t>
                      </a:r>
                      <a:endParaRPr lang="en-IN" altLang="en-US" sz="1200">
                        <a:latin typeface="Calibri" panose="020F0502020204030204" charset="0"/>
                        <a:cs typeface="Calibri" panose="020F0502020204030204" charset="0"/>
                      </a:endParaRPr>
                    </a:p>
                  </a:txBody>
                  <a:tcPr anchor="ctr" anchorCtr="0"/>
                </a:tc>
                <a:tc rowSpan="2">
                  <a:txBody>
                    <a:bodyPr/>
                    <a:p>
                      <a:pPr algn="ctr">
                        <a:lnSpc>
                          <a:spcPct val="80000"/>
                        </a:lnSpc>
                        <a:buNone/>
                      </a:pPr>
                      <a:r>
                        <a:rPr lang="en-IN" altLang="en-US" sz="1200">
                          <a:latin typeface="Calibri" panose="020F0502020204030204" charset="0"/>
                          <a:cs typeface="Calibri" panose="020F0502020204030204" charset="0"/>
                        </a:rPr>
                        <a:t>1</a:t>
                      </a:r>
                      <a:endParaRPr lang="en-IN" altLang="en-US" sz="1200">
                        <a:latin typeface="Calibri" panose="020F0502020204030204" charset="0"/>
                        <a:cs typeface="Calibri" panose="020F0502020204030204" charset="0"/>
                      </a:endParaRPr>
                    </a:p>
                  </a:txBody>
                  <a:tcPr anchor="ctr" anchorCtr="0"/>
                </a:tc>
              </a:tr>
              <a:tr h="335915">
                <a:tc vMerge="1">
                  <a:tcPr anchor="ctr" anchorCtr="0"/>
                </a:tc>
                <a:tc vMerge="1">
                  <a:tcPr marL="0" marR="0" marT="4445" marB="0"/>
                </a:tc>
                <a:tc>
                  <a:txBody>
                    <a:bodyPr/>
                    <a:p>
                      <a:pPr algn="l">
                        <a:lnSpc>
                          <a:spcPct val="80000"/>
                        </a:lnSpc>
                        <a:spcBef>
                          <a:spcPts val="35"/>
                        </a:spcBef>
                      </a:pPr>
                      <a:r>
                        <a:rPr lang="en-IN" sz="1200" spc="-5" dirty="0">
                          <a:latin typeface="Calibri" panose="020F0502020204030204" charset="0"/>
                          <a:cs typeface="Calibri" panose="020F0502020204030204" charset="0"/>
                          <a:sym typeface="+mn-ea"/>
                        </a:rPr>
                        <a:t>   </a:t>
                      </a:r>
                      <a:r>
                        <a:rPr sz="1200" spc="-5" dirty="0">
                          <a:latin typeface="Calibri" panose="020F0502020204030204" charset="0"/>
                          <a:cs typeface="Calibri" panose="020F0502020204030204" charset="0"/>
                          <a:sym typeface="+mn-ea"/>
                        </a:rPr>
                        <a:t>Hyperparameter</a:t>
                      </a:r>
                      <a:r>
                        <a:rPr sz="1200" spc="-30" dirty="0">
                          <a:latin typeface="Calibri" panose="020F0502020204030204" charset="0"/>
                          <a:cs typeface="Calibri" panose="020F0502020204030204" charset="0"/>
                          <a:sym typeface="+mn-ea"/>
                        </a:rPr>
                        <a:t> </a:t>
                      </a:r>
                      <a:r>
                        <a:rPr sz="1200" spc="-5" dirty="0">
                          <a:latin typeface="Calibri" panose="020F0502020204030204" charset="0"/>
                          <a:cs typeface="Calibri" panose="020F0502020204030204" charset="0"/>
                          <a:sym typeface="+mn-ea"/>
                        </a:rPr>
                        <a:t>tuning</a:t>
                      </a:r>
                      <a:endParaRPr lang="en-IN" sz="1200">
                        <a:latin typeface="Calibri" panose="020F0502020204030204" charset="0"/>
                        <a:cs typeface="Calibri" panose="020F0502020204030204" charset="0"/>
                      </a:endParaRPr>
                    </a:p>
                  </a:txBody>
                  <a:tcPr marL="0" marR="0" marT="4445" marB="0" anchor="ctr" anchorCtr="0"/>
                </a:tc>
                <a:tc vMerge="1">
                  <a:tcPr anchor="ctr" anchorCtr="0"/>
                </a:tc>
                <a:tc vMerge="1">
                  <a:tcPr anchor="ctr" anchorCtr="0"/>
                </a:tc>
              </a:tr>
              <a:tr h="336550">
                <a:tc rowSpan="3">
                  <a:txBody>
                    <a:bodyPr/>
                    <a:p>
                      <a:pPr algn="ctr">
                        <a:lnSpc>
                          <a:spcPct val="80000"/>
                        </a:lnSpc>
                        <a:buNone/>
                      </a:pPr>
                      <a:r>
                        <a:rPr lang="en-IN" altLang="en-US" sz="1200">
                          <a:latin typeface="Calibri" panose="020F0502020204030204" charset="0"/>
                          <a:cs typeface="Calibri" panose="020F0502020204030204" charset="0"/>
                        </a:rPr>
                        <a:t>5.</a:t>
                      </a:r>
                      <a:endParaRPr lang="en-IN" altLang="en-US" sz="1200">
                        <a:latin typeface="Calibri" panose="020F0502020204030204" charset="0"/>
                        <a:cs typeface="Calibri" panose="020F0502020204030204" charset="0"/>
                      </a:endParaRPr>
                    </a:p>
                  </a:txBody>
                  <a:tcPr anchor="ctr" anchorCtr="0"/>
                </a:tc>
                <a:tc rowSpan="3">
                  <a:txBody>
                    <a:bodyPr/>
                    <a:p>
                      <a:pPr algn="ctr">
                        <a:lnSpc>
                          <a:spcPct val="80000"/>
                        </a:lnSpc>
                        <a:buNone/>
                      </a:pPr>
                      <a:r>
                        <a:rPr lang="en-IN" altLang="en-US" sz="1200">
                          <a:latin typeface="Calibri" panose="020F0502020204030204" charset="0"/>
                          <a:cs typeface="Calibri" panose="020F0502020204030204" charset="0"/>
                        </a:rPr>
                        <a:t>Documentation</a:t>
                      </a:r>
                      <a:endParaRPr lang="en-IN" altLang="en-US" sz="1200">
                        <a:latin typeface="Calibri" panose="020F0502020204030204" charset="0"/>
                        <a:cs typeface="Calibri" panose="020F0502020204030204" charset="0"/>
                      </a:endParaRPr>
                    </a:p>
                  </a:txBody>
                  <a:tcPr anchor="ctr" anchorCtr="0"/>
                </a:tc>
                <a:tc>
                  <a:txBody>
                    <a:bodyPr/>
                    <a:p>
                      <a:pPr marL="25400" algn="l">
                        <a:lnSpc>
                          <a:spcPct val="100000"/>
                        </a:lnSpc>
                        <a:spcBef>
                          <a:spcPts val="235"/>
                        </a:spcBef>
                      </a:pPr>
                      <a:r>
                        <a:rPr lang="en-IN" sz="1200" spc="-5" dirty="0">
                          <a:latin typeface="Calibri" panose="020F0502020204030204" charset="0"/>
                          <a:cs typeface="Calibri" panose="020F0502020204030204" charset="0"/>
                          <a:sym typeface="+mn-ea"/>
                        </a:rPr>
                        <a:t>Draft</a:t>
                      </a:r>
                      <a:r>
                        <a:rPr sz="1200" spc="-20" dirty="0">
                          <a:latin typeface="Calibri" panose="020F0502020204030204" charset="0"/>
                          <a:cs typeface="Calibri" panose="020F0502020204030204" charset="0"/>
                          <a:sym typeface="+mn-ea"/>
                        </a:rPr>
                        <a:t> </a:t>
                      </a:r>
                      <a:r>
                        <a:rPr sz="1200" spc="-5" dirty="0">
                          <a:latin typeface="Calibri" panose="020F0502020204030204" charset="0"/>
                          <a:cs typeface="Calibri" panose="020F0502020204030204" charset="0"/>
                          <a:sym typeface="+mn-ea"/>
                        </a:rPr>
                        <a:t>report</a:t>
                      </a:r>
                      <a:r>
                        <a:rPr sz="1200" spc="-20" dirty="0">
                          <a:latin typeface="Calibri" panose="020F0502020204030204" charset="0"/>
                          <a:cs typeface="Calibri" panose="020F0502020204030204" charset="0"/>
                          <a:sym typeface="+mn-ea"/>
                        </a:rPr>
                        <a:t> </a:t>
                      </a:r>
                      <a:r>
                        <a:rPr sz="1200" spc="-5" dirty="0">
                          <a:latin typeface="Calibri" panose="020F0502020204030204" charset="0"/>
                          <a:cs typeface="Calibri" panose="020F0502020204030204" charset="0"/>
                          <a:sym typeface="+mn-ea"/>
                        </a:rPr>
                        <a:t>preparation</a:t>
                      </a:r>
                      <a:endParaRPr lang="en-IN" altLang="en-US" sz="1200">
                        <a:latin typeface="Calibri" panose="020F0502020204030204" charset="0"/>
                        <a:cs typeface="Calibri" panose="020F0502020204030204" charset="0"/>
                      </a:endParaRPr>
                    </a:p>
                  </a:txBody>
                  <a:tcPr anchor="ctr" anchorCtr="0"/>
                </a:tc>
                <a:tc>
                  <a:txBody>
                    <a:bodyPr/>
                    <a:p>
                      <a:pPr algn="ctr">
                        <a:lnSpc>
                          <a:spcPct val="80000"/>
                        </a:lnSpc>
                        <a:buNone/>
                      </a:pPr>
                      <a:r>
                        <a:rPr lang="en-IN" altLang="en-US" sz="1200">
                          <a:latin typeface="Calibri" panose="020F0502020204030204" charset="0"/>
                          <a:cs typeface="Calibri" panose="020F0502020204030204" charset="0"/>
                        </a:rPr>
                        <a:t>21st Feb 2024</a:t>
                      </a:r>
                      <a:endParaRPr lang="en-IN" altLang="en-US" sz="1200">
                        <a:latin typeface="Calibri" panose="020F0502020204030204" charset="0"/>
                        <a:cs typeface="Calibri" panose="020F0502020204030204" charset="0"/>
                      </a:endParaRPr>
                    </a:p>
                  </a:txBody>
                  <a:tcPr anchor="ctr" anchorCtr="0"/>
                </a:tc>
                <a:tc>
                  <a:txBody>
                    <a:bodyPr/>
                    <a:p>
                      <a:pPr algn="ctr">
                        <a:lnSpc>
                          <a:spcPct val="80000"/>
                        </a:lnSpc>
                        <a:buNone/>
                      </a:pPr>
                      <a:r>
                        <a:rPr lang="en-IN" altLang="en-US" sz="1200">
                          <a:latin typeface="Calibri" panose="020F0502020204030204" charset="0"/>
                          <a:cs typeface="Calibri" panose="020F0502020204030204" charset="0"/>
                        </a:rPr>
                        <a:t>1</a:t>
                      </a:r>
                      <a:endParaRPr lang="en-IN" altLang="en-US" sz="1200">
                        <a:latin typeface="Calibri" panose="020F0502020204030204" charset="0"/>
                        <a:cs typeface="Calibri" panose="020F0502020204030204" charset="0"/>
                      </a:endParaRPr>
                    </a:p>
                  </a:txBody>
                  <a:tcPr anchor="ctr" anchorCtr="0"/>
                </a:tc>
              </a:tr>
              <a:tr h="420370">
                <a:tc vMerge="1">
                  <a:tcPr anchor="ctr" anchorCtr="0"/>
                </a:tc>
                <a:tc vMerge="1">
                  <a:tcPr anchor="ctr" anchorCtr="0"/>
                </a:tc>
                <a:tc>
                  <a:txBody>
                    <a:bodyPr/>
                    <a:p>
                      <a:pPr marL="25400" algn="l">
                        <a:lnSpc>
                          <a:spcPct val="100000"/>
                        </a:lnSpc>
                        <a:spcBef>
                          <a:spcPts val="235"/>
                        </a:spcBef>
                      </a:pPr>
                      <a:r>
                        <a:rPr sz="1200" spc="-5" dirty="0">
                          <a:latin typeface="Calibri" panose="020F0502020204030204" charset="0"/>
                          <a:cs typeface="Calibri" panose="020F0502020204030204" charset="0"/>
                          <a:sym typeface="+mn-ea"/>
                        </a:rPr>
                        <a:t>Final</a:t>
                      </a:r>
                      <a:r>
                        <a:rPr sz="1200" spc="-20" dirty="0">
                          <a:latin typeface="Calibri" panose="020F0502020204030204" charset="0"/>
                          <a:cs typeface="Calibri" panose="020F0502020204030204" charset="0"/>
                          <a:sym typeface="+mn-ea"/>
                        </a:rPr>
                        <a:t> </a:t>
                      </a:r>
                      <a:r>
                        <a:rPr sz="1200" spc="-5" dirty="0">
                          <a:latin typeface="Calibri" panose="020F0502020204030204" charset="0"/>
                          <a:cs typeface="Calibri" panose="020F0502020204030204" charset="0"/>
                          <a:sym typeface="+mn-ea"/>
                        </a:rPr>
                        <a:t>report</a:t>
                      </a:r>
                      <a:r>
                        <a:rPr sz="1200" spc="-20" dirty="0">
                          <a:latin typeface="Calibri" panose="020F0502020204030204" charset="0"/>
                          <a:cs typeface="Calibri" panose="020F0502020204030204" charset="0"/>
                          <a:sym typeface="+mn-ea"/>
                        </a:rPr>
                        <a:t> </a:t>
                      </a:r>
                      <a:r>
                        <a:rPr sz="1200" spc="-5" dirty="0">
                          <a:latin typeface="Calibri" panose="020F0502020204030204" charset="0"/>
                          <a:cs typeface="Calibri" panose="020F0502020204030204" charset="0"/>
                          <a:sym typeface="+mn-ea"/>
                        </a:rPr>
                        <a:t>preparation</a:t>
                      </a:r>
                      <a:endParaRPr lang="en-IN" altLang="en-US" sz="1200">
                        <a:latin typeface="Calibri" panose="020F0502020204030204" charset="0"/>
                        <a:cs typeface="Calibri" panose="020F0502020204030204" charset="0"/>
                      </a:endParaRPr>
                    </a:p>
                  </a:txBody>
                  <a:tcPr anchor="ctr" anchorCtr="0"/>
                </a:tc>
                <a:tc>
                  <a:txBody>
                    <a:bodyPr/>
                    <a:p>
                      <a:pPr algn="ctr">
                        <a:lnSpc>
                          <a:spcPct val="80000"/>
                        </a:lnSpc>
                        <a:buNone/>
                      </a:pPr>
                      <a:r>
                        <a:rPr lang="en-IN" altLang="en-US" sz="1200">
                          <a:latin typeface="Calibri" panose="020F0502020204030204" charset="0"/>
                          <a:cs typeface="Calibri" panose="020F0502020204030204" charset="0"/>
                        </a:rPr>
                        <a:t>22nd Feb 2024</a:t>
                      </a:r>
                      <a:endParaRPr lang="en-IN" altLang="en-US" sz="1200">
                        <a:latin typeface="Calibri" panose="020F0502020204030204" charset="0"/>
                        <a:cs typeface="Calibri" panose="020F0502020204030204" charset="0"/>
                      </a:endParaRPr>
                    </a:p>
                  </a:txBody>
                  <a:tcPr anchor="ctr" anchorCtr="0"/>
                </a:tc>
                <a:tc>
                  <a:txBody>
                    <a:bodyPr/>
                    <a:p>
                      <a:pPr algn="ctr">
                        <a:lnSpc>
                          <a:spcPct val="80000"/>
                        </a:lnSpc>
                        <a:buNone/>
                      </a:pPr>
                      <a:r>
                        <a:rPr lang="en-IN" altLang="en-US" sz="1200">
                          <a:latin typeface="Calibri" panose="020F0502020204030204" charset="0"/>
                          <a:cs typeface="Calibri" panose="020F0502020204030204" charset="0"/>
                        </a:rPr>
                        <a:t>1</a:t>
                      </a:r>
                      <a:endParaRPr lang="en-IN" altLang="en-US" sz="1200">
                        <a:latin typeface="Calibri" panose="020F0502020204030204" charset="0"/>
                        <a:cs typeface="Calibri" panose="020F0502020204030204" charset="0"/>
                      </a:endParaRPr>
                    </a:p>
                  </a:txBody>
                  <a:tcPr anchor="ctr" anchorCtr="0"/>
                </a:tc>
              </a:tr>
              <a:tr h="336550">
                <a:tc vMerge="1">
                  <a:tcPr anchor="ctr" anchorCtr="0"/>
                </a:tc>
                <a:tc vMerge="1">
                  <a:tcPr anchor="ctr" anchorCtr="0"/>
                </a:tc>
                <a:tc>
                  <a:txBody>
                    <a:bodyPr/>
                    <a:p>
                      <a:pPr algn="l">
                        <a:lnSpc>
                          <a:spcPct val="80000"/>
                        </a:lnSpc>
                        <a:buNone/>
                      </a:pPr>
                      <a:r>
                        <a:rPr lang="en-IN" sz="1200" spc="-5" dirty="0">
                          <a:latin typeface="Calibri" panose="020F0502020204030204" charset="0"/>
                          <a:cs typeface="Calibri" panose="020F0502020204030204" charset="0"/>
                          <a:sym typeface="+mn-ea"/>
                        </a:rPr>
                        <a:t>Presentation</a:t>
                      </a:r>
                      <a:r>
                        <a:rPr sz="1200" spc="-20" dirty="0">
                          <a:latin typeface="Calibri" panose="020F0502020204030204" charset="0"/>
                          <a:cs typeface="Calibri" panose="020F0502020204030204" charset="0"/>
                          <a:sym typeface="+mn-ea"/>
                        </a:rPr>
                        <a:t> </a:t>
                      </a:r>
                      <a:r>
                        <a:rPr sz="1200" spc="-5" dirty="0">
                          <a:latin typeface="Calibri" panose="020F0502020204030204" charset="0"/>
                          <a:cs typeface="Calibri" panose="020F0502020204030204" charset="0"/>
                          <a:sym typeface="+mn-ea"/>
                        </a:rPr>
                        <a:t>preparation</a:t>
                      </a:r>
                      <a:endParaRPr lang="en-IN" altLang="en-US" sz="1200">
                        <a:latin typeface="Calibri" panose="020F0502020204030204" charset="0"/>
                        <a:cs typeface="Calibri" panose="020F0502020204030204" charset="0"/>
                      </a:endParaRPr>
                    </a:p>
                  </a:txBody>
                  <a:tcPr anchor="ctr" anchorCtr="0"/>
                </a:tc>
                <a:tc>
                  <a:txBody>
                    <a:bodyPr/>
                    <a:p>
                      <a:pPr algn="ctr">
                        <a:lnSpc>
                          <a:spcPct val="80000"/>
                        </a:lnSpc>
                        <a:buNone/>
                      </a:pPr>
                      <a:r>
                        <a:rPr lang="en-IN" altLang="en-US" sz="1200">
                          <a:latin typeface="Calibri" panose="020F0502020204030204" charset="0"/>
                          <a:cs typeface="Calibri" panose="020F0502020204030204" charset="0"/>
                        </a:rPr>
                        <a:t>23th Feb 2024</a:t>
                      </a:r>
                      <a:endParaRPr lang="en-IN" altLang="en-US" sz="1200">
                        <a:latin typeface="Calibri" panose="020F0502020204030204" charset="0"/>
                        <a:cs typeface="Calibri" panose="020F0502020204030204" charset="0"/>
                      </a:endParaRPr>
                    </a:p>
                  </a:txBody>
                  <a:tcPr anchor="ctr" anchorCtr="0"/>
                </a:tc>
                <a:tc>
                  <a:txBody>
                    <a:bodyPr/>
                    <a:p>
                      <a:pPr algn="ctr">
                        <a:lnSpc>
                          <a:spcPct val="80000"/>
                        </a:lnSpc>
                        <a:buNone/>
                      </a:pPr>
                      <a:r>
                        <a:rPr lang="en-IN" altLang="en-US" sz="1200">
                          <a:latin typeface="Calibri" panose="020F0502020204030204" charset="0"/>
                          <a:cs typeface="Calibri" panose="020F0502020204030204" charset="0"/>
                        </a:rPr>
                        <a:t>3</a:t>
                      </a:r>
                      <a:endParaRPr lang="en-IN" altLang="en-US" sz="1200">
                        <a:latin typeface="Calibri" panose="020F0502020204030204" charset="0"/>
                        <a:cs typeface="Calibri" panose="020F0502020204030204" charset="0"/>
                      </a:endParaRPr>
                    </a:p>
                  </a:txBody>
                  <a:tcPr anchor="ctr" anchorCtr="0"/>
                </a:tc>
              </a:tr>
              <a:tr h="336550">
                <a:tc>
                  <a:txBody>
                    <a:bodyPr/>
                    <a:p>
                      <a:pPr algn="ctr">
                        <a:lnSpc>
                          <a:spcPct val="80000"/>
                        </a:lnSpc>
                        <a:buNone/>
                      </a:pPr>
                      <a:r>
                        <a:rPr lang="en-IN" altLang="en-US" sz="1200">
                          <a:latin typeface="Calibri" panose="020F0502020204030204" charset="0"/>
                          <a:cs typeface="Calibri" panose="020F0502020204030204" charset="0"/>
                        </a:rPr>
                        <a:t>-</a:t>
                      </a:r>
                      <a:endParaRPr lang="en-IN" altLang="en-US" sz="1200">
                        <a:latin typeface="Calibri" panose="020F0502020204030204" charset="0"/>
                        <a:cs typeface="Calibri" panose="020F0502020204030204" charset="0"/>
                      </a:endParaRPr>
                    </a:p>
                  </a:txBody>
                  <a:tcPr anchor="ctr" anchorCtr="0"/>
                </a:tc>
                <a:tc>
                  <a:txBody>
                    <a:bodyPr/>
                    <a:p>
                      <a:pPr algn="ctr">
                        <a:lnSpc>
                          <a:spcPct val="80000"/>
                        </a:lnSpc>
                        <a:buNone/>
                      </a:pPr>
                      <a:r>
                        <a:rPr lang="en-IN" altLang="en-US" sz="1200">
                          <a:latin typeface="Calibri" panose="020F0502020204030204" charset="0"/>
                          <a:cs typeface="Calibri" panose="020F0502020204030204" charset="0"/>
                        </a:rPr>
                        <a:t>-</a:t>
                      </a:r>
                      <a:endParaRPr lang="en-IN" altLang="en-US" sz="1200">
                        <a:latin typeface="Calibri" panose="020F0502020204030204" charset="0"/>
                        <a:cs typeface="Calibri" panose="020F0502020204030204" charset="0"/>
                      </a:endParaRPr>
                    </a:p>
                  </a:txBody>
                  <a:tcPr anchor="ctr" anchorCtr="0"/>
                </a:tc>
                <a:tc>
                  <a:txBody>
                    <a:bodyPr/>
                    <a:p>
                      <a:pPr algn="l">
                        <a:lnSpc>
                          <a:spcPct val="80000"/>
                        </a:lnSpc>
                        <a:buNone/>
                      </a:pPr>
                      <a:r>
                        <a:rPr lang="en-IN" altLang="en-US" sz="1200">
                          <a:latin typeface="Calibri" panose="020F0502020204030204" charset="0"/>
                          <a:cs typeface="Calibri" panose="020F0502020204030204" charset="0"/>
                        </a:rPr>
                        <a:t>Total Duration</a:t>
                      </a:r>
                      <a:endParaRPr lang="en-IN" altLang="en-US" sz="1200">
                        <a:latin typeface="Calibri" panose="020F0502020204030204" charset="0"/>
                        <a:cs typeface="Calibri" panose="020F0502020204030204" charset="0"/>
                      </a:endParaRPr>
                    </a:p>
                  </a:txBody>
                  <a:tcPr anchor="ctr" anchorCtr="0"/>
                </a:tc>
                <a:tc>
                  <a:txBody>
                    <a:bodyPr/>
                    <a:p>
                      <a:pPr algn="ctr">
                        <a:lnSpc>
                          <a:spcPct val="80000"/>
                        </a:lnSpc>
                        <a:buNone/>
                      </a:pPr>
                      <a:r>
                        <a:rPr lang="en-IN" altLang="en-US" sz="1200">
                          <a:latin typeface="Calibri" panose="020F0502020204030204" charset="0"/>
                          <a:cs typeface="Calibri" panose="020F0502020204030204" charset="0"/>
                        </a:rPr>
                        <a:t>-</a:t>
                      </a:r>
                      <a:endParaRPr lang="en-IN" altLang="en-US" sz="1200">
                        <a:latin typeface="Calibri" panose="020F0502020204030204" charset="0"/>
                        <a:cs typeface="Calibri" panose="020F0502020204030204" charset="0"/>
                      </a:endParaRPr>
                    </a:p>
                  </a:txBody>
                  <a:tcPr anchor="ctr" anchorCtr="0"/>
                </a:tc>
                <a:tc>
                  <a:txBody>
                    <a:bodyPr/>
                    <a:p>
                      <a:pPr algn="ctr">
                        <a:lnSpc>
                          <a:spcPct val="80000"/>
                        </a:lnSpc>
                        <a:buNone/>
                      </a:pPr>
                      <a:r>
                        <a:rPr lang="en-IN" altLang="en-US" sz="1200">
                          <a:latin typeface="Calibri" panose="020F0502020204030204" charset="0"/>
                          <a:cs typeface="Calibri" panose="020F0502020204030204" charset="0"/>
                        </a:rPr>
                        <a:t>16</a:t>
                      </a:r>
                      <a:endParaRPr lang="en-IN" altLang="en-US" sz="1200">
                        <a:latin typeface="Calibri" panose="020F0502020204030204" charset="0"/>
                        <a:cs typeface="Calibri" panose="020F0502020204030204" charset="0"/>
                      </a:endParaRPr>
                    </a:p>
                  </a:txBody>
                  <a:tcPr anchor="ctr" anchorCtr="0"/>
                </a:tc>
              </a:tr>
            </a:tbl>
          </a:graphicData>
        </a:graphic>
      </p:graphicFrame>
      <p:sp>
        <p:nvSpPr>
          <p:cNvPr id="10" name="object 4"/>
          <p:cNvSpPr txBox="1"/>
          <p:nvPr/>
        </p:nvSpPr>
        <p:spPr>
          <a:xfrm>
            <a:off x="3343910" y="898525"/>
            <a:ext cx="2456815" cy="255270"/>
          </a:xfrm>
          <a:prstGeom prst="rect">
            <a:avLst/>
          </a:prstGeom>
        </p:spPr>
        <p:txBody>
          <a:bodyPr vert="horz" wrap="square" lIns="0" tIns="13335" rIns="0" bIns="0" rtlCol="0">
            <a:noAutofit/>
          </a:bodyPr>
          <a:p>
            <a:pPr marL="12700">
              <a:lnSpc>
                <a:spcPct val="100000"/>
              </a:lnSpc>
              <a:spcBef>
                <a:spcPts val="105"/>
              </a:spcBef>
            </a:pPr>
            <a:r>
              <a:rPr sz="1400" spc="-5" dirty="0">
                <a:latin typeface="Arial MT"/>
                <a:cs typeface="Arial MT"/>
              </a:rPr>
              <a:t>Table</a:t>
            </a:r>
            <a:r>
              <a:rPr sz="1400" spc="-35" dirty="0">
                <a:latin typeface="Arial MT"/>
                <a:cs typeface="Arial MT"/>
              </a:rPr>
              <a:t> </a:t>
            </a:r>
            <a:r>
              <a:rPr lang="en-IN" sz="1400" spc="-35" dirty="0">
                <a:latin typeface="Arial MT"/>
                <a:cs typeface="Arial MT"/>
              </a:rPr>
              <a:t>3.2</a:t>
            </a:r>
            <a:r>
              <a:rPr sz="1400" dirty="0">
                <a:latin typeface="Arial MT"/>
                <a:cs typeface="Arial MT"/>
              </a:rPr>
              <a:t>.</a:t>
            </a:r>
            <a:r>
              <a:rPr sz="1400" spc="-30" dirty="0">
                <a:latin typeface="Arial MT"/>
                <a:cs typeface="Arial MT"/>
              </a:rPr>
              <a:t> </a:t>
            </a:r>
            <a:r>
              <a:rPr sz="1400" b="1" dirty="0">
                <a:latin typeface="Arial MT"/>
                <a:cs typeface="Arial MT"/>
              </a:rPr>
              <a:t>Project</a:t>
            </a:r>
            <a:r>
              <a:rPr sz="1400" b="1" spc="-45" dirty="0">
                <a:latin typeface="Arial MT"/>
                <a:cs typeface="Arial MT"/>
              </a:rPr>
              <a:t> </a:t>
            </a:r>
            <a:r>
              <a:rPr sz="1400" b="1" dirty="0">
                <a:latin typeface="Arial MT"/>
                <a:cs typeface="Arial MT"/>
              </a:rPr>
              <a:t>Schedule</a:t>
            </a:r>
            <a:endParaRPr sz="1400" b="1">
              <a:latin typeface="Arial MT"/>
              <a:cs typeface="Arial MT"/>
            </a:endParaRPr>
          </a:p>
        </p:txBody>
      </p:sp>
      <p:sp>
        <p:nvSpPr>
          <p:cNvPr id="14" name="Text Box 13"/>
          <p:cNvSpPr txBox="1"/>
          <p:nvPr/>
        </p:nvSpPr>
        <p:spPr>
          <a:xfrm>
            <a:off x="381000" y="209550"/>
            <a:ext cx="3048000" cy="368300"/>
          </a:xfrm>
          <a:prstGeom prst="rect">
            <a:avLst/>
          </a:prstGeom>
          <a:noFill/>
        </p:spPr>
        <p:txBody>
          <a:bodyPr wrap="square" rtlCol="0">
            <a:spAutoFit/>
          </a:bodyPr>
          <a:p>
            <a:r>
              <a:rPr b="1" dirty="0">
                <a:latin typeface="Arial MT"/>
                <a:cs typeface="Arial MT"/>
                <a:sym typeface="+mn-ea"/>
              </a:rPr>
              <a:t>Project</a:t>
            </a:r>
            <a:r>
              <a:rPr b="1" spc="-45" dirty="0">
                <a:latin typeface="Arial MT"/>
                <a:cs typeface="Arial MT"/>
                <a:sym typeface="+mn-ea"/>
              </a:rPr>
              <a:t> </a:t>
            </a:r>
            <a:r>
              <a:rPr b="1" dirty="0">
                <a:latin typeface="Arial MT"/>
                <a:cs typeface="Arial MT"/>
                <a:sym typeface="+mn-ea"/>
              </a:rPr>
              <a:t>Schedule</a:t>
            </a:r>
            <a:r>
              <a:rPr lang="en-IN" b="1" dirty="0">
                <a:latin typeface="Arial MT"/>
                <a:cs typeface="Arial MT"/>
                <a:sym typeface="+mn-ea"/>
              </a:rPr>
              <a:t> (Contd.)</a:t>
            </a:r>
            <a:endParaRPr lang="en-IN" b="1" dirty="0">
              <a:latin typeface="Arial MT"/>
              <a:cs typeface="Arial MT"/>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16381"/>
            <a:ext cx="1506220" cy="406400"/>
          </a:xfrm>
          <a:prstGeom prst="rect">
            <a:avLst/>
          </a:prstGeom>
        </p:spPr>
        <p:txBody>
          <a:bodyPr vert="horz" wrap="square" lIns="0" tIns="12065" rIns="0" bIns="0" rtlCol="0">
            <a:spAutoFit/>
          </a:bodyPr>
          <a:lstStyle/>
          <a:p>
            <a:pPr marL="12700">
              <a:lnSpc>
                <a:spcPct val="100000"/>
              </a:lnSpc>
              <a:spcBef>
                <a:spcPts val="95"/>
              </a:spcBef>
            </a:pPr>
            <a:r>
              <a:rPr sz="2500" spc="-5" dirty="0"/>
              <a:t>Objectives</a:t>
            </a:r>
            <a:endParaRPr sz="25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fld>
            <a:endParaRPr spc="-5" dirty="0"/>
          </a:p>
        </p:txBody>
      </p:sp>
      <p:sp>
        <p:nvSpPr>
          <p:cNvPr id="3" name="object 3"/>
          <p:cNvSpPr txBox="1"/>
          <p:nvPr/>
        </p:nvSpPr>
        <p:spPr>
          <a:xfrm>
            <a:off x="504850" y="1197438"/>
            <a:ext cx="7998459" cy="3235960"/>
          </a:xfrm>
          <a:prstGeom prst="rect">
            <a:avLst/>
          </a:prstGeom>
        </p:spPr>
        <p:txBody>
          <a:bodyPr vert="horz" wrap="square" lIns="0" tIns="53975" rIns="0" bIns="0" rtlCol="0">
            <a:spAutoFit/>
          </a:bodyPr>
          <a:lstStyle/>
          <a:p>
            <a:pPr marL="355600" indent="-342900">
              <a:lnSpc>
                <a:spcPct val="100000"/>
              </a:lnSpc>
              <a:spcBef>
                <a:spcPts val="425"/>
              </a:spcBef>
              <a:buChar char="●"/>
              <a:tabLst>
                <a:tab pos="354965" algn="l"/>
                <a:tab pos="355600" algn="l"/>
              </a:tabLst>
            </a:pPr>
            <a:r>
              <a:rPr sz="1400" dirty="0">
                <a:solidFill>
                  <a:srgbClr val="585858"/>
                </a:solidFill>
                <a:latin typeface="Calibri" panose="020F0502020204030204" charset="0"/>
                <a:cs typeface="Calibri" panose="020F0502020204030204" charset="0"/>
              </a:rPr>
              <a:t>Early vision </a:t>
            </a:r>
            <a:r>
              <a:rPr lang="en-IN" sz="1400" dirty="0">
                <a:solidFill>
                  <a:srgbClr val="585858"/>
                </a:solidFill>
                <a:latin typeface="Calibri" panose="020F0502020204030204" charset="0"/>
                <a:cs typeface="Calibri" panose="020F0502020204030204" charset="0"/>
              </a:rPr>
              <a:t> : </a:t>
            </a:r>
            <a:endParaRPr sz="1400" dirty="0">
              <a:solidFill>
                <a:srgbClr val="585858"/>
              </a:solidFill>
              <a:latin typeface="Calibri" panose="020F0502020204030204" charset="0"/>
              <a:cs typeface="Calibri" panose="020F0502020204030204" charset="0"/>
            </a:endParaRPr>
          </a:p>
          <a:p>
            <a:pPr marL="469900" lvl="1" indent="0">
              <a:lnSpc>
                <a:spcPct val="100000"/>
              </a:lnSpc>
              <a:spcBef>
                <a:spcPts val="425"/>
              </a:spcBef>
              <a:buNone/>
              <a:tabLst>
                <a:tab pos="354965" algn="l"/>
                <a:tab pos="355600" algn="l"/>
              </a:tabLst>
            </a:pPr>
            <a:r>
              <a:rPr sz="1400" dirty="0">
                <a:solidFill>
                  <a:srgbClr val="585858"/>
                </a:solidFill>
                <a:latin typeface="Calibri" panose="020F0502020204030204" charset="0"/>
                <a:cs typeface="Calibri" panose="020F0502020204030204" charset="0"/>
              </a:rPr>
              <a:t>Developing a deep learning architecture to classify leaf images foremost into healthy or unhealthy and proceeding with categorizing unhealthy ones into the following  –</a:t>
            </a:r>
            <a:endParaRPr sz="1400" dirty="0">
              <a:solidFill>
                <a:srgbClr val="585858"/>
              </a:solidFill>
              <a:latin typeface="Calibri" panose="020F0502020204030204" charset="0"/>
              <a:cs typeface="Calibri" panose="020F0502020204030204" charset="0"/>
            </a:endParaRPr>
          </a:p>
          <a:p>
            <a:pPr marL="469900" lvl="1" indent="0">
              <a:lnSpc>
                <a:spcPct val="100000"/>
              </a:lnSpc>
              <a:spcBef>
                <a:spcPts val="425"/>
              </a:spcBef>
              <a:buNone/>
              <a:tabLst>
                <a:tab pos="354965" algn="l"/>
                <a:tab pos="355600" algn="l"/>
              </a:tabLst>
            </a:pPr>
            <a:r>
              <a:rPr sz="1400" dirty="0">
                <a:solidFill>
                  <a:srgbClr val="585858"/>
                </a:solidFill>
                <a:latin typeface="Calibri" panose="020F0502020204030204" charset="0"/>
                <a:cs typeface="Calibri" panose="020F0502020204030204" charset="0"/>
              </a:rPr>
              <a:t>o	Rusty</a:t>
            </a:r>
            <a:endParaRPr sz="1400" dirty="0">
              <a:solidFill>
                <a:srgbClr val="585858"/>
              </a:solidFill>
              <a:latin typeface="Calibri" panose="020F0502020204030204" charset="0"/>
              <a:cs typeface="Calibri" panose="020F0502020204030204" charset="0"/>
            </a:endParaRPr>
          </a:p>
          <a:p>
            <a:pPr marL="469900" lvl="1" indent="0">
              <a:lnSpc>
                <a:spcPct val="100000"/>
              </a:lnSpc>
              <a:spcBef>
                <a:spcPts val="425"/>
              </a:spcBef>
              <a:buNone/>
              <a:tabLst>
                <a:tab pos="354965" algn="l"/>
                <a:tab pos="355600" algn="l"/>
              </a:tabLst>
            </a:pPr>
            <a:r>
              <a:rPr sz="1400" dirty="0">
                <a:solidFill>
                  <a:srgbClr val="585858"/>
                </a:solidFill>
                <a:latin typeface="Calibri" panose="020F0502020204030204" charset="0"/>
                <a:cs typeface="Calibri" panose="020F0502020204030204" charset="0"/>
              </a:rPr>
              <a:t>o	Powdery</a:t>
            </a:r>
            <a:endParaRPr sz="1400" dirty="0">
              <a:solidFill>
                <a:srgbClr val="585858"/>
              </a:solidFill>
              <a:latin typeface="Calibri" panose="020F0502020204030204" charset="0"/>
              <a:cs typeface="Calibri" panose="020F0502020204030204" charset="0"/>
            </a:endParaRPr>
          </a:p>
          <a:p>
            <a:pPr marL="355600" indent="-342900">
              <a:lnSpc>
                <a:spcPct val="100000"/>
              </a:lnSpc>
              <a:spcBef>
                <a:spcPts val="425"/>
              </a:spcBef>
              <a:buChar char="●"/>
              <a:tabLst>
                <a:tab pos="354965" algn="l"/>
                <a:tab pos="355600" algn="l"/>
              </a:tabLst>
            </a:pPr>
            <a:r>
              <a:rPr sz="1400" dirty="0">
                <a:solidFill>
                  <a:srgbClr val="585858"/>
                </a:solidFill>
                <a:latin typeface="Calibri" panose="020F0502020204030204" charset="0"/>
                <a:cs typeface="Calibri" panose="020F0502020204030204" charset="0"/>
              </a:rPr>
              <a:t>Comparing the model's performance based on the </a:t>
            </a:r>
            <a:r>
              <a:rPr lang="en-IN" sz="1400" dirty="0">
                <a:solidFill>
                  <a:srgbClr val="585858"/>
                </a:solidFill>
                <a:latin typeface="Calibri" panose="020F0502020204030204" charset="0"/>
                <a:cs typeface="Calibri" panose="020F0502020204030204" charset="0"/>
              </a:rPr>
              <a:t>A</a:t>
            </a:r>
            <a:r>
              <a:rPr sz="1400" dirty="0">
                <a:solidFill>
                  <a:srgbClr val="585858"/>
                </a:solidFill>
                <a:latin typeface="Calibri" panose="020F0502020204030204" charset="0"/>
                <a:cs typeface="Calibri" panose="020F0502020204030204" charset="0"/>
              </a:rPr>
              <a:t>ccuracies</a:t>
            </a:r>
            <a:r>
              <a:rPr lang="en-IN" sz="1400" dirty="0">
                <a:solidFill>
                  <a:srgbClr val="585858"/>
                </a:solidFill>
                <a:latin typeface="Calibri" panose="020F0502020204030204" charset="0"/>
                <a:cs typeface="Calibri" panose="020F0502020204030204" charset="0"/>
              </a:rPr>
              <a:t>, R</a:t>
            </a:r>
            <a:r>
              <a:rPr sz="1400" dirty="0">
                <a:solidFill>
                  <a:srgbClr val="585858"/>
                </a:solidFill>
                <a:latin typeface="Calibri" panose="020F0502020204030204" charset="0"/>
                <a:cs typeface="Calibri" panose="020F0502020204030204" charset="0"/>
                <a:sym typeface="+mn-ea"/>
              </a:rPr>
              <a:t>obustness to variations, Efficiency and Generalizability</a:t>
            </a:r>
            <a:r>
              <a:rPr sz="1400" dirty="0">
                <a:solidFill>
                  <a:srgbClr val="585858"/>
                </a:solidFill>
                <a:latin typeface="Calibri" panose="020F0502020204030204" charset="0"/>
                <a:cs typeface="Calibri" panose="020F0502020204030204" charset="0"/>
              </a:rPr>
              <a:t> calculated on implementing various machine learning algorithms. </a:t>
            </a:r>
            <a:endParaRPr sz="1400" dirty="0">
              <a:solidFill>
                <a:srgbClr val="585858"/>
              </a:solidFill>
              <a:latin typeface="Calibri" panose="020F0502020204030204" charset="0"/>
              <a:cs typeface="Calibri" panose="020F0502020204030204" charset="0"/>
            </a:endParaRPr>
          </a:p>
          <a:p>
            <a:pPr marL="355600" indent="-342900">
              <a:lnSpc>
                <a:spcPct val="100000"/>
              </a:lnSpc>
              <a:spcBef>
                <a:spcPts val="425"/>
              </a:spcBef>
              <a:buChar char="●"/>
              <a:tabLst>
                <a:tab pos="354965" algn="l"/>
                <a:tab pos="355600" algn="l"/>
              </a:tabLst>
            </a:pPr>
            <a:r>
              <a:rPr sz="1400" dirty="0">
                <a:solidFill>
                  <a:srgbClr val="585858"/>
                </a:solidFill>
                <a:latin typeface="Calibri" panose="020F0502020204030204" charset="0"/>
                <a:cs typeface="Calibri" panose="020F0502020204030204" charset="0"/>
              </a:rPr>
              <a:t>Review the results for various </a:t>
            </a:r>
            <a:r>
              <a:rPr lang="en-IN" sz="1400" dirty="0">
                <a:solidFill>
                  <a:srgbClr val="585858"/>
                </a:solidFill>
                <a:latin typeface="Calibri" panose="020F0502020204030204" charset="0"/>
                <a:cs typeface="Calibri" panose="020F0502020204030204" charset="0"/>
              </a:rPr>
              <a:t>hyperparameters.</a:t>
            </a:r>
            <a:endParaRPr sz="1400" dirty="0">
              <a:solidFill>
                <a:srgbClr val="585858"/>
              </a:solidFill>
              <a:latin typeface="Calibri" panose="020F0502020204030204" charset="0"/>
              <a:cs typeface="Calibri" panose="020F0502020204030204" charset="0"/>
            </a:endParaRPr>
          </a:p>
          <a:p>
            <a:pPr marL="355600" indent="-342900">
              <a:lnSpc>
                <a:spcPct val="100000"/>
              </a:lnSpc>
              <a:spcBef>
                <a:spcPts val="425"/>
              </a:spcBef>
              <a:buChar char="●"/>
              <a:tabLst>
                <a:tab pos="354965" algn="l"/>
                <a:tab pos="355600" algn="l"/>
              </a:tabLst>
            </a:pPr>
            <a:r>
              <a:rPr lang="en-IN" sz="1400" dirty="0">
                <a:solidFill>
                  <a:srgbClr val="585858"/>
                </a:solidFill>
                <a:latin typeface="Calibri" panose="020F0502020204030204" charset="0"/>
                <a:cs typeface="Calibri" panose="020F0502020204030204" charset="0"/>
              </a:rPr>
              <a:t>Aim for</a:t>
            </a:r>
            <a:r>
              <a:rPr sz="1400" dirty="0">
                <a:solidFill>
                  <a:srgbClr val="585858"/>
                </a:solidFill>
                <a:latin typeface="Calibri" panose="020F0502020204030204" charset="0"/>
                <a:cs typeface="Calibri" panose="020F0502020204030204" charset="0"/>
              </a:rPr>
              <a:t> societal advancement :  </a:t>
            </a:r>
            <a:endParaRPr sz="1400" dirty="0">
              <a:solidFill>
                <a:srgbClr val="585858"/>
              </a:solidFill>
              <a:latin typeface="Calibri" panose="020F0502020204030204" charset="0"/>
              <a:cs typeface="Calibri" panose="020F0502020204030204" charset="0"/>
            </a:endParaRPr>
          </a:p>
          <a:p>
            <a:pPr marL="469900" lvl="1" indent="0">
              <a:lnSpc>
                <a:spcPct val="100000"/>
              </a:lnSpc>
              <a:spcBef>
                <a:spcPts val="425"/>
              </a:spcBef>
              <a:buNone/>
              <a:tabLst>
                <a:tab pos="354965" algn="l"/>
                <a:tab pos="355600" algn="l"/>
              </a:tabLst>
            </a:pPr>
            <a:r>
              <a:rPr sz="1400" dirty="0">
                <a:solidFill>
                  <a:srgbClr val="585858"/>
                </a:solidFill>
                <a:latin typeface="Calibri" panose="020F0502020204030204" charset="0"/>
                <a:cs typeface="Calibri" panose="020F0502020204030204" charset="0"/>
              </a:rPr>
              <a:t>Plant disease identification is a laborious task and at the same time less accurate and geographically limited. Our project will take less effort, less time and give more accurate results. This model will help the farmers/gardner’s detect the plant diseases so that they can be cured on time and can assure better plant growth</a:t>
            </a:r>
            <a:r>
              <a:rPr sz="1400" dirty="0">
                <a:solidFill>
                  <a:srgbClr val="585858"/>
                </a:solidFill>
                <a:latin typeface="+mj-lt"/>
                <a:cs typeface="+mj-lt"/>
              </a:rPr>
              <a:t>.</a:t>
            </a:r>
            <a:endParaRPr sz="1400" dirty="0">
              <a:solidFill>
                <a:srgbClr val="585858"/>
              </a:solidFill>
              <a:latin typeface="+mj-lt"/>
              <a:cs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50183" y="2272995"/>
            <a:ext cx="2644775" cy="574675"/>
          </a:xfrm>
          <a:prstGeom prst="rect">
            <a:avLst/>
          </a:prstGeom>
        </p:spPr>
        <p:txBody>
          <a:bodyPr vert="horz" wrap="square" lIns="0" tIns="12700" rIns="0" bIns="0" rtlCol="0">
            <a:spAutoFit/>
          </a:bodyPr>
          <a:lstStyle/>
          <a:p>
            <a:pPr marL="12700">
              <a:lnSpc>
                <a:spcPct val="100000"/>
              </a:lnSpc>
              <a:spcBef>
                <a:spcPts val="100"/>
              </a:spcBef>
            </a:pPr>
            <a:r>
              <a:rPr dirty="0"/>
              <a:t>Methodology</a:t>
            </a:r>
            <a:endParaRPr dirty="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fld>
            <a:endParaRPr spc="-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16381"/>
            <a:ext cx="2176145" cy="406400"/>
          </a:xfrm>
          <a:prstGeom prst="rect">
            <a:avLst/>
          </a:prstGeom>
        </p:spPr>
        <p:txBody>
          <a:bodyPr vert="horz" wrap="square" lIns="0" tIns="12065" rIns="0" bIns="0" rtlCol="0">
            <a:spAutoFit/>
          </a:bodyPr>
          <a:lstStyle/>
          <a:p>
            <a:pPr marL="12700">
              <a:lnSpc>
                <a:spcPct val="100000"/>
              </a:lnSpc>
              <a:spcBef>
                <a:spcPts val="95"/>
              </a:spcBef>
            </a:pPr>
            <a:r>
              <a:rPr sz="2500" spc="-5" dirty="0"/>
              <a:t>Data</a:t>
            </a:r>
            <a:r>
              <a:rPr sz="2500" spc="-55" dirty="0"/>
              <a:t> </a:t>
            </a:r>
            <a:r>
              <a:rPr sz="2500" spc="-5" dirty="0"/>
              <a:t>Collection</a:t>
            </a:r>
            <a:endParaRPr sz="25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fld>
            <a:endParaRPr spc="-5" dirty="0"/>
          </a:p>
        </p:txBody>
      </p:sp>
      <p:sp>
        <p:nvSpPr>
          <p:cNvPr id="5" name="Text Box 4"/>
          <p:cNvSpPr txBox="1"/>
          <p:nvPr/>
        </p:nvSpPr>
        <p:spPr>
          <a:xfrm>
            <a:off x="390525" y="1200150"/>
            <a:ext cx="6882130" cy="3387725"/>
          </a:xfrm>
          <a:prstGeom prst="rect">
            <a:avLst/>
          </a:prstGeom>
          <a:noFill/>
        </p:spPr>
        <p:txBody>
          <a:bodyPr wrap="square" rtlCol="0">
            <a:noAutofit/>
          </a:bodyPr>
          <a:p>
            <a:pPr marL="285750" indent="-285750">
              <a:buFont typeface="Arial" panose="020B0604020202020204" pitchFamily="34" charset="0"/>
              <a:buChar char="•"/>
            </a:pPr>
            <a:r>
              <a:rPr lang="en-US" sz="1400">
                <a:latin typeface="Calibri" panose="020F0502020204030204" charset="0"/>
                <a:cs typeface="Calibri" panose="020F0502020204030204" charset="0"/>
              </a:rPr>
              <a:t>This project utilized a publically accessible dataset available on Kaggle .</a:t>
            </a:r>
            <a:endParaRPr lang="en-US" sz="1400">
              <a:latin typeface="Calibri" panose="020F0502020204030204" charset="0"/>
              <a:cs typeface="Calibri" panose="020F0502020204030204" charset="0"/>
            </a:endParaRPr>
          </a:p>
          <a:p>
            <a:pPr marL="285750" indent="-285750">
              <a:buFont typeface="Arial" panose="020B0604020202020204" pitchFamily="34" charset="0"/>
              <a:buChar char="•"/>
            </a:pPr>
            <a:r>
              <a:rPr lang="en-US" sz="1400">
                <a:latin typeface="Calibri" panose="020F0502020204030204" charset="0"/>
                <a:cs typeface="Calibri" panose="020F0502020204030204" charset="0"/>
              </a:rPr>
              <a:t>Data Set Details </a:t>
            </a:r>
            <a:endParaRPr lang="en-US" sz="1400">
              <a:latin typeface="Calibri" panose="020F0502020204030204" charset="0"/>
              <a:cs typeface="Calibri" panose="020F0502020204030204" charset="0"/>
            </a:endParaRPr>
          </a:p>
          <a:p>
            <a:pPr lvl="1" indent="0">
              <a:buFont typeface="Arial" panose="020B0604020202020204" pitchFamily="34" charset="0"/>
              <a:buNone/>
            </a:pPr>
            <a:r>
              <a:rPr lang="en-US" sz="1400">
                <a:latin typeface="Calibri" panose="020F0502020204030204" charset="0"/>
                <a:cs typeface="Calibri" panose="020F0502020204030204" charset="0"/>
              </a:rPr>
              <a:t>•</a:t>
            </a:r>
            <a:r>
              <a:rPr lang="en-IN" altLang="en-US" sz="1400">
                <a:latin typeface="Calibri" panose="020F0502020204030204" charset="0"/>
                <a:cs typeface="Calibri" panose="020F0502020204030204" charset="0"/>
              </a:rPr>
              <a:t> </a:t>
            </a:r>
            <a:r>
              <a:rPr lang="en-US" sz="1400">
                <a:latin typeface="Calibri" panose="020F0502020204030204" charset="0"/>
                <a:cs typeface="Calibri" panose="020F0502020204030204" charset="0"/>
              </a:rPr>
              <a:t>Small image dataset with (value) leaf scanned image.</a:t>
            </a:r>
            <a:endParaRPr lang="en-US" sz="1400">
              <a:latin typeface="Calibri" panose="020F0502020204030204" charset="0"/>
              <a:cs typeface="Calibri" panose="020F0502020204030204" charset="0"/>
            </a:endParaRPr>
          </a:p>
          <a:p>
            <a:pPr lvl="1" indent="0">
              <a:buFont typeface="Arial" panose="020B0604020202020204" pitchFamily="34" charset="0"/>
              <a:buNone/>
            </a:pPr>
            <a:r>
              <a:rPr lang="en-US" sz="1400">
                <a:latin typeface="Calibri" panose="020F0502020204030204" charset="0"/>
                <a:cs typeface="Calibri" panose="020F0502020204030204" charset="0"/>
              </a:rPr>
              <a:t>•</a:t>
            </a:r>
            <a:r>
              <a:rPr lang="en-IN" altLang="en-US" sz="1400">
                <a:latin typeface="Calibri" panose="020F0502020204030204" charset="0"/>
                <a:cs typeface="Calibri" panose="020F0502020204030204" charset="0"/>
              </a:rPr>
              <a:t> </a:t>
            </a:r>
            <a:r>
              <a:rPr lang="en-US" sz="1400">
                <a:latin typeface="Calibri" panose="020F0502020204030204" charset="0"/>
                <a:cs typeface="Calibri" panose="020F0502020204030204" charset="0"/>
              </a:rPr>
              <a:t>Images were in JPEG format.</a:t>
            </a:r>
            <a:endParaRPr lang="en-US" sz="1400">
              <a:latin typeface="Calibri" panose="020F0502020204030204" charset="0"/>
              <a:cs typeface="Calibri" panose="020F0502020204030204" charset="0"/>
            </a:endParaRPr>
          </a:p>
          <a:p>
            <a:pPr lvl="1" indent="0">
              <a:buFont typeface="Arial" panose="020B0604020202020204" pitchFamily="34" charset="0"/>
              <a:buNone/>
            </a:pPr>
            <a:r>
              <a:rPr lang="en-US" sz="1400">
                <a:latin typeface="Calibri" panose="020F0502020204030204" charset="0"/>
                <a:cs typeface="Calibri" panose="020F0502020204030204" charset="0"/>
              </a:rPr>
              <a:t>•</a:t>
            </a:r>
            <a:r>
              <a:rPr lang="en-IN" altLang="en-US" sz="1400">
                <a:latin typeface="Calibri" panose="020F0502020204030204" charset="0"/>
                <a:cs typeface="Calibri" panose="020F0502020204030204" charset="0"/>
              </a:rPr>
              <a:t> </a:t>
            </a:r>
            <a:r>
              <a:rPr lang="en-US" sz="1400">
                <a:latin typeface="Calibri" panose="020F0502020204030204" charset="0"/>
                <a:cs typeface="Calibri" panose="020F0502020204030204" charset="0"/>
              </a:rPr>
              <a:t>Class Distribution </a:t>
            </a:r>
            <a:endParaRPr lang="en-US" sz="1400">
              <a:latin typeface="Calibri" panose="020F0502020204030204" charset="0"/>
              <a:cs typeface="Calibri" panose="020F0502020204030204" charset="0"/>
            </a:endParaRPr>
          </a:p>
          <a:p>
            <a:pPr marL="1257300" lvl="2" indent="-342900">
              <a:buFont typeface="Arial" panose="020B0604020202020204" pitchFamily="34" charset="0"/>
              <a:buAutoNum type="arabicPeriod"/>
            </a:pPr>
            <a:r>
              <a:rPr lang="en-US" sz="1400">
                <a:latin typeface="Calibri" panose="020F0502020204030204" charset="0"/>
                <a:cs typeface="Calibri" panose="020F0502020204030204" charset="0"/>
              </a:rPr>
              <a:t>Healthy </a:t>
            </a:r>
            <a:endParaRPr lang="en-US" sz="1400">
              <a:latin typeface="Calibri" panose="020F0502020204030204" charset="0"/>
              <a:cs typeface="Calibri" panose="020F0502020204030204" charset="0"/>
            </a:endParaRPr>
          </a:p>
          <a:p>
            <a:pPr marL="1257300" lvl="2" indent="-342900">
              <a:buFont typeface="Arial" panose="020B0604020202020204" pitchFamily="34" charset="0"/>
              <a:buAutoNum type="arabicPeriod"/>
            </a:pPr>
            <a:r>
              <a:rPr lang="en-US" sz="1400">
                <a:latin typeface="Calibri" panose="020F0502020204030204" charset="0"/>
                <a:cs typeface="Calibri" panose="020F0502020204030204" charset="0"/>
              </a:rPr>
              <a:t>Powdery</a:t>
            </a:r>
            <a:endParaRPr lang="en-US" sz="1400">
              <a:latin typeface="Calibri" panose="020F0502020204030204" charset="0"/>
              <a:cs typeface="Calibri" panose="020F0502020204030204" charset="0"/>
            </a:endParaRPr>
          </a:p>
          <a:p>
            <a:pPr marL="1257300" lvl="2" indent="-342900">
              <a:buFont typeface="Arial" panose="020B0604020202020204" pitchFamily="34" charset="0"/>
              <a:buAutoNum type="arabicPeriod"/>
            </a:pPr>
            <a:r>
              <a:rPr lang="en-US" sz="1400">
                <a:latin typeface="Calibri" panose="020F0502020204030204" charset="0"/>
                <a:cs typeface="Calibri" panose="020F0502020204030204" charset="0"/>
              </a:rPr>
              <a:t>Rusty</a:t>
            </a:r>
            <a:endParaRPr lang="en-US" sz="1400">
              <a:latin typeface="Calibri" panose="020F0502020204030204" charset="0"/>
              <a:cs typeface="Calibri" panose="020F050202020403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16381"/>
            <a:ext cx="5474970" cy="406400"/>
          </a:xfrm>
          <a:prstGeom prst="rect">
            <a:avLst/>
          </a:prstGeom>
        </p:spPr>
        <p:txBody>
          <a:bodyPr vert="horz" wrap="square" lIns="0" tIns="12065" rIns="0" bIns="0" rtlCol="0">
            <a:spAutoFit/>
          </a:bodyPr>
          <a:lstStyle/>
          <a:p>
            <a:pPr marL="12700">
              <a:lnSpc>
                <a:spcPct val="100000"/>
              </a:lnSpc>
              <a:spcBef>
                <a:spcPts val="95"/>
              </a:spcBef>
            </a:pPr>
            <a:r>
              <a:rPr sz="2500" spc="-5" dirty="0"/>
              <a:t>Data</a:t>
            </a:r>
            <a:r>
              <a:rPr sz="2500" spc="5" dirty="0"/>
              <a:t> </a:t>
            </a:r>
            <a:r>
              <a:rPr sz="2500" spc="-5" dirty="0"/>
              <a:t>Preprocessing</a:t>
            </a:r>
            <a:r>
              <a:rPr sz="2500" dirty="0"/>
              <a:t> </a:t>
            </a:r>
            <a:r>
              <a:rPr sz="2500" spc="-5" dirty="0"/>
              <a:t>and</a:t>
            </a:r>
            <a:r>
              <a:rPr sz="2500" dirty="0"/>
              <a:t> </a:t>
            </a:r>
            <a:r>
              <a:rPr sz="2500" spc="-5" dirty="0"/>
              <a:t>Augmentation</a:t>
            </a:r>
            <a:endParaRPr sz="250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fld>
            <a:endParaRPr spc="-5" dirty="0"/>
          </a:p>
        </p:txBody>
      </p:sp>
      <p:sp>
        <p:nvSpPr>
          <p:cNvPr id="8" name="Text Box 7"/>
          <p:cNvSpPr txBox="1"/>
          <p:nvPr/>
        </p:nvSpPr>
        <p:spPr>
          <a:xfrm>
            <a:off x="381000" y="1125855"/>
            <a:ext cx="6252210" cy="2891790"/>
          </a:xfrm>
          <a:prstGeom prst="rect">
            <a:avLst/>
          </a:prstGeom>
          <a:noFill/>
        </p:spPr>
        <p:txBody>
          <a:bodyPr wrap="square" rtlCol="0">
            <a:spAutoFit/>
          </a:bodyPr>
          <a:p>
            <a:r>
              <a:rPr lang="en-US" sz="1400">
                <a:latin typeface="Calibri" panose="020F0502020204030204" charset="0"/>
                <a:cs typeface="Calibri" panose="020F0502020204030204" charset="0"/>
              </a:rPr>
              <a:t>Image Preprocessing</a:t>
            </a:r>
            <a:endParaRPr lang="en-US" sz="1400">
              <a:latin typeface="Calibri" panose="020F0502020204030204" charset="0"/>
              <a:cs typeface="Calibri" panose="020F0502020204030204" charset="0"/>
            </a:endParaRPr>
          </a:p>
          <a:p>
            <a:pPr lvl="0"/>
            <a:r>
              <a:rPr lang="en-US" sz="1400">
                <a:latin typeface="Calibri" panose="020F0502020204030204" charset="0"/>
                <a:cs typeface="Calibri" panose="020F0502020204030204" charset="0"/>
                <a:sym typeface="+mn-ea"/>
              </a:rPr>
              <a:t>•</a:t>
            </a:r>
            <a:r>
              <a:rPr lang="en-IN" altLang="en-US" sz="1400">
                <a:latin typeface="Calibri" panose="020F0502020204030204" charset="0"/>
                <a:cs typeface="Calibri" panose="020F0502020204030204" charset="0"/>
                <a:sym typeface="+mn-ea"/>
              </a:rPr>
              <a:t> </a:t>
            </a:r>
            <a:r>
              <a:rPr lang="en-US" sz="1400">
                <a:latin typeface="Calibri" panose="020F0502020204030204" charset="0"/>
                <a:cs typeface="Calibri" panose="020F0502020204030204" charset="0"/>
              </a:rPr>
              <a:t>All images are resized into 256*256 dimensions.</a:t>
            </a:r>
            <a:endParaRPr lang="en-US" sz="1400">
              <a:latin typeface="Calibri" panose="020F0502020204030204" charset="0"/>
              <a:cs typeface="Calibri" panose="020F0502020204030204" charset="0"/>
            </a:endParaRPr>
          </a:p>
          <a:p>
            <a:endParaRPr lang="en-US" sz="1400">
              <a:latin typeface="Calibri" panose="020F0502020204030204" charset="0"/>
              <a:cs typeface="Calibri" panose="020F0502020204030204" charset="0"/>
            </a:endParaRPr>
          </a:p>
          <a:p>
            <a:r>
              <a:rPr lang="en-US" sz="1400">
                <a:latin typeface="Calibri" panose="020F0502020204030204" charset="0"/>
                <a:cs typeface="Calibri" panose="020F0502020204030204" charset="0"/>
              </a:rPr>
              <a:t>Dataset Formation</a:t>
            </a:r>
            <a:endParaRPr lang="en-US" sz="1400">
              <a:latin typeface="Calibri" panose="020F0502020204030204" charset="0"/>
              <a:cs typeface="Calibri" panose="020F0502020204030204" charset="0"/>
            </a:endParaRPr>
          </a:p>
          <a:p>
            <a:r>
              <a:rPr lang="en-US" sz="1400">
                <a:latin typeface="Calibri" panose="020F0502020204030204" charset="0"/>
                <a:cs typeface="Calibri" panose="020F0502020204030204" charset="0"/>
                <a:sym typeface="+mn-ea"/>
              </a:rPr>
              <a:t>•</a:t>
            </a:r>
            <a:r>
              <a:rPr lang="en-IN" altLang="en-US" sz="1400">
                <a:latin typeface="Calibri" panose="020F0502020204030204" charset="0"/>
                <a:cs typeface="Calibri" panose="020F0502020204030204" charset="0"/>
                <a:sym typeface="+mn-ea"/>
              </a:rPr>
              <a:t> </a:t>
            </a:r>
            <a:r>
              <a:rPr lang="en-US" sz="1400">
                <a:latin typeface="Calibri" panose="020F0502020204030204" charset="0"/>
                <a:cs typeface="Calibri" panose="020F0502020204030204" charset="0"/>
              </a:rPr>
              <a:t>We directly used the processed Dataset. </a:t>
            </a:r>
            <a:endParaRPr lang="en-US" sz="1400">
              <a:latin typeface="Calibri" panose="020F0502020204030204" charset="0"/>
              <a:cs typeface="Calibri" panose="020F0502020204030204" charset="0"/>
            </a:endParaRPr>
          </a:p>
          <a:p>
            <a:endParaRPr lang="en-US" sz="1400">
              <a:latin typeface="Calibri" panose="020F0502020204030204" charset="0"/>
              <a:cs typeface="Calibri" panose="020F0502020204030204" charset="0"/>
            </a:endParaRPr>
          </a:p>
          <a:p>
            <a:r>
              <a:rPr lang="en-US" sz="1400">
                <a:latin typeface="Calibri" panose="020F0502020204030204" charset="0"/>
                <a:cs typeface="Calibri" panose="020F0502020204030204" charset="0"/>
              </a:rPr>
              <a:t>Data Normalisation</a:t>
            </a:r>
            <a:endParaRPr lang="en-US" sz="1400">
              <a:latin typeface="Calibri" panose="020F0502020204030204" charset="0"/>
              <a:cs typeface="Calibri" panose="020F0502020204030204" charset="0"/>
            </a:endParaRPr>
          </a:p>
          <a:p>
            <a:r>
              <a:rPr lang="en-US" sz="1400">
                <a:latin typeface="Calibri" panose="020F0502020204030204" charset="0"/>
                <a:cs typeface="Calibri" panose="020F0502020204030204" charset="0"/>
              </a:rPr>
              <a:t>•</a:t>
            </a:r>
            <a:r>
              <a:rPr lang="en-IN" altLang="en-US" sz="1400">
                <a:latin typeface="Calibri" panose="020F0502020204030204" charset="0"/>
                <a:cs typeface="Calibri" panose="020F0502020204030204" charset="0"/>
              </a:rPr>
              <a:t> </a:t>
            </a:r>
            <a:r>
              <a:rPr lang="en-US" sz="1400">
                <a:latin typeface="Calibri" panose="020F0502020204030204" charset="0"/>
                <a:cs typeface="Calibri" panose="020F0502020204030204" charset="0"/>
              </a:rPr>
              <a:t>NumPy array shape (32,256,256,3) for images for class labels.</a:t>
            </a:r>
            <a:endParaRPr lang="en-US" sz="1400">
              <a:latin typeface="Calibri" panose="020F0502020204030204" charset="0"/>
              <a:cs typeface="Calibri" panose="020F0502020204030204" charset="0"/>
            </a:endParaRPr>
          </a:p>
          <a:p>
            <a:r>
              <a:rPr lang="en-US" sz="1400">
                <a:latin typeface="Calibri" panose="020F0502020204030204" charset="0"/>
                <a:cs typeface="Calibri" panose="020F0502020204030204" charset="0"/>
              </a:rPr>
              <a:t>•</a:t>
            </a:r>
            <a:r>
              <a:rPr lang="en-IN" altLang="en-US" sz="1400">
                <a:latin typeface="Calibri" panose="020F0502020204030204" charset="0"/>
                <a:cs typeface="Calibri" panose="020F0502020204030204" charset="0"/>
              </a:rPr>
              <a:t> </a:t>
            </a:r>
            <a:r>
              <a:rPr lang="en-US" sz="1400">
                <a:latin typeface="Calibri" panose="020F0502020204030204" charset="0"/>
                <a:cs typeface="Calibri" panose="020F0502020204030204" charset="0"/>
              </a:rPr>
              <a:t>Used flatten () method to return a 1-Dimensional Array from an multi</a:t>
            </a:r>
            <a:r>
              <a:rPr lang="en-IN" altLang="en-US" sz="1400">
                <a:latin typeface="Calibri" panose="020F0502020204030204" charset="0"/>
                <a:cs typeface="Calibri" panose="020F0502020204030204" charset="0"/>
              </a:rPr>
              <a:t> </a:t>
            </a:r>
            <a:r>
              <a:rPr lang="en-US" sz="1400">
                <a:latin typeface="Calibri" panose="020F0502020204030204" charset="0"/>
                <a:cs typeface="Calibri" panose="020F0502020204030204" charset="0"/>
              </a:rPr>
              <a:t>dimensional array of</a:t>
            </a:r>
            <a:r>
              <a:rPr lang="en-IN" altLang="en-US" sz="1400">
                <a:latin typeface="Calibri" panose="020F0502020204030204" charset="0"/>
                <a:cs typeface="Calibri" panose="020F0502020204030204" charset="0"/>
              </a:rPr>
              <a:t> </a:t>
            </a:r>
            <a:r>
              <a:rPr lang="en-US" sz="1400">
                <a:latin typeface="Calibri" panose="020F0502020204030204" charset="0"/>
                <a:cs typeface="Calibri" panose="020F0502020204030204" charset="0"/>
              </a:rPr>
              <a:t>images. </a:t>
            </a:r>
            <a:endParaRPr lang="en-US" sz="1400">
              <a:latin typeface="Calibri" panose="020F0502020204030204" charset="0"/>
              <a:cs typeface="Calibri" panose="020F0502020204030204" charset="0"/>
            </a:endParaRPr>
          </a:p>
          <a:p>
            <a:endParaRPr lang="en-US" sz="1400">
              <a:latin typeface="Calibri" panose="020F0502020204030204" charset="0"/>
              <a:cs typeface="Calibri" panose="020F0502020204030204" charset="0"/>
            </a:endParaRPr>
          </a:p>
          <a:p>
            <a:r>
              <a:rPr lang="en-US" sz="1400">
                <a:latin typeface="Calibri" panose="020F0502020204030204" charset="0"/>
                <a:cs typeface="Calibri" panose="020F0502020204030204" charset="0"/>
              </a:rPr>
              <a:t>External Validation Dat</a:t>
            </a:r>
            <a:endParaRPr lang="en-US" sz="1400">
              <a:latin typeface="Calibri" panose="020F0502020204030204" charset="0"/>
              <a:cs typeface="Calibri" panose="020F0502020204030204" charset="0"/>
            </a:endParaRPr>
          </a:p>
          <a:p>
            <a:r>
              <a:rPr lang="en-US" sz="1400">
                <a:latin typeface="Calibri" panose="020F0502020204030204" charset="0"/>
                <a:cs typeface="Calibri" panose="020F0502020204030204" charset="0"/>
              </a:rPr>
              <a:t>•</a:t>
            </a:r>
            <a:r>
              <a:rPr lang="en-IN" altLang="en-US" sz="1400">
                <a:latin typeface="Calibri" panose="020F0502020204030204" charset="0"/>
                <a:cs typeface="Calibri" panose="020F0502020204030204" charset="0"/>
              </a:rPr>
              <a:t> </a:t>
            </a:r>
            <a:r>
              <a:rPr lang="en-US" sz="1400">
                <a:latin typeface="Calibri" panose="020F0502020204030204" charset="0"/>
                <a:cs typeface="Calibri" panose="020F0502020204030204" charset="0"/>
              </a:rPr>
              <a:t>Used Dataset comprised of 60 images belonging to the 3 classes for Validation.</a:t>
            </a:r>
            <a:endParaRPr lang="en-US" sz="1400">
              <a:latin typeface="Calibri" panose="020F0502020204030204" charset="0"/>
              <a:cs typeface="Calibri" panose="020F050202020403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16381"/>
            <a:ext cx="2229485" cy="406400"/>
          </a:xfrm>
          <a:prstGeom prst="rect">
            <a:avLst/>
          </a:prstGeom>
        </p:spPr>
        <p:txBody>
          <a:bodyPr vert="horz" wrap="square" lIns="0" tIns="12065" rIns="0" bIns="0" rtlCol="0">
            <a:spAutoFit/>
          </a:bodyPr>
          <a:lstStyle/>
          <a:p>
            <a:pPr marL="12700">
              <a:lnSpc>
                <a:spcPct val="100000"/>
              </a:lnSpc>
              <a:spcBef>
                <a:spcPts val="95"/>
              </a:spcBef>
            </a:pPr>
            <a:r>
              <a:rPr sz="2500" spc="-5" dirty="0"/>
              <a:t>Sample</a:t>
            </a:r>
            <a:r>
              <a:rPr sz="2500" spc="-60" dirty="0"/>
              <a:t> </a:t>
            </a:r>
            <a:r>
              <a:rPr sz="2500" spc="-5" dirty="0"/>
              <a:t>Images</a:t>
            </a:r>
            <a:endParaRPr sz="25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fld>
            <a:endParaRPr spc="-5" dirty="0"/>
          </a:p>
        </p:txBody>
      </p:sp>
      <p:pic>
        <p:nvPicPr>
          <p:cNvPr id="6" name="Picture 5" descr="Sample_Images"/>
          <p:cNvPicPr>
            <a:picLocks noChangeAspect="1"/>
          </p:cNvPicPr>
          <p:nvPr/>
        </p:nvPicPr>
        <p:blipFill>
          <a:blip r:embed="rId1"/>
          <a:stretch>
            <a:fillRect/>
          </a:stretch>
        </p:blipFill>
        <p:spPr>
          <a:xfrm>
            <a:off x="2514600" y="1395095"/>
            <a:ext cx="3984625" cy="27952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fld>
            <a:endParaRPr spc="-5" dirty="0"/>
          </a:p>
        </p:txBody>
      </p:sp>
      <p:pic>
        <p:nvPicPr>
          <p:cNvPr id="12" name="Content Placeholder 11" descr="Screenshot 2024-02-22 204353"/>
          <p:cNvPicPr>
            <a:picLocks noChangeAspect="1"/>
          </p:cNvPicPr>
          <p:nvPr>
            <p:ph sz="half" idx="3"/>
          </p:nvPr>
        </p:nvPicPr>
        <p:blipFill>
          <a:blip r:embed="rId1"/>
          <a:stretch>
            <a:fillRect/>
          </a:stretch>
        </p:blipFill>
        <p:spPr>
          <a:xfrm>
            <a:off x="868680" y="57150"/>
            <a:ext cx="6831965" cy="5048885"/>
          </a:xfrm>
          <a:prstGeom prst="rect">
            <a:avLst/>
          </a:prstGeom>
        </p:spPr>
      </p:pic>
      <p:sp>
        <p:nvSpPr>
          <p:cNvPr id="14" name="object 2"/>
          <p:cNvSpPr txBox="1">
            <a:spLocks noGrp="1"/>
          </p:cNvSpPr>
          <p:nvPr>
            <p:ph type="title"/>
          </p:nvPr>
        </p:nvSpPr>
        <p:spPr>
          <a:xfrm>
            <a:off x="990625" y="209676"/>
            <a:ext cx="2122805" cy="406400"/>
          </a:xfrm>
          <a:prstGeom prst="rect">
            <a:avLst/>
          </a:prstGeom>
        </p:spPr>
        <p:txBody>
          <a:bodyPr vert="horz" wrap="square" lIns="0" tIns="12065" rIns="0" bIns="0" rtlCol="0">
            <a:spAutoFit/>
          </a:bodyPr>
          <a:p>
            <a:pPr marL="12700">
              <a:lnSpc>
                <a:spcPct val="100000"/>
              </a:lnSpc>
              <a:spcBef>
                <a:spcPts val="95"/>
              </a:spcBef>
            </a:pPr>
            <a:r>
              <a:rPr sz="2500" spc="-5" dirty="0"/>
              <a:t>Model</a:t>
            </a:r>
            <a:r>
              <a:rPr sz="2500" spc="-65" dirty="0"/>
              <a:t> </a:t>
            </a:r>
            <a:r>
              <a:rPr sz="2500" spc="-5" dirty="0"/>
              <a:t>Training</a:t>
            </a:r>
            <a:endParaRPr sz="2500"/>
          </a:p>
        </p:txBody>
      </p:sp>
      <p:pic>
        <p:nvPicPr>
          <p:cNvPr id="10" name="Content Placeholder 9" descr="Screenshot 2024-02-22 132213"/>
          <p:cNvPicPr>
            <a:picLocks noChangeAspect="1"/>
          </p:cNvPicPr>
          <p:nvPr>
            <p:ph sz="half" idx="2"/>
          </p:nvPr>
        </p:nvPicPr>
        <p:blipFill>
          <a:blip r:embed="rId2"/>
          <a:stretch>
            <a:fillRect/>
          </a:stretch>
        </p:blipFill>
        <p:spPr>
          <a:xfrm>
            <a:off x="7254240" y="57150"/>
            <a:ext cx="1889760" cy="10515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object 2"/>
          <p:cNvSpPr txBox="1">
            <a:spLocks noGrp="1"/>
          </p:cNvSpPr>
          <p:nvPr>
            <p:ph type="title"/>
          </p:nvPr>
        </p:nvSpPr>
        <p:spPr>
          <a:xfrm>
            <a:off x="304825" y="209676"/>
            <a:ext cx="2122805" cy="406400"/>
          </a:xfrm>
          <a:prstGeom prst="rect">
            <a:avLst/>
          </a:prstGeom>
        </p:spPr>
        <p:txBody>
          <a:bodyPr vert="horz" wrap="square" lIns="0" tIns="12065" rIns="0" bIns="0" rtlCol="0">
            <a:spAutoFit/>
          </a:bodyPr>
          <a:p>
            <a:pPr marL="12700">
              <a:lnSpc>
                <a:spcPct val="100000"/>
              </a:lnSpc>
              <a:spcBef>
                <a:spcPts val="95"/>
              </a:spcBef>
            </a:pPr>
            <a:r>
              <a:rPr sz="2500" spc="-5" dirty="0"/>
              <a:t>Model</a:t>
            </a:r>
            <a:r>
              <a:rPr sz="2500" spc="-65" dirty="0"/>
              <a:t> </a:t>
            </a:r>
            <a:r>
              <a:rPr sz="2500" spc="-5" dirty="0"/>
              <a:t>Training</a:t>
            </a:r>
            <a:endParaRPr sz="2500"/>
          </a:p>
        </p:txBody>
      </p:sp>
      <p:sp>
        <p:nvSpPr>
          <p:cNvPr id="4" name="Text Box 3"/>
          <p:cNvSpPr txBox="1"/>
          <p:nvPr/>
        </p:nvSpPr>
        <p:spPr>
          <a:xfrm>
            <a:off x="304800" y="666750"/>
            <a:ext cx="6905625" cy="4184650"/>
          </a:xfrm>
          <a:prstGeom prst="rect">
            <a:avLst/>
          </a:prstGeom>
          <a:noFill/>
        </p:spPr>
        <p:txBody>
          <a:bodyPr wrap="square" rtlCol="0">
            <a:spAutoFit/>
          </a:bodyPr>
          <a:p>
            <a:r>
              <a:rPr lang="en-IN" altLang="en-US" sz="1400"/>
              <a:t>Model Architecture:</a:t>
            </a:r>
            <a:endParaRPr lang="en-IN" altLang="en-US" sz="1400"/>
          </a:p>
          <a:p>
            <a:pPr marL="800100" lvl="1" indent="-342900">
              <a:buAutoNum type="arabicPeriod"/>
            </a:pPr>
            <a:r>
              <a:rPr lang="en-IN" altLang="en-US" sz="1400"/>
              <a:t>Sequential model with Conv2D and MaxPooling2D layers.</a:t>
            </a:r>
            <a:endParaRPr lang="en-IN" altLang="en-US" sz="1400"/>
          </a:p>
          <a:p>
            <a:pPr marL="800100" lvl="1" indent="-342900">
              <a:buAutoNum type="arabicPeriod"/>
            </a:pPr>
            <a:r>
              <a:rPr lang="en-IN" altLang="en-US" sz="1400"/>
              <a:t>Three Conv2D layers with increasing filter sizes.</a:t>
            </a:r>
            <a:endParaRPr lang="en-IN" altLang="en-US" sz="1400"/>
          </a:p>
          <a:p>
            <a:pPr marL="800100" lvl="1" indent="-342900">
              <a:buAutoNum type="arabicPeriod"/>
            </a:pPr>
            <a:r>
              <a:rPr lang="en-IN" altLang="en-US" sz="1400"/>
              <a:t>Flatten layer followed by two Dense layers and a softmax output layer.</a:t>
            </a:r>
            <a:endParaRPr lang="en-IN" altLang="en-US" sz="1400"/>
          </a:p>
          <a:p>
            <a:pPr marL="342900" indent="-342900">
              <a:buAutoNum type="arabicPeriod"/>
            </a:pPr>
            <a:endParaRPr lang="en-IN" altLang="en-US" sz="1400"/>
          </a:p>
          <a:p>
            <a:r>
              <a:rPr lang="en-IN" altLang="en-US" sz="1400"/>
              <a:t>Model Compilation : Adam optimizer, categorical crossentropy loss, accuracy metric.</a:t>
            </a:r>
            <a:endParaRPr lang="en-IN" altLang="en-US" sz="1400"/>
          </a:p>
          <a:p>
            <a:endParaRPr lang="en-IN" altLang="en-US" sz="1400"/>
          </a:p>
          <a:p>
            <a:r>
              <a:rPr lang="en-IN" altLang="en-US" sz="1400"/>
              <a:t>Callbacks:</a:t>
            </a:r>
            <a:endParaRPr lang="en-IN" altLang="en-US" sz="1400"/>
          </a:p>
          <a:p>
            <a:pPr marL="742950" lvl="1" indent="-285750">
              <a:buFont typeface="Arial" panose="020B0604020202020204" pitchFamily="34" charset="0"/>
              <a:buChar char="•"/>
            </a:pPr>
            <a:r>
              <a:rPr lang="en-IN" altLang="en-US" sz="1400"/>
              <a:t>EarlyStopping: Monitors validation accuracy for early termination.</a:t>
            </a:r>
            <a:endParaRPr lang="en-IN" altLang="en-US" sz="1400"/>
          </a:p>
          <a:p>
            <a:pPr marL="742950" lvl="1" indent="-285750">
              <a:buFont typeface="Arial" panose="020B0604020202020204" pitchFamily="34" charset="0"/>
              <a:buChar char="•"/>
            </a:pPr>
            <a:r>
              <a:rPr lang="en-IN" altLang="en-US" sz="1400"/>
              <a:t>ModelCheckpoint: Saves the best model based on validation accuracy.</a:t>
            </a:r>
            <a:endParaRPr lang="en-IN" altLang="en-US" sz="1400"/>
          </a:p>
          <a:p>
            <a:endParaRPr lang="en-IN" altLang="en-US" sz="1400"/>
          </a:p>
          <a:p>
            <a:r>
              <a:rPr lang="en-IN" altLang="en-US" sz="1400"/>
              <a:t>Training:</a:t>
            </a:r>
            <a:endParaRPr lang="en-IN" altLang="en-US" sz="1400"/>
          </a:p>
          <a:p>
            <a:pPr marL="742950" lvl="1" indent="-285750">
              <a:buFont typeface="Arial" panose="020B0604020202020204" pitchFamily="34" charset="0"/>
              <a:buChar char="•"/>
            </a:pPr>
            <a:r>
              <a:rPr lang="en-IN" altLang="en-US" sz="1400">
                <a:sym typeface="+mn-ea"/>
              </a:rPr>
              <a:t>Fit using fir_generator with validation data, models trained with a batch size of 32.</a:t>
            </a:r>
            <a:endParaRPr lang="en-IN" altLang="en-US" sz="1400">
              <a:sym typeface="+mn-ea"/>
            </a:endParaRPr>
          </a:p>
          <a:p>
            <a:pPr marL="742950" lvl="1" indent="-285750">
              <a:buFont typeface="Arial" panose="020B0604020202020204" pitchFamily="34" charset="0"/>
              <a:buChar char="•"/>
            </a:pPr>
            <a:r>
              <a:rPr lang="en-IN" altLang="en-US" sz="1400"/>
              <a:t>Utilizes 16 steps per epoch for 4 / 10 epochs.</a:t>
            </a:r>
            <a:endParaRPr lang="en-IN" altLang="en-US" sz="1400"/>
          </a:p>
          <a:p>
            <a:pPr marL="742950" lvl="1" indent="-285750">
              <a:buFont typeface="Arial" panose="020B0604020202020204" pitchFamily="34" charset="0"/>
              <a:buChar char="•"/>
            </a:pPr>
            <a:r>
              <a:rPr sz="1400" dirty="0">
                <a:solidFill>
                  <a:schemeClr val="tx1"/>
                </a:solidFill>
                <a:latin typeface="Calibri" panose="020F0502020204030204" charset="0"/>
                <a:cs typeface="Calibri" panose="020F0502020204030204" charset="0"/>
                <a:sym typeface="+mn-ea"/>
              </a:rPr>
              <a:t>Multiple</a:t>
            </a:r>
            <a:r>
              <a:rPr sz="1400" spc="-40" dirty="0">
                <a:solidFill>
                  <a:schemeClr val="tx1"/>
                </a:solidFill>
                <a:latin typeface="Calibri" panose="020F0502020204030204" charset="0"/>
                <a:cs typeface="Calibri" panose="020F0502020204030204" charset="0"/>
                <a:sym typeface="+mn-ea"/>
              </a:rPr>
              <a:t> </a:t>
            </a:r>
            <a:r>
              <a:rPr sz="1400" dirty="0">
                <a:solidFill>
                  <a:schemeClr val="tx1"/>
                </a:solidFill>
                <a:latin typeface="Calibri" panose="020F0502020204030204" charset="0"/>
                <a:cs typeface="Calibri" panose="020F0502020204030204" charset="0"/>
                <a:sym typeface="+mn-ea"/>
              </a:rPr>
              <a:t>models</a:t>
            </a:r>
            <a:r>
              <a:rPr sz="1400" spc="-25" dirty="0">
                <a:solidFill>
                  <a:schemeClr val="tx1"/>
                </a:solidFill>
                <a:latin typeface="Calibri" panose="020F0502020204030204" charset="0"/>
                <a:cs typeface="Calibri" panose="020F0502020204030204" charset="0"/>
                <a:sym typeface="+mn-ea"/>
              </a:rPr>
              <a:t> </a:t>
            </a:r>
            <a:r>
              <a:rPr sz="1400" dirty="0">
                <a:solidFill>
                  <a:schemeClr val="tx1"/>
                </a:solidFill>
                <a:latin typeface="Calibri" panose="020F0502020204030204" charset="0"/>
                <a:cs typeface="Calibri" panose="020F0502020204030204" charset="0"/>
                <a:sym typeface="+mn-ea"/>
              </a:rPr>
              <a:t>trained</a:t>
            </a:r>
            <a:r>
              <a:rPr sz="1400" spc="-50" dirty="0">
                <a:solidFill>
                  <a:schemeClr val="tx1"/>
                </a:solidFill>
                <a:latin typeface="Calibri" panose="020F0502020204030204" charset="0"/>
                <a:cs typeface="Calibri" panose="020F0502020204030204" charset="0"/>
                <a:sym typeface="+mn-ea"/>
              </a:rPr>
              <a:t> </a:t>
            </a:r>
            <a:r>
              <a:rPr sz="1400" dirty="0">
                <a:solidFill>
                  <a:schemeClr val="tx1"/>
                </a:solidFill>
                <a:latin typeface="Calibri" panose="020F0502020204030204" charset="0"/>
                <a:cs typeface="Calibri" panose="020F0502020204030204" charset="0"/>
                <a:sym typeface="+mn-ea"/>
              </a:rPr>
              <a:t>on</a:t>
            </a:r>
            <a:r>
              <a:rPr sz="1400" spc="-20" dirty="0">
                <a:solidFill>
                  <a:schemeClr val="tx1"/>
                </a:solidFill>
                <a:latin typeface="Calibri" panose="020F0502020204030204" charset="0"/>
                <a:cs typeface="Calibri" panose="020F0502020204030204" charset="0"/>
                <a:sym typeface="+mn-ea"/>
              </a:rPr>
              <a:t> </a:t>
            </a:r>
            <a:r>
              <a:rPr sz="1400" dirty="0">
                <a:solidFill>
                  <a:schemeClr val="tx1"/>
                </a:solidFill>
                <a:latin typeface="Calibri" panose="020F0502020204030204" charset="0"/>
                <a:cs typeface="Calibri" panose="020F0502020204030204" charset="0"/>
                <a:sym typeface="+mn-ea"/>
              </a:rPr>
              <a:t>the</a:t>
            </a:r>
            <a:r>
              <a:rPr sz="1400" spc="-40" dirty="0">
                <a:solidFill>
                  <a:schemeClr val="tx1"/>
                </a:solidFill>
                <a:latin typeface="Calibri" panose="020F0502020204030204" charset="0"/>
                <a:cs typeface="Calibri" panose="020F0502020204030204" charset="0"/>
                <a:sym typeface="+mn-ea"/>
              </a:rPr>
              <a:t> </a:t>
            </a:r>
            <a:r>
              <a:rPr sz="1400" dirty="0">
                <a:solidFill>
                  <a:schemeClr val="tx1"/>
                </a:solidFill>
                <a:latin typeface="Calibri" panose="020F0502020204030204" charset="0"/>
                <a:cs typeface="Calibri" panose="020F0502020204030204" charset="0"/>
                <a:sym typeface="+mn-ea"/>
              </a:rPr>
              <a:t>preprocessed</a:t>
            </a:r>
            <a:r>
              <a:rPr sz="1400" spc="-50" dirty="0">
                <a:solidFill>
                  <a:schemeClr val="tx1"/>
                </a:solidFill>
                <a:latin typeface="Calibri" panose="020F0502020204030204" charset="0"/>
                <a:cs typeface="Calibri" panose="020F0502020204030204" charset="0"/>
                <a:sym typeface="+mn-ea"/>
              </a:rPr>
              <a:t> </a:t>
            </a:r>
            <a:r>
              <a:rPr sz="1400" dirty="0">
                <a:solidFill>
                  <a:schemeClr val="tx1"/>
                </a:solidFill>
                <a:latin typeface="Calibri" panose="020F0502020204030204" charset="0"/>
                <a:cs typeface="Calibri" panose="020F0502020204030204" charset="0"/>
                <a:sym typeface="+mn-ea"/>
              </a:rPr>
              <a:t>dataset</a:t>
            </a:r>
            <a:r>
              <a:rPr lang="en-IN" sz="1400" spc="-10" dirty="0">
                <a:solidFill>
                  <a:schemeClr val="tx1"/>
                </a:solidFill>
                <a:latin typeface="Calibri" panose="020F0502020204030204" charset="0"/>
                <a:cs typeface="Calibri" panose="020F0502020204030204" charset="0"/>
                <a:sym typeface="+mn-ea"/>
              </a:rPr>
              <a:t> using </a:t>
            </a:r>
            <a:r>
              <a:rPr sz="1400" dirty="0">
                <a:solidFill>
                  <a:schemeClr val="tx1"/>
                </a:solidFill>
                <a:latin typeface="Calibri" panose="020F0502020204030204" charset="0"/>
                <a:cs typeface="Calibri" panose="020F0502020204030204" charset="0"/>
                <a:sym typeface="+mn-ea"/>
              </a:rPr>
              <a:t>5-fold</a:t>
            </a:r>
            <a:r>
              <a:rPr sz="1400" spc="-45" dirty="0">
                <a:solidFill>
                  <a:schemeClr val="tx1"/>
                </a:solidFill>
                <a:latin typeface="Calibri" panose="020F0502020204030204" charset="0"/>
                <a:cs typeface="Calibri" panose="020F0502020204030204" charset="0"/>
                <a:sym typeface="+mn-ea"/>
              </a:rPr>
              <a:t> </a:t>
            </a:r>
            <a:r>
              <a:rPr sz="1400" dirty="0">
                <a:solidFill>
                  <a:schemeClr val="tx1"/>
                </a:solidFill>
                <a:latin typeface="Calibri" panose="020F0502020204030204" charset="0"/>
                <a:cs typeface="Calibri" panose="020F0502020204030204" charset="0"/>
                <a:sym typeface="+mn-ea"/>
              </a:rPr>
              <a:t>stratified</a:t>
            </a:r>
            <a:r>
              <a:rPr sz="1400" spc="-45" dirty="0">
                <a:solidFill>
                  <a:schemeClr val="tx1"/>
                </a:solidFill>
                <a:latin typeface="Calibri" panose="020F0502020204030204" charset="0"/>
                <a:cs typeface="Calibri" panose="020F0502020204030204" charset="0"/>
                <a:sym typeface="+mn-ea"/>
              </a:rPr>
              <a:t> </a:t>
            </a:r>
            <a:r>
              <a:rPr sz="1400" dirty="0">
                <a:solidFill>
                  <a:schemeClr val="tx1"/>
                </a:solidFill>
                <a:latin typeface="Calibri" panose="020F0502020204030204" charset="0"/>
                <a:cs typeface="Calibri" panose="020F0502020204030204" charset="0"/>
                <a:sym typeface="+mn-ea"/>
              </a:rPr>
              <a:t>cross-validation</a:t>
            </a:r>
            <a:r>
              <a:rPr lang="en-IN" sz="1400" dirty="0">
                <a:solidFill>
                  <a:schemeClr val="tx1"/>
                </a:solidFill>
                <a:latin typeface="Calibri" panose="020F0502020204030204" charset="0"/>
                <a:cs typeface="Calibri" panose="020F0502020204030204" charset="0"/>
                <a:sym typeface="+mn-ea"/>
              </a:rPr>
              <a:t>.</a:t>
            </a:r>
            <a:endParaRPr lang="en-IN" altLang="en-US" sz="1400">
              <a:solidFill>
                <a:schemeClr val="tx1"/>
              </a:solidFill>
              <a:latin typeface="Calibri" panose="020F0502020204030204" charset="0"/>
              <a:cs typeface="Calibri" panose="020F0502020204030204" charset="0"/>
            </a:endParaRPr>
          </a:p>
          <a:p>
            <a:r>
              <a:rPr lang="en-IN" altLang="en-US" sz="1400"/>
              <a:t>Results:</a:t>
            </a:r>
            <a:endParaRPr lang="en-IN" altLang="en-US" sz="1400"/>
          </a:p>
          <a:p>
            <a:pPr marL="742950" lvl="1" indent="-285750">
              <a:buFont typeface="Arial" panose="020B0604020202020204" pitchFamily="34" charset="0"/>
              <a:buChar char="•"/>
            </a:pPr>
            <a:r>
              <a:rPr lang="en-IN" altLang="en-US" sz="1400"/>
              <a:t>Training and validation metrics stored in history_seq.</a:t>
            </a:r>
            <a:endParaRPr lang="en-IN" altLang="en-US" sz="1400"/>
          </a:p>
          <a:p>
            <a:pPr marL="742950" lvl="1" indent="-285750">
              <a:buFont typeface="Arial" panose="020B0604020202020204" pitchFamily="34" charset="0"/>
              <a:buChar char="•"/>
            </a:pPr>
            <a:r>
              <a:rPr lang="en-IN" altLang="en-US" sz="1400"/>
              <a:t>Best model saved as 'best_model_seq.h5'.</a:t>
            </a:r>
            <a:endParaRPr lang="en-IN" altLang="en-US"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16381"/>
            <a:ext cx="2459355" cy="406400"/>
          </a:xfrm>
          <a:prstGeom prst="rect">
            <a:avLst/>
          </a:prstGeom>
        </p:spPr>
        <p:txBody>
          <a:bodyPr vert="horz" wrap="square" lIns="0" tIns="12065" rIns="0" bIns="0" rtlCol="0">
            <a:spAutoFit/>
          </a:bodyPr>
          <a:lstStyle/>
          <a:p>
            <a:pPr marL="12700">
              <a:lnSpc>
                <a:spcPct val="100000"/>
              </a:lnSpc>
              <a:spcBef>
                <a:spcPts val="95"/>
              </a:spcBef>
            </a:pPr>
            <a:r>
              <a:rPr sz="2500" spc="-5" dirty="0"/>
              <a:t>Model</a:t>
            </a:r>
            <a:r>
              <a:rPr sz="2500" spc="-50" dirty="0"/>
              <a:t> </a:t>
            </a:r>
            <a:r>
              <a:rPr sz="2500" spc="-5" dirty="0"/>
              <a:t>Evaluation</a:t>
            </a:r>
            <a:endParaRPr sz="25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fld>
            <a:endParaRPr spc="-5" dirty="0"/>
          </a:p>
        </p:txBody>
      </p:sp>
      <p:sp>
        <p:nvSpPr>
          <p:cNvPr id="3" name="object 3"/>
          <p:cNvSpPr txBox="1"/>
          <p:nvPr/>
        </p:nvSpPr>
        <p:spPr>
          <a:xfrm>
            <a:off x="504850" y="1187718"/>
            <a:ext cx="5689600" cy="279400"/>
          </a:xfrm>
          <a:prstGeom prst="rect">
            <a:avLst/>
          </a:prstGeom>
        </p:spPr>
        <p:txBody>
          <a:bodyPr vert="horz" wrap="square" lIns="0" tIns="64135" rIns="0" bIns="0" rtlCol="0">
            <a:spAutoFit/>
          </a:bodyPr>
          <a:lstStyle/>
          <a:p>
            <a:pPr marL="355600" indent="-342900">
              <a:lnSpc>
                <a:spcPct val="100000"/>
              </a:lnSpc>
              <a:spcBef>
                <a:spcPts val="505"/>
              </a:spcBef>
              <a:buChar char="●"/>
              <a:tabLst>
                <a:tab pos="354965" algn="l"/>
                <a:tab pos="355600" algn="l"/>
              </a:tabLst>
            </a:pPr>
            <a:r>
              <a:rPr lang="en-IN" sz="1400" spc="-5" dirty="0">
                <a:solidFill>
                  <a:schemeClr val="tx1"/>
                </a:solidFill>
                <a:latin typeface="Calibri" panose="020F0502020204030204" charset="0"/>
                <a:cs typeface="Calibri" panose="020F0502020204030204" charset="0"/>
              </a:rPr>
              <a:t>Hyperparameter Specifications :</a:t>
            </a:r>
            <a:endParaRPr lang="en-IN" sz="1400" spc="-5" dirty="0">
              <a:solidFill>
                <a:schemeClr val="tx1"/>
              </a:solidFill>
              <a:latin typeface="Calibri" panose="020F0502020204030204" charset="0"/>
              <a:cs typeface="Calibri" panose="020F0502020204030204" charset="0"/>
            </a:endParaRPr>
          </a:p>
        </p:txBody>
      </p:sp>
      <p:graphicFrame>
        <p:nvGraphicFramePr>
          <p:cNvPr id="5" name="Table 4"/>
          <p:cNvGraphicFramePr/>
          <p:nvPr/>
        </p:nvGraphicFramePr>
        <p:xfrm>
          <a:off x="920750" y="1596390"/>
          <a:ext cx="6080760" cy="1699260"/>
        </p:xfrm>
        <a:graphic>
          <a:graphicData uri="http://schemas.openxmlformats.org/drawingml/2006/table">
            <a:tbl>
              <a:tblPr firstRow="1" bandRow="1">
                <a:tableStyleId>{93296810-A885-4BE3-A3E7-6D5BEEA58F35}</a:tableStyleId>
              </a:tblPr>
              <a:tblGrid>
                <a:gridCol w="1699260"/>
                <a:gridCol w="4381500"/>
              </a:tblGrid>
              <a:tr h="284400">
                <a:tc>
                  <a:txBody>
                    <a:bodyPr/>
                    <a:p>
                      <a:pPr algn="l">
                        <a:lnSpc>
                          <a:spcPct val="90000"/>
                        </a:lnSpc>
                        <a:buNone/>
                      </a:pPr>
                      <a:r>
                        <a:rPr lang="en-IN" altLang="en-US" sz="1400"/>
                        <a:t>Hyperparameters</a:t>
                      </a:r>
                      <a:endParaRPr lang="en-IN" altLang="en-US" sz="1400"/>
                    </a:p>
                  </a:txBody>
                  <a:tcPr anchor="ctr" anchorCtr="0"/>
                </a:tc>
                <a:tc>
                  <a:txBody>
                    <a:bodyPr/>
                    <a:p>
                      <a:pPr algn="l">
                        <a:lnSpc>
                          <a:spcPct val="90000"/>
                        </a:lnSpc>
                        <a:buNone/>
                      </a:pPr>
                      <a:r>
                        <a:rPr lang="en-IN" altLang="en-US" sz="1400"/>
                        <a:t>Value</a:t>
                      </a:r>
                      <a:endParaRPr lang="en-IN" altLang="en-US" sz="1400"/>
                    </a:p>
                  </a:txBody>
                  <a:tcPr anchor="ctr" anchorCtr="0"/>
                </a:tc>
              </a:tr>
              <a:tr h="284400">
                <a:tc>
                  <a:txBody>
                    <a:bodyPr/>
                    <a:p>
                      <a:pPr algn="l">
                        <a:lnSpc>
                          <a:spcPct val="90000"/>
                        </a:lnSpc>
                        <a:buNone/>
                      </a:pPr>
                      <a:r>
                        <a:rPr lang="en-IN" altLang="en-US" sz="1400"/>
                        <a:t>Epochs</a:t>
                      </a:r>
                      <a:endParaRPr lang="en-IN" altLang="en-US" sz="1400"/>
                    </a:p>
                  </a:txBody>
                  <a:tcPr anchor="ctr" anchorCtr="0"/>
                </a:tc>
                <a:tc>
                  <a:txBody>
                    <a:bodyPr/>
                    <a:p>
                      <a:pPr algn="l">
                        <a:lnSpc>
                          <a:spcPct val="90000"/>
                        </a:lnSpc>
                        <a:buNone/>
                      </a:pPr>
                      <a:r>
                        <a:rPr lang="en-IN" altLang="en-US" sz="1400"/>
                        <a:t>10</a:t>
                      </a:r>
                      <a:endParaRPr lang="en-IN" altLang="en-US" sz="1400"/>
                    </a:p>
                  </a:txBody>
                  <a:tcPr anchor="ctr" anchorCtr="0"/>
                </a:tc>
              </a:tr>
              <a:tr h="284400">
                <a:tc>
                  <a:txBody>
                    <a:bodyPr/>
                    <a:p>
                      <a:pPr algn="l">
                        <a:lnSpc>
                          <a:spcPct val="90000"/>
                        </a:lnSpc>
                        <a:buNone/>
                      </a:pPr>
                      <a:r>
                        <a:rPr lang="en-IN" altLang="en-US" sz="1400"/>
                        <a:t>Activation</a:t>
                      </a:r>
                      <a:endParaRPr lang="en-IN" altLang="en-US" sz="1400"/>
                    </a:p>
                  </a:txBody>
                  <a:tcPr anchor="ctr" anchorCtr="0"/>
                </a:tc>
                <a:tc>
                  <a:txBody>
                    <a:bodyPr/>
                    <a:p>
                      <a:pPr algn="l">
                        <a:lnSpc>
                          <a:spcPct val="90000"/>
                        </a:lnSpc>
                        <a:buNone/>
                      </a:pPr>
                      <a:r>
                        <a:rPr lang="en-IN" altLang="en-US" sz="1400"/>
                        <a:t>ReLu</a:t>
                      </a:r>
                      <a:endParaRPr lang="en-IN" altLang="en-US" sz="1400"/>
                    </a:p>
                  </a:txBody>
                  <a:tcPr anchor="ctr" anchorCtr="0"/>
                </a:tc>
              </a:tr>
              <a:tr h="284400">
                <a:tc>
                  <a:txBody>
                    <a:bodyPr/>
                    <a:p>
                      <a:pPr algn="l">
                        <a:lnSpc>
                          <a:spcPct val="90000"/>
                        </a:lnSpc>
                        <a:buNone/>
                      </a:pPr>
                      <a:r>
                        <a:rPr lang="en-IN" altLang="en-US" sz="1400"/>
                        <a:t>Regularization</a:t>
                      </a:r>
                      <a:endParaRPr lang="en-IN" altLang="en-US" sz="1400"/>
                    </a:p>
                  </a:txBody>
                  <a:tcPr anchor="ctr" anchorCtr="0"/>
                </a:tc>
                <a:tc>
                  <a:txBody>
                    <a:bodyPr/>
                    <a:p>
                      <a:pPr algn="l">
                        <a:lnSpc>
                          <a:spcPct val="90000"/>
                        </a:lnSpc>
                        <a:buNone/>
                      </a:pPr>
                      <a:r>
                        <a:rPr lang="en-IN" altLang="en-US" sz="1400"/>
                        <a:t>Batch Normalization</a:t>
                      </a:r>
                      <a:endParaRPr lang="en-IN" altLang="en-US" sz="1400"/>
                    </a:p>
                  </a:txBody>
                  <a:tcPr anchor="ctr" anchorCtr="0"/>
                </a:tc>
              </a:tr>
              <a:tr h="284400">
                <a:tc>
                  <a:txBody>
                    <a:bodyPr/>
                    <a:p>
                      <a:pPr algn="l">
                        <a:lnSpc>
                          <a:spcPct val="90000"/>
                        </a:lnSpc>
                        <a:buNone/>
                      </a:pPr>
                      <a:r>
                        <a:rPr lang="en-IN" altLang="en-US" sz="1400"/>
                        <a:t>Optimizer</a:t>
                      </a:r>
                      <a:endParaRPr lang="en-IN" altLang="en-US" sz="1400"/>
                    </a:p>
                  </a:txBody>
                  <a:tcPr anchor="ctr" anchorCtr="0"/>
                </a:tc>
                <a:tc>
                  <a:txBody>
                    <a:bodyPr/>
                    <a:p>
                      <a:pPr algn="l">
                        <a:lnSpc>
                          <a:spcPct val="90000"/>
                        </a:lnSpc>
                        <a:buNone/>
                      </a:pPr>
                      <a:r>
                        <a:rPr lang="en-IN" altLang="en-US" sz="1400"/>
                        <a:t>Adam</a:t>
                      </a:r>
                      <a:endParaRPr lang="en-IN" altLang="en-US" sz="1400"/>
                    </a:p>
                  </a:txBody>
                  <a:tcPr anchor="ctr" anchorCtr="0"/>
                </a:tc>
              </a:tr>
              <a:tr h="284400">
                <a:tc>
                  <a:txBody>
                    <a:bodyPr/>
                    <a:p>
                      <a:pPr algn="l">
                        <a:lnSpc>
                          <a:spcPct val="90000"/>
                        </a:lnSpc>
                        <a:buNone/>
                      </a:pPr>
                      <a:r>
                        <a:rPr lang="en-IN" altLang="en-US" sz="1400"/>
                        <a:t>Output classes</a:t>
                      </a:r>
                      <a:endParaRPr lang="en-IN" altLang="en-US" sz="1400"/>
                    </a:p>
                  </a:txBody>
                  <a:tcPr anchor="ctr" anchorCtr="0"/>
                </a:tc>
                <a:tc>
                  <a:txBody>
                    <a:bodyPr/>
                    <a:p>
                      <a:pPr algn="l">
                        <a:lnSpc>
                          <a:spcPct val="90000"/>
                        </a:lnSpc>
                        <a:buNone/>
                      </a:pPr>
                      <a:r>
                        <a:rPr lang="en-IN" altLang="en-US" sz="1400"/>
                        <a:t>Dataset (1)- 3 classes / Dataset (2) - 38 classes</a:t>
                      </a:r>
                      <a:endParaRPr lang="en-IN" altLang="en-US" sz="1400"/>
                    </a:p>
                  </a:txBody>
                  <a:tcPr anchor="ctr" anchorCtr="0"/>
                </a:tc>
              </a:tr>
            </a:tbl>
          </a:graphicData>
        </a:graphic>
      </p:graphicFrame>
      <p:sp>
        <p:nvSpPr>
          <p:cNvPr id="6" name="Text Box 5"/>
          <p:cNvSpPr txBox="1"/>
          <p:nvPr/>
        </p:nvSpPr>
        <p:spPr>
          <a:xfrm>
            <a:off x="504825" y="3409950"/>
            <a:ext cx="4091940" cy="1566545"/>
          </a:xfrm>
          <a:prstGeom prst="rect">
            <a:avLst/>
          </a:prstGeom>
          <a:noFill/>
        </p:spPr>
        <p:txBody>
          <a:bodyPr wrap="square" rtlCol="0">
            <a:noAutofit/>
          </a:bodyPr>
          <a:p>
            <a:pPr marL="355600" indent="-342900">
              <a:lnSpc>
                <a:spcPct val="100000"/>
              </a:lnSpc>
              <a:spcBef>
                <a:spcPts val="505"/>
              </a:spcBef>
              <a:buChar char="●"/>
              <a:tabLst>
                <a:tab pos="354965" algn="l"/>
                <a:tab pos="355600" algn="l"/>
              </a:tabLst>
            </a:pPr>
            <a:r>
              <a:rPr sz="1400" spc="-5" dirty="0">
                <a:latin typeface="Calibri" panose="020F0502020204030204" charset="0"/>
                <a:cs typeface="Calibri" panose="020F0502020204030204" charset="0"/>
                <a:sym typeface="+mn-ea"/>
              </a:rPr>
              <a:t>Model</a:t>
            </a:r>
            <a:r>
              <a:rPr sz="1400" spc="-10" dirty="0">
                <a:latin typeface="Calibri" panose="020F0502020204030204" charset="0"/>
                <a:cs typeface="Calibri" panose="020F0502020204030204" charset="0"/>
                <a:sym typeface="+mn-ea"/>
              </a:rPr>
              <a:t> </a:t>
            </a:r>
            <a:r>
              <a:rPr sz="1400" spc="-5" dirty="0">
                <a:latin typeface="Calibri" panose="020F0502020204030204" charset="0"/>
                <a:cs typeface="Calibri" panose="020F0502020204030204" charset="0"/>
                <a:sym typeface="+mn-ea"/>
              </a:rPr>
              <a:t>Performance</a:t>
            </a:r>
            <a:r>
              <a:rPr sz="1400" spc="-10" dirty="0">
                <a:latin typeface="Calibri" panose="020F0502020204030204" charset="0"/>
                <a:cs typeface="Calibri" panose="020F0502020204030204" charset="0"/>
                <a:sym typeface="+mn-ea"/>
              </a:rPr>
              <a:t> </a:t>
            </a:r>
            <a:r>
              <a:rPr sz="1400" spc="-5" dirty="0">
                <a:latin typeface="Calibri" panose="020F0502020204030204" charset="0"/>
                <a:cs typeface="Calibri" panose="020F0502020204030204" charset="0"/>
                <a:sym typeface="+mn-ea"/>
              </a:rPr>
              <a:t>Evaluation</a:t>
            </a:r>
            <a:endParaRPr sz="1400">
              <a:solidFill>
                <a:schemeClr val="tx1"/>
              </a:solidFill>
              <a:latin typeface="Calibri" panose="020F0502020204030204" charset="0"/>
              <a:cs typeface="Calibri" panose="020F0502020204030204" charset="0"/>
            </a:endParaRPr>
          </a:p>
          <a:p>
            <a:pPr marL="812165" lvl="1" indent="-317500">
              <a:lnSpc>
                <a:spcPct val="100000"/>
              </a:lnSpc>
              <a:spcBef>
                <a:spcPts val="315"/>
              </a:spcBef>
              <a:buChar char="○"/>
              <a:tabLst>
                <a:tab pos="812165" algn="l"/>
                <a:tab pos="812800" algn="l"/>
              </a:tabLst>
            </a:pPr>
            <a:r>
              <a:rPr sz="1400" dirty="0">
                <a:latin typeface="Calibri" panose="020F0502020204030204" charset="0"/>
                <a:cs typeface="Calibri" panose="020F0502020204030204" charset="0"/>
                <a:sym typeface="+mn-ea"/>
              </a:rPr>
              <a:t>Accuracy</a:t>
            </a:r>
            <a:endParaRPr sz="1400">
              <a:solidFill>
                <a:schemeClr val="tx1"/>
              </a:solidFill>
              <a:latin typeface="Calibri" panose="020F0502020204030204" charset="0"/>
              <a:cs typeface="Calibri" panose="020F0502020204030204" charset="0"/>
            </a:endParaRPr>
          </a:p>
          <a:p>
            <a:pPr marL="812165" lvl="1" indent="-317500">
              <a:lnSpc>
                <a:spcPct val="100000"/>
              </a:lnSpc>
              <a:spcBef>
                <a:spcPts val="255"/>
              </a:spcBef>
              <a:buChar char="○"/>
              <a:tabLst>
                <a:tab pos="812165" algn="l"/>
                <a:tab pos="812800" algn="l"/>
              </a:tabLst>
            </a:pPr>
            <a:r>
              <a:rPr sz="1400" dirty="0">
                <a:latin typeface="Calibri" panose="020F0502020204030204" charset="0"/>
                <a:cs typeface="Calibri" panose="020F0502020204030204" charset="0"/>
                <a:sym typeface="+mn-ea"/>
              </a:rPr>
              <a:t>Precision</a:t>
            </a:r>
            <a:endParaRPr sz="1400">
              <a:solidFill>
                <a:schemeClr val="tx1"/>
              </a:solidFill>
              <a:latin typeface="Calibri" panose="020F0502020204030204" charset="0"/>
              <a:cs typeface="Calibri" panose="020F0502020204030204" charset="0"/>
            </a:endParaRPr>
          </a:p>
          <a:p>
            <a:pPr marL="812165" lvl="1" indent="-317500">
              <a:lnSpc>
                <a:spcPct val="100000"/>
              </a:lnSpc>
              <a:spcBef>
                <a:spcPts val="250"/>
              </a:spcBef>
              <a:buChar char="○"/>
              <a:tabLst>
                <a:tab pos="812165" algn="l"/>
                <a:tab pos="812800" algn="l"/>
              </a:tabLst>
            </a:pPr>
            <a:r>
              <a:rPr sz="1400" dirty="0">
                <a:latin typeface="Calibri" panose="020F0502020204030204" charset="0"/>
                <a:cs typeface="Calibri" panose="020F0502020204030204" charset="0"/>
                <a:sym typeface="+mn-ea"/>
              </a:rPr>
              <a:t>Recall</a:t>
            </a:r>
            <a:endParaRPr sz="1400">
              <a:solidFill>
                <a:schemeClr val="tx1"/>
              </a:solidFill>
              <a:latin typeface="Calibri" panose="020F0502020204030204" charset="0"/>
              <a:cs typeface="Calibri" panose="020F0502020204030204" charset="0"/>
            </a:endParaRPr>
          </a:p>
          <a:p>
            <a:pPr marL="812165" lvl="1" indent="-317500">
              <a:lnSpc>
                <a:spcPct val="100000"/>
              </a:lnSpc>
              <a:spcBef>
                <a:spcPts val="250"/>
              </a:spcBef>
              <a:buChar char="○"/>
              <a:tabLst>
                <a:tab pos="812165" algn="l"/>
                <a:tab pos="812800" algn="l"/>
              </a:tabLst>
            </a:pPr>
            <a:r>
              <a:rPr sz="1400" dirty="0">
                <a:latin typeface="Calibri" panose="020F0502020204030204" charset="0"/>
                <a:cs typeface="Calibri" panose="020F0502020204030204" charset="0"/>
                <a:sym typeface="+mn-ea"/>
              </a:rPr>
              <a:t>F1-Score</a:t>
            </a:r>
            <a:endParaRPr sz="1400">
              <a:solidFill>
                <a:schemeClr val="tx1"/>
              </a:solidFill>
              <a:latin typeface="Calibri" panose="020F0502020204030204" charset="0"/>
              <a:cs typeface="Calibri" panose="020F0502020204030204" charset="0"/>
            </a:endParaRPr>
          </a:p>
          <a:p>
            <a:pPr marL="355600" indent="-342900">
              <a:lnSpc>
                <a:spcPct val="100000"/>
              </a:lnSpc>
              <a:spcBef>
                <a:spcPts val="260"/>
              </a:spcBef>
              <a:buChar char="●"/>
              <a:tabLst>
                <a:tab pos="354965" algn="l"/>
                <a:tab pos="355600" algn="l"/>
              </a:tabLst>
            </a:pPr>
            <a:r>
              <a:rPr sz="1400" dirty="0">
                <a:latin typeface="Calibri" panose="020F0502020204030204" charset="0"/>
                <a:cs typeface="Calibri" panose="020F0502020204030204" charset="0"/>
                <a:sym typeface="+mn-ea"/>
              </a:rPr>
              <a:t>Metrics</a:t>
            </a:r>
            <a:r>
              <a:rPr sz="1400" spc="-5" dirty="0">
                <a:latin typeface="Calibri" panose="020F0502020204030204" charset="0"/>
                <a:cs typeface="Calibri" panose="020F0502020204030204" charset="0"/>
                <a:sym typeface="+mn-ea"/>
              </a:rPr>
              <a:t> evaluated</a:t>
            </a:r>
            <a:r>
              <a:rPr sz="1400" spc="20" dirty="0">
                <a:latin typeface="Calibri" panose="020F0502020204030204" charset="0"/>
                <a:cs typeface="Calibri" panose="020F0502020204030204" charset="0"/>
                <a:sym typeface="+mn-ea"/>
              </a:rPr>
              <a:t> </a:t>
            </a:r>
            <a:r>
              <a:rPr sz="1400" spc="-5" dirty="0">
                <a:latin typeface="Calibri" panose="020F0502020204030204" charset="0"/>
                <a:cs typeface="Calibri" panose="020F0502020204030204" charset="0"/>
                <a:sym typeface="+mn-ea"/>
              </a:rPr>
              <a:t>during</a:t>
            </a:r>
            <a:r>
              <a:rPr sz="1400" spc="5" dirty="0">
                <a:latin typeface="Calibri" panose="020F0502020204030204" charset="0"/>
                <a:cs typeface="Calibri" panose="020F0502020204030204" charset="0"/>
                <a:sym typeface="+mn-ea"/>
              </a:rPr>
              <a:t> </a:t>
            </a:r>
            <a:r>
              <a:rPr sz="1400" spc="-5" dirty="0">
                <a:latin typeface="Calibri" panose="020F0502020204030204" charset="0"/>
                <a:cs typeface="Calibri" panose="020F0502020204030204" charset="0"/>
                <a:sym typeface="+mn-ea"/>
              </a:rPr>
              <a:t>testing</a:t>
            </a:r>
            <a:r>
              <a:rPr sz="1400" dirty="0">
                <a:latin typeface="Calibri" panose="020F0502020204030204" charset="0"/>
                <a:cs typeface="Calibri" panose="020F0502020204030204" charset="0"/>
                <a:sym typeface="+mn-ea"/>
              </a:rPr>
              <a:t> </a:t>
            </a:r>
            <a:r>
              <a:rPr sz="1400" spc="-5" dirty="0">
                <a:latin typeface="Calibri" panose="020F0502020204030204" charset="0"/>
                <a:cs typeface="Calibri" panose="020F0502020204030204" charset="0"/>
                <a:sym typeface="+mn-ea"/>
              </a:rPr>
              <a:t>process</a:t>
            </a:r>
            <a:r>
              <a:rPr lang="en-IN" sz="1400" spc="-5" dirty="0">
                <a:latin typeface="Calibri" panose="020F0502020204030204" charset="0"/>
                <a:cs typeface="Calibri" panose="020F0502020204030204" charset="0"/>
                <a:sym typeface="+mn-ea"/>
              </a:rPr>
              <a:t>.</a:t>
            </a:r>
            <a:endParaRPr lang="en-IN" sz="1400" spc="-5" dirty="0">
              <a:solidFill>
                <a:schemeClr val="tx1"/>
              </a:solidFill>
              <a:latin typeface="Calibri" panose="020F0502020204030204" charset="0"/>
              <a:cs typeface="Calibri" panose="020F0502020204030204" charset="0"/>
            </a:endParaRPr>
          </a:p>
          <a:p>
            <a:pPr marL="355600" indent="-342900">
              <a:lnSpc>
                <a:spcPct val="100000"/>
              </a:lnSpc>
              <a:spcBef>
                <a:spcPts val="260"/>
              </a:spcBef>
              <a:buChar char="●"/>
              <a:tabLst>
                <a:tab pos="354965" algn="l"/>
                <a:tab pos="355600" algn="l"/>
              </a:tabLst>
            </a:pPr>
            <a:endParaRPr lang="en-IN" sz="1400" spc="-5" dirty="0">
              <a:solidFill>
                <a:schemeClr val="tx1"/>
              </a:solidFill>
              <a:latin typeface="Calibri" panose="020F0502020204030204" charset="0"/>
              <a:cs typeface="Calibri" panose="020F0502020204030204" charset="0"/>
            </a:endParaRPr>
          </a:p>
          <a:p>
            <a:endParaRPr 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25" y="516255"/>
            <a:ext cx="3101975" cy="396240"/>
          </a:xfrm>
          <a:prstGeom prst="rect">
            <a:avLst/>
          </a:prstGeom>
        </p:spPr>
        <p:txBody>
          <a:bodyPr vert="horz" wrap="square" lIns="0" tIns="12065" rIns="0" bIns="0" rtlCol="0">
            <a:spAutoFit/>
          </a:bodyPr>
          <a:lstStyle/>
          <a:p>
            <a:pPr marL="12700">
              <a:lnSpc>
                <a:spcPct val="100000"/>
              </a:lnSpc>
              <a:spcBef>
                <a:spcPts val="95"/>
              </a:spcBef>
            </a:pPr>
            <a:r>
              <a:rPr lang="en-IN" sz="2500" b="1" spc="-5" dirty="0">
                <a:latin typeface="Calibri" panose="020F0502020204030204" charset="0"/>
                <a:cs typeface="Calibri" panose="020F0502020204030204" charset="0"/>
              </a:rPr>
              <a:t>Contents Overview</a:t>
            </a:r>
            <a:endParaRPr lang="en-IN" sz="2500" b="1" spc="-5" dirty="0">
              <a:latin typeface="Calibri" panose="020F0502020204030204" charset="0"/>
              <a:cs typeface="Calibri" panose="020F0502020204030204" charset="0"/>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fld>
            <a:endParaRPr spc="-5" dirty="0"/>
          </a:p>
        </p:txBody>
      </p:sp>
      <p:sp>
        <p:nvSpPr>
          <p:cNvPr id="6" name="Text Box 5"/>
          <p:cNvSpPr txBox="1"/>
          <p:nvPr/>
        </p:nvSpPr>
        <p:spPr>
          <a:xfrm>
            <a:off x="381000" y="1276350"/>
            <a:ext cx="3936365" cy="2861310"/>
          </a:xfrm>
          <a:prstGeom prst="rect">
            <a:avLst/>
          </a:prstGeom>
          <a:noFill/>
        </p:spPr>
        <p:txBody>
          <a:bodyPr wrap="square" rtlCol="0">
            <a:spAutoFit/>
          </a:bodyPr>
          <a:p>
            <a:r>
              <a:rPr lang="en-IN" altLang="en-US" sz="2000">
                <a:solidFill>
                  <a:schemeClr val="accent6">
                    <a:lumMod val="75000"/>
                  </a:schemeClr>
                </a:solidFill>
              </a:rPr>
              <a:t>1. Introduction</a:t>
            </a:r>
            <a:endParaRPr lang="en-IN" altLang="en-US" sz="2000">
              <a:solidFill>
                <a:schemeClr val="accent6">
                  <a:lumMod val="75000"/>
                </a:schemeClr>
              </a:solidFill>
            </a:endParaRPr>
          </a:p>
          <a:p>
            <a:r>
              <a:rPr lang="en-IN" altLang="en-US" sz="2000">
                <a:solidFill>
                  <a:schemeClr val="accent6">
                    <a:lumMod val="75000"/>
                  </a:schemeClr>
                </a:solidFill>
              </a:rPr>
              <a:t>2. About team</a:t>
            </a:r>
            <a:endParaRPr lang="en-IN" altLang="en-US" sz="2000">
              <a:solidFill>
                <a:schemeClr val="accent6">
                  <a:lumMod val="75000"/>
                </a:schemeClr>
              </a:solidFill>
            </a:endParaRPr>
          </a:p>
          <a:p>
            <a:r>
              <a:rPr lang="en-IN" altLang="en-US" sz="2000">
                <a:solidFill>
                  <a:schemeClr val="accent6">
                    <a:lumMod val="75000"/>
                  </a:schemeClr>
                </a:solidFill>
              </a:rPr>
              <a:t>3. Project Plan</a:t>
            </a:r>
            <a:endParaRPr lang="en-IN" altLang="en-US" sz="2000">
              <a:solidFill>
                <a:schemeClr val="accent6">
                  <a:lumMod val="75000"/>
                </a:schemeClr>
              </a:solidFill>
            </a:endParaRPr>
          </a:p>
          <a:p>
            <a:r>
              <a:rPr lang="en-IN" altLang="en-US" sz="2000">
                <a:solidFill>
                  <a:schemeClr val="accent6">
                    <a:lumMod val="75000"/>
                  </a:schemeClr>
                </a:solidFill>
              </a:rPr>
              <a:t>4. Objectives</a:t>
            </a:r>
            <a:endParaRPr lang="en-IN" altLang="en-US" sz="2000">
              <a:solidFill>
                <a:schemeClr val="accent6">
                  <a:lumMod val="75000"/>
                </a:schemeClr>
              </a:solidFill>
            </a:endParaRPr>
          </a:p>
          <a:p>
            <a:r>
              <a:rPr lang="en-IN" altLang="en-US" sz="2000">
                <a:solidFill>
                  <a:schemeClr val="accent6">
                    <a:lumMod val="75000"/>
                  </a:schemeClr>
                </a:solidFill>
              </a:rPr>
              <a:t>5. Methodology</a:t>
            </a:r>
            <a:endParaRPr lang="en-IN" altLang="en-US" sz="2000">
              <a:solidFill>
                <a:schemeClr val="accent6">
                  <a:lumMod val="75000"/>
                </a:schemeClr>
              </a:solidFill>
            </a:endParaRPr>
          </a:p>
          <a:p>
            <a:r>
              <a:rPr lang="en-IN" altLang="en-US" sz="2000">
                <a:solidFill>
                  <a:schemeClr val="accent6">
                    <a:lumMod val="75000"/>
                  </a:schemeClr>
                </a:solidFill>
              </a:rPr>
              <a:t>6. Review of the Models Used</a:t>
            </a:r>
            <a:endParaRPr lang="en-IN" altLang="en-US" sz="2000">
              <a:solidFill>
                <a:schemeClr val="accent6">
                  <a:lumMod val="75000"/>
                </a:schemeClr>
              </a:solidFill>
            </a:endParaRPr>
          </a:p>
          <a:p>
            <a:r>
              <a:rPr lang="en-IN" altLang="en-US" sz="2000">
                <a:solidFill>
                  <a:schemeClr val="accent6">
                    <a:lumMod val="75000"/>
                  </a:schemeClr>
                </a:solidFill>
              </a:rPr>
              <a:t>7. Experimental Results</a:t>
            </a:r>
            <a:endParaRPr lang="en-IN" altLang="en-US" sz="2000">
              <a:solidFill>
                <a:schemeClr val="accent6">
                  <a:lumMod val="75000"/>
                </a:schemeClr>
              </a:solidFill>
            </a:endParaRPr>
          </a:p>
          <a:p>
            <a:r>
              <a:rPr lang="en-IN" altLang="en-US" sz="2000">
                <a:solidFill>
                  <a:schemeClr val="accent6">
                    <a:lumMod val="75000"/>
                  </a:schemeClr>
                </a:solidFill>
              </a:rPr>
              <a:t>8. Conclusion</a:t>
            </a:r>
            <a:endParaRPr lang="en-IN" altLang="en-US" sz="2000">
              <a:solidFill>
                <a:schemeClr val="accent6">
                  <a:lumMod val="75000"/>
                </a:schemeClr>
              </a:solidFill>
            </a:endParaRPr>
          </a:p>
          <a:p>
            <a:r>
              <a:rPr lang="en-IN" altLang="en-US" sz="2000">
                <a:solidFill>
                  <a:schemeClr val="accent6">
                    <a:lumMod val="75000"/>
                  </a:schemeClr>
                </a:solidFill>
              </a:rPr>
              <a:t>9. References</a:t>
            </a:r>
            <a:endParaRPr lang="en-IN" altLang="en-US" sz="2000">
              <a:solidFill>
                <a:schemeClr val="accent6">
                  <a:lumMod val="7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15845" y="2272995"/>
            <a:ext cx="5513705" cy="574675"/>
          </a:xfrm>
          <a:prstGeom prst="rect">
            <a:avLst/>
          </a:prstGeom>
        </p:spPr>
        <p:txBody>
          <a:bodyPr vert="horz" wrap="square" lIns="0" tIns="12700" rIns="0" bIns="0" rtlCol="0">
            <a:spAutoFit/>
          </a:bodyPr>
          <a:lstStyle/>
          <a:p>
            <a:pPr marL="12700">
              <a:lnSpc>
                <a:spcPct val="100000"/>
              </a:lnSpc>
              <a:spcBef>
                <a:spcPts val="100"/>
              </a:spcBef>
            </a:pPr>
            <a:r>
              <a:rPr dirty="0"/>
              <a:t>Review</a:t>
            </a:r>
            <a:r>
              <a:rPr spc="-30" dirty="0"/>
              <a:t> </a:t>
            </a:r>
            <a:r>
              <a:rPr dirty="0"/>
              <a:t>of</a:t>
            </a:r>
            <a:r>
              <a:rPr spc="-20" dirty="0"/>
              <a:t> </a:t>
            </a:r>
            <a:r>
              <a:rPr spc="-5" dirty="0"/>
              <a:t>the</a:t>
            </a:r>
            <a:r>
              <a:rPr spc="-20" dirty="0"/>
              <a:t> </a:t>
            </a:r>
            <a:r>
              <a:rPr dirty="0"/>
              <a:t>Models</a:t>
            </a:r>
            <a:r>
              <a:rPr spc="-35" dirty="0"/>
              <a:t> </a:t>
            </a:r>
            <a:r>
              <a:rPr dirty="0"/>
              <a:t>used</a:t>
            </a:r>
            <a:endParaRPr dirty="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fld>
            <a:endParaRPr spc="-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438150"/>
            <a:ext cx="3419475" cy="381635"/>
          </a:xfrm>
          <a:prstGeom prst="rect">
            <a:avLst/>
          </a:prstGeom>
        </p:spPr>
        <p:txBody>
          <a:bodyPr vert="horz" wrap="square" lIns="0" tIns="12700" rIns="0" bIns="0" rtlCol="0">
            <a:spAutoFit/>
          </a:bodyPr>
          <a:lstStyle/>
          <a:p>
            <a:pPr marL="12700">
              <a:lnSpc>
                <a:spcPct val="100000"/>
              </a:lnSpc>
              <a:spcBef>
                <a:spcPts val="100"/>
              </a:spcBef>
            </a:pPr>
            <a:r>
              <a:rPr lang="en-IN" sz="2400" dirty="0"/>
              <a:t>1. VGG19 (Pre-trained)</a:t>
            </a:r>
            <a:endParaRPr lang="en-IN" sz="2400" dirty="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fld>
            <a:endParaRPr spc="-5" dirty="0"/>
          </a:p>
        </p:txBody>
      </p:sp>
      <p:sp>
        <p:nvSpPr>
          <p:cNvPr id="4" name="Text Box 3"/>
          <p:cNvSpPr txBox="1"/>
          <p:nvPr/>
        </p:nvSpPr>
        <p:spPr>
          <a:xfrm>
            <a:off x="304800" y="1010285"/>
            <a:ext cx="6522085" cy="2813050"/>
          </a:xfrm>
          <a:prstGeom prst="rect">
            <a:avLst/>
          </a:prstGeom>
          <a:noFill/>
        </p:spPr>
        <p:txBody>
          <a:bodyPr wrap="square" rtlCol="0">
            <a:spAutoFit/>
          </a:bodyPr>
          <a:p>
            <a:r>
              <a:rPr lang="en-IN" altLang="en-US" sz="1400">
                <a:latin typeface="Calibri" panose="020F0502020204030204" charset="0"/>
                <a:cs typeface="Calibri" panose="020F0502020204030204" charset="0"/>
              </a:rPr>
              <a:t>VGG19 has already learned intricate visual features from vast image datasets, making it adept at recognizing various patterns.</a:t>
            </a:r>
            <a:endParaRPr lang="en-IN" altLang="en-US" sz="1400">
              <a:latin typeface="Calibri" panose="020F0502020204030204" charset="0"/>
              <a:cs typeface="Calibri" panose="020F0502020204030204" charset="0"/>
            </a:endParaRPr>
          </a:p>
          <a:p>
            <a:endParaRPr lang="en-IN" altLang="en-US" sz="1400">
              <a:latin typeface="Calibri" panose="020F0502020204030204" charset="0"/>
              <a:cs typeface="Calibri" panose="020F0502020204030204" charset="0"/>
            </a:endParaRPr>
          </a:p>
          <a:p>
            <a:pPr marL="285750" indent="-285750">
              <a:buFont typeface="Arial" panose="020B0604020202020204" pitchFamily="34" charset="0"/>
              <a:buChar char="•"/>
            </a:pPr>
            <a:r>
              <a:rPr lang="en-IN" altLang="en-US" sz="1400">
                <a:latin typeface="Calibri" panose="020F0502020204030204" charset="0"/>
                <a:cs typeface="Calibri" panose="020F0502020204030204" charset="0"/>
              </a:rPr>
              <a:t>Input Layer: Accepts input images (typically 256x256x3).</a:t>
            </a:r>
            <a:endParaRPr lang="en-IN" altLang="en-US" sz="1400">
              <a:latin typeface="Calibri" panose="020F0502020204030204" charset="0"/>
              <a:cs typeface="Calibri" panose="020F0502020204030204" charset="0"/>
            </a:endParaRPr>
          </a:p>
          <a:p>
            <a:pPr marL="285750" indent="-285750">
              <a:buFont typeface="Arial" panose="020B0604020202020204" pitchFamily="34" charset="0"/>
              <a:buChar char="•"/>
            </a:pPr>
            <a:r>
              <a:rPr lang="en-IN" altLang="en-US" sz="1400">
                <a:latin typeface="Calibri" panose="020F0502020204030204" charset="0"/>
                <a:cs typeface="Calibri" panose="020F0502020204030204" charset="0"/>
              </a:rPr>
              <a:t>Convolutional Layers (Conv1_1 to Conv5_4): Extract features using 3x3 filters with stride 1 and same padding.</a:t>
            </a:r>
            <a:endParaRPr lang="en-IN" altLang="en-US" sz="1400">
              <a:latin typeface="Calibri" panose="020F0502020204030204" charset="0"/>
              <a:cs typeface="Calibri" panose="020F0502020204030204" charset="0"/>
            </a:endParaRPr>
          </a:p>
          <a:p>
            <a:pPr marL="285750" indent="-285750">
              <a:buFont typeface="Arial" panose="020B0604020202020204" pitchFamily="34" charset="0"/>
              <a:buChar char="•"/>
            </a:pPr>
            <a:r>
              <a:rPr lang="en-IN" altLang="en-US" sz="1400">
                <a:latin typeface="Calibri" panose="020F0502020204030204" charset="0"/>
                <a:cs typeface="Calibri" panose="020F0502020204030204" charset="0"/>
              </a:rPr>
              <a:t>Max Pooling Layers (MaxPool): Downsample feature maps.</a:t>
            </a:r>
            <a:endParaRPr lang="en-IN" altLang="en-US" sz="1400">
              <a:latin typeface="Calibri" panose="020F0502020204030204" charset="0"/>
              <a:cs typeface="Calibri" panose="020F0502020204030204" charset="0"/>
            </a:endParaRPr>
          </a:p>
          <a:p>
            <a:pPr marL="285750" indent="-285750">
              <a:buFont typeface="Arial" panose="020B0604020202020204" pitchFamily="34" charset="0"/>
              <a:buChar char="•"/>
            </a:pPr>
            <a:r>
              <a:rPr lang="en-IN" altLang="en-US" sz="1400">
                <a:latin typeface="Calibri" panose="020F0502020204030204" charset="0"/>
                <a:cs typeface="Calibri" panose="020F0502020204030204" charset="0"/>
              </a:rPr>
              <a:t>Fully Connected Layers (FC6, FC7, FC8): Perform classification/regression tasks.</a:t>
            </a:r>
            <a:endParaRPr lang="en-IN" altLang="en-US" sz="1400">
              <a:latin typeface="Calibri" panose="020F0502020204030204" charset="0"/>
              <a:cs typeface="Calibri" panose="020F0502020204030204" charset="0"/>
            </a:endParaRPr>
          </a:p>
          <a:p>
            <a:pPr marL="285750" indent="-285750">
              <a:buFont typeface="Arial" panose="020B0604020202020204" pitchFamily="34" charset="0"/>
              <a:buChar char="•"/>
            </a:pPr>
            <a:r>
              <a:rPr lang="en-IN" altLang="en-US" sz="1400">
                <a:latin typeface="Calibri" panose="020F0502020204030204" charset="0"/>
                <a:cs typeface="Calibri" panose="020F0502020204030204" charset="0"/>
              </a:rPr>
              <a:t>Flatten Layers: Flatten feature maps into a vector.</a:t>
            </a:r>
            <a:endParaRPr lang="en-IN" altLang="en-US" sz="1400">
              <a:latin typeface="Calibri" panose="020F0502020204030204" charset="0"/>
              <a:cs typeface="Calibri" panose="020F0502020204030204" charset="0"/>
            </a:endParaRPr>
          </a:p>
          <a:p>
            <a:pPr marL="285750" indent="-285750">
              <a:buFont typeface="Arial" panose="020B0604020202020204" pitchFamily="34" charset="0"/>
              <a:buChar char="•"/>
            </a:pPr>
            <a:r>
              <a:rPr lang="en-IN" altLang="en-US" sz="1400">
                <a:latin typeface="Calibri" panose="020F0502020204030204" charset="0"/>
                <a:cs typeface="Calibri" panose="020F0502020204030204" charset="0"/>
              </a:rPr>
              <a:t>ReLU Activation: Introduce non-linearity after each layer.</a:t>
            </a:r>
            <a:endParaRPr lang="en-IN" altLang="en-US" sz="1400">
              <a:latin typeface="Calibri" panose="020F0502020204030204" charset="0"/>
              <a:cs typeface="Calibri" panose="020F0502020204030204" charset="0"/>
            </a:endParaRPr>
          </a:p>
          <a:p>
            <a:pPr marL="285750" lvl="0" indent="-285750">
              <a:buFont typeface="Arial" panose="020B0604020202020204" pitchFamily="34" charset="0"/>
              <a:buChar char="•"/>
            </a:pPr>
            <a:r>
              <a:rPr sz="1400" spc="-5" dirty="0">
                <a:latin typeface="Calibri" panose="020F0502020204030204" charset="0"/>
                <a:cs typeface="Calibri" panose="020F0502020204030204" charset="0"/>
                <a:sym typeface="+mn-ea"/>
              </a:rPr>
              <a:t>Model</a:t>
            </a:r>
            <a:r>
              <a:rPr sz="1400" spc="-45" dirty="0">
                <a:latin typeface="Calibri" panose="020F0502020204030204" charset="0"/>
                <a:cs typeface="Calibri" panose="020F0502020204030204" charset="0"/>
                <a:sym typeface="+mn-ea"/>
              </a:rPr>
              <a:t> </a:t>
            </a:r>
            <a:r>
              <a:rPr sz="1400" dirty="0">
                <a:latin typeface="Calibri" panose="020F0502020204030204" charset="0"/>
                <a:cs typeface="Calibri" panose="020F0502020204030204" charset="0"/>
                <a:sym typeface="+mn-ea"/>
              </a:rPr>
              <a:t>Parameters</a:t>
            </a:r>
            <a:endParaRPr sz="1400">
              <a:solidFill>
                <a:schemeClr val="tx1"/>
              </a:solidFill>
              <a:latin typeface="Calibri" panose="020F0502020204030204" charset="0"/>
              <a:cs typeface="Calibri" panose="020F0502020204030204" charset="0"/>
            </a:endParaRPr>
          </a:p>
          <a:p>
            <a:pPr marL="803275" lvl="1" indent="-311150">
              <a:lnSpc>
                <a:spcPts val="1375"/>
              </a:lnSpc>
              <a:buChar char="○"/>
              <a:tabLst>
                <a:tab pos="803275" algn="l"/>
                <a:tab pos="803910" algn="l"/>
              </a:tabLst>
            </a:pPr>
            <a:r>
              <a:rPr sz="1400" dirty="0">
                <a:latin typeface="Calibri" panose="020F0502020204030204" charset="0"/>
                <a:cs typeface="Calibri" panose="020F0502020204030204" charset="0"/>
                <a:sym typeface="+mn-ea"/>
              </a:rPr>
              <a:t>Total</a:t>
            </a:r>
            <a:r>
              <a:rPr sz="1400" spc="-25" dirty="0">
                <a:latin typeface="Calibri" panose="020F0502020204030204" charset="0"/>
                <a:cs typeface="Calibri" panose="020F0502020204030204" charset="0"/>
                <a:sym typeface="+mn-ea"/>
              </a:rPr>
              <a:t> </a:t>
            </a:r>
            <a:r>
              <a:rPr sz="1400" spc="-5" dirty="0">
                <a:latin typeface="Calibri" panose="020F0502020204030204" charset="0"/>
                <a:cs typeface="Calibri" panose="020F0502020204030204" charset="0"/>
                <a:sym typeface="+mn-ea"/>
              </a:rPr>
              <a:t>parameters</a:t>
            </a:r>
            <a:r>
              <a:rPr sz="1400" spc="-40" dirty="0">
                <a:latin typeface="Calibri" panose="020F0502020204030204" charset="0"/>
                <a:cs typeface="Calibri" panose="020F0502020204030204" charset="0"/>
                <a:sym typeface="+mn-ea"/>
              </a:rPr>
              <a:t> </a:t>
            </a:r>
            <a:r>
              <a:rPr sz="1400" spc="-5" dirty="0">
                <a:latin typeface="Calibri" panose="020F0502020204030204" charset="0"/>
                <a:cs typeface="Calibri" panose="020F0502020204030204" charset="0"/>
                <a:sym typeface="+mn-ea"/>
              </a:rPr>
              <a:t>20122691 </a:t>
            </a:r>
            <a:endParaRPr sz="1400" spc="-5" dirty="0">
              <a:latin typeface="Calibri" panose="020F0502020204030204" charset="0"/>
              <a:cs typeface="Calibri" panose="020F0502020204030204" charset="0"/>
              <a:sym typeface="+mn-ea"/>
            </a:endParaRPr>
          </a:p>
          <a:p>
            <a:pPr marL="803275" lvl="1" indent="-311150">
              <a:lnSpc>
                <a:spcPts val="1370"/>
              </a:lnSpc>
              <a:buChar char="○"/>
              <a:tabLst>
                <a:tab pos="803275" algn="l"/>
                <a:tab pos="803910" algn="l"/>
              </a:tabLst>
            </a:pPr>
            <a:r>
              <a:rPr sz="1400" dirty="0">
                <a:latin typeface="Calibri" panose="020F0502020204030204" charset="0"/>
                <a:cs typeface="Calibri" panose="020F0502020204030204" charset="0"/>
                <a:sym typeface="+mn-ea"/>
              </a:rPr>
              <a:t>Trainable</a:t>
            </a:r>
            <a:r>
              <a:rPr sz="1400" spc="-65" dirty="0">
                <a:latin typeface="Calibri" panose="020F0502020204030204" charset="0"/>
                <a:cs typeface="Calibri" panose="020F0502020204030204" charset="0"/>
                <a:sym typeface="+mn-ea"/>
              </a:rPr>
              <a:t> </a:t>
            </a:r>
            <a:r>
              <a:rPr sz="1400" dirty="0">
                <a:latin typeface="Calibri" panose="020F0502020204030204" charset="0"/>
                <a:cs typeface="Calibri" panose="020F0502020204030204" charset="0"/>
                <a:sym typeface="+mn-ea"/>
              </a:rPr>
              <a:t>parameters</a:t>
            </a:r>
            <a:r>
              <a:rPr sz="1400" spc="-60" dirty="0">
                <a:latin typeface="Calibri" panose="020F0502020204030204" charset="0"/>
                <a:cs typeface="Calibri" panose="020F0502020204030204" charset="0"/>
                <a:sym typeface="+mn-ea"/>
              </a:rPr>
              <a:t> </a:t>
            </a:r>
            <a:r>
              <a:rPr sz="1400" dirty="0">
                <a:latin typeface="Calibri" panose="020F0502020204030204" charset="0"/>
                <a:cs typeface="Calibri" panose="020F0502020204030204" charset="0"/>
                <a:sym typeface="+mn-ea"/>
              </a:rPr>
              <a:t>98307</a:t>
            </a:r>
            <a:endParaRPr lang="en-IN" altLang="en-US" sz="1400">
              <a:latin typeface="Calibri" panose="020F0502020204030204" charset="0"/>
              <a:cs typeface="Calibri" panose="020F05020202040302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326" y="361645"/>
            <a:ext cx="4346956" cy="574675"/>
          </a:xfrm>
          <a:prstGeom prst="rect">
            <a:avLst/>
          </a:prstGeom>
        </p:spPr>
        <p:txBody>
          <a:bodyPr vert="horz" wrap="square" lIns="0" tIns="12065" rIns="0" bIns="0" rtlCol="0">
            <a:spAutoFit/>
          </a:bodyPr>
          <a:lstStyle/>
          <a:p>
            <a:pPr marL="12700">
              <a:lnSpc>
                <a:spcPct val="100000"/>
              </a:lnSpc>
              <a:spcBef>
                <a:spcPts val="95"/>
              </a:spcBef>
            </a:pPr>
            <a:r>
              <a:rPr lang="en-IN" sz="2400" spc="-5" dirty="0"/>
              <a:t>1. </a:t>
            </a:r>
            <a:r>
              <a:rPr lang="en-IN" sz="2400" dirty="0">
                <a:sym typeface="+mn-ea"/>
              </a:rPr>
              <a:t>VGG19 (Pre-trained)</a:t>
            </a:r>
            <a:r>
              <a:rPr lang="en-IN" sz="2400" spc="-5" dirty="0"/>
              <a:t>(Contd.)</a:t>
            </a:r>
            <a:endParaRPr lang="en-IN" sz="2400" spc="-5"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fld>
            <a:endParaRPr spc="-5" dirty="0"/>
          </a:p>
        </p:txBody>
      </p:sp>
      <p:sp>
        <p:nvSpPr>
          <p:cNvPr id="3" name="Text Box 2"/>
          <p:cNvSpPr txBox="1"/>
          <p:nvPr/>
        </p:nvSpPr>
        <p:spPr>
          <a:xfrm>
            <a:off x="390525" y="963930"/>
            <a:ext cx="2080895" cy="368300"/>
          </a:xfrm>
          <a:prstGeom prst="rect">
            <a:avLst/>
          </a:prstGeom>
          <a:noFill/>
        </p:spPr>
        <p:txBody>
          <a:bodyPr wrap="square" rtlCol="0">
            <a:spAutoFit/>
          </a:bodyPr>
          <a:p>
            <a:r>
              <a:rPr lang="en-IN" altLang="en-US"/>
              <a:t>Glimpses of training</a:t>
            </a:r>
            <a:endParaRPr lang="en-IN" altLang="en-US"/>
          </a:p>
        </p:txBody>
      </p:sp>
      <p:pic>
        <p:nvPicPr>
          <p:cNvPr id="5" name="Content Placeholder 4" descr="Screenshot 2024-02-24 124304"/>
          <p:cNvPicPr>
            <a:picLocks noChangeAspect="1"/>
          </p:cNvPicPr>
          <p:nvPr>
            <p:ph sz="half" idx="2"/>
          </p:nvPr>
        </p:nvPicPr>
        <p:blipFill>
          <a:blip r:embed="rId1"/>
          <a:stretch>
            <a:fillRect/>
          </a:stretch>
        </p:blipFill>
        <p:spPr>
          <a:xfrm>
            <a:off x="533400" y="1456055"/>
            <a:ext cx="3452495" cy="2680970"/>
          </a:xfrm>
          <a:prstGeom prst="rect">
            <a:avLst/>
          </a:prstGeom>
        </p:spPr>
      </p:pic>
      <p:pic>
        <p:nvPicPr>
          <p:cNvPr id="11" name="Content Placeholder 10" descr="Screenshot 2024-02-24 224436"/>
          <p:cNvPicPr>
            <a:picLocks noChangeAspect="1"/>
          </p:cNvPicPr>
          <p:nvPr>
            <p:ph sz="half" idx="3"/>
          </p:nvPr>
        </p:nvPicPr>
        <p:blipFill>
          <a:blip r:embed="rId2"/>
          <a:stretch>
            <a:fillRect/>
          </a:stretch>
        </p:blipFill>
        <p:spPr>
          <a:xfrm>
            <a:off x="4709160" y="1456055"/>
            <a:ext cx="3977640" cy="284734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438150"/>
            <a:ext cx="3419475" cy="381635"/>
          </a:xfrm>
          <a:prstGeom prst="rect">
            <a:avLst/>
          </a:prstGeom>
        </p:spPr>
        <p:txBody>
          <a:bodyPr vert="horz" wrap="square" lIns="0" tIns="12700" rIns="0" bIns="0" rtlCol="0">
            <a:spAutoFit/>
          </a:bodyPr>
          <a:lstStyle/>
          <a:p>
            <a:pPr marL="12700">
              <a:lnSpc>
                <a:spcPct val="100000"/>
              </a:lnSpc>
              <a:spcBef>
                <a:spcPts val="100"/>
              </a:spcBef>
            </a:pPr>
            <a:r>
              <a:rPr lang="en-IN" sz="2400" dirty="0"/>
              <a:t>2. Sequential CNN</a:t>
            </a:r>
            <a:endParaRPr lang="en-IN" sz="2400" dirty="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fld>
            <a:endParaRPr spc="-5" dirty="0"/>
          </a:p>
        </p:txBody>
      </p:sp>
      <p:sp>
        <p:nvSpPr>
          <p:cNvPr id="4" name="Text Box 3"/>
          <p:cNvSpPr txBox="1"/>
          <p:nvPr/>
        </p:nvSpPr>
        <p:spPr>
          <a:xfrm>
            <a:off x="304800" y="1010285"/>
            <a:ext cx="6522085" cy="3938270"/>
          </a:xfrm>
          <a:prstGeom prst="rect">
            <a:avLst/>
          </a:prstGeom>
          <a:noFill/>
        </p:spPr>
        <p:txBody>
          <a:bodyPr wrap="square" rtlCol="0">
            <a:noAutofit/>
          </a:bodyPr>
          <a:p>
            <a:r>
              <a:rPr lang="en-IN" altLang="en-US" sz="1400"/>
              <a:t>The sequential convolutional neural network (CNN) architecture consists of several layers:</a:t>
            </a:r>
            <a:endParaRPr lang="en-IN" altLang="en-US" sz="1400"/>
          </a:p>
          <a:p>
            <a:pPr marL="285750" indent="-285750">
              <a:buFont typeface="Arial" panose="020B0604020202020204" pitchFamily="34" charset="0"/>
              <a:buChar char="•"/>
            </a:pPr>
            <a:r>
              <a:rPr lang="en-IN" altLang="en-US" sz="1400"/>
              <a:t>Convolutional Layers: Four Conv2D layers with increasing filter sizes (32, 64, 128) and (3, 3) kernel size, applying ReLU activation.</a:t>
            </a:r>
            <a:endParaRPr lang="en-IN" altLang="en-US" sz="1400"/>
          </a:p>
          <a:p>
            <a:endParaRPr lang="en-IN" altLang="en-US" sz="1400"/>
          </a:p>
          <a:p>
            <a:pPr marL="285750" indent="-285750">
              <a:buFont typeface="Arial" panose="020B0604020202020204" pitchFamily="34" charset="0"/>
              <a:buChar char="•"/>
            </a:pPr>
            <a:r>
              <a:rPr lang="en-IN" altLang="en-US" sz="1400"/>
              <a:t>Max Pooling Layers: Two MaxPooling2D layers with (2, 2) pool size.</a:t>
            </a:r>
            <a:endParaRPr lang="en-IN" altLang="en-US" sz="1400"/>
          </a:p>
          <a:p>
            <a:endParaRPr lang="en-IN" altLang="en-US" sz="1400"/>
          </a:p>
          <a:p>
            <a:pPr marL="285750" indent="-285750">
              <a:buFont typeface="Arial" panose="020B0604020202020204" pitchFamily="34" charset="0"/>
              <a:buChar char="•"/>
            </a:pPr>
            <a:r>
              <a:rPr lang="en-IN" altLang="en-US" sz="1400"/>
              <a:t>Flatten Layer: Converts the 2D feature maps into a 1D feature vector.</a:t>
            </a:r>
            <a:endParaRPr lang="en-IN" altLang="en-US" sz="1400"/>
          </a:p>
          <a:p>
            <a:pPr marL="285750" indent="-285750">
              <a:buFont typeface="Arial" panose="020B0604020202020204" pitchFamily="34" charset="0"/>
              <a:buChar char="•"/>
            </a:pPr>
            <a:endParaRPr lang="en-IN" altLang="en-US" sz="1400"/>
          </a:p>
          <a:p>
            <a:pPr marL="285750" indent="-285750">
              <a:buFont typeface="Arial" panose="020B0604020202020204" pitchFamily="34" charset="0"/>
              <a:buChar char="•"/>
            </a:pPr>
            <a:r>
              <a:rPr lang="en-IN" altLang="en-US" sz="1400"/>
              <a:t>Dense Layers:</a:t>
            </a:r>
            <a:endParaRPr lang="en-IN" altLang="en-US" sz="1400"/>
          </a:p>
          <a:p>
            <a:pPr marL="742950" lvl="1" indent="-285750">
              <a:buFont typeface="Arial" panose="020B0604020202020204" pitchFamily="34" charset="0"/>
              <a:buChar char="•"/>
            </a:pPr>
            <a:r>
              <a:rPr lang="en-IN" altLang="en-US" sz="1400"/>
              <a:t>Two Dense layers for classification.</a:t>
            </a:r>
            <a:endParaRPr lang="en-IN" altLang="en-US" sz="1400"/>
          </a:p>
          <a:p>
            <a:pPr marL="742950" lvl="1" indent="-285750">
              <a:buFont typeface="Arial" panose="020B0604020202020204" pitchFamily="34" charset="0"/>
              <a:buChar char="•"/>
            </a:pPr>
            <a:r>
              <a:rPr lang="en-IN" altLang="en-US" sz="1400"/>
              <a:t>The first Dense layer has 128 units with ReLU activation.</a:t>
            </a:r>
            <a:endParaRPr lang="en-IN" altLang="en-US" sz="1400"/>
          </a:p>
          <a:p>
            <a:pPr marL="742950" lvl="1" indent="-285750">
              <a:buFont typeface="Arial" panose="020B0604020202020204" pitchFamily="34" charset="0"/>
              <a:buChar char="•"/>
            </a:pPr>
            <a:r>
              <a:rPr lang="en-IN" altLang="en-US" sz="1400"/>
              <a:t>The second Dense layer has 3 units with softmax activation for multi-class classification.</a:t>
            </a:r>
            <a:endParaRPr lang="en-IN" altLang="en-US" sz="1400"/>
          </a:p>
          <a:p>
            <a:pPr marL="285750" lvl="0" indent="-285750">
              <a:buFont typeface="Arial" panose="020B0604020202020204" pitchFamily="34" charset="0"/>
              <a:buChar char="•"/>
            </a:pPr>
            <a:r>
              <a:rPr sz="1400" spc="-5" dirty="0">
                <a:solidFill>
                  <a:schemeClr val="tx1"/>
                </a:solidFill>
                <a:latin typeface="Calibri" panose="020F0502020204030204" charset="0"/>
                <a:cs typeface="Calibri" panose="020F0502020204030204" charset="0"/>
                <a:sym typeface="+mn-ea"/>
              </a:rPr>
              <a:t>Model</a:t>
            </a:r>
            <a:r>
              <a:rPr sz="1400" spc="-45" dirty="0">
                <a:solidFill>
                  <a:schemeClr val="tx1"/>
                </a:solidFill>
                <a:latin typeface="Calibri" panose="020F0502020204030204" charset="0"/>
                <a:cs typeface="Calibri" panose="020F0502020204030204" charset="0"/>
                <a:sym typeface="+mn-ea"/>
              </a:rPr>
              <a:t> </a:t>
            </a:r>
            <a:r>
              <a:rPr sz="1400" dirty="0">
                <a:solidFill>
                  <a:schemeClr val="tx1"/>
                </a:solidFill>
                <a:latin typeface="Calibri" panose="020F0502020204030204" charset="0"/>
                <a:cs typeface="Calibri" panose="020F0502020204030204" charset="0"/>
                <a:sym typeface="+mn-ea"/>
              </a:rPr>
              <a:t>Parameters</a:t>
            </a:r>
            <a:endParaRPr sz="1400">
              <a:solidFill>
                <a:schemeClr val="tx1"/>
              </a:solidFill>
              <a:latin typeface="Calibri" panose="020F0502020204030204" charset="0"/>
              <a:cs typeface="Calibri" panose="020F0502020204030204" charset="0"/>
            </a:endParaRPr>
          </a:p>
          <a:p>
            <a:pPr marL="803275" lvl="1" indent="-311150">
              <a:lnSpc>
                <a:spcPts val="1375"/>
              </a:lnSpc>
              <a:buChar char="○"/>
              <a:tabLst>
                <a:tab pos="803275" algn="l"/>
                <a:tab pos="803910" algn="l"/>
              </a:tabLst>
            </a:pPr>
            <a:r>
              <a:rPr sz="1400" dirty="0">
                <a:solidFill>
                  <a:schemeClr val="tx1"/>
                </a:solidFill>
                <a:latin typeface="Calibri" panose="020F0502020204030204" charset="0"/>
                <a:cs typeface="Calibri" panose="020F0502020204030204" charset="0"/>
                <a:sym typeface="+mn-ea"/>
              </a:rPr>
              <a:t>Total</a:t>
            </a:r>
            <a:r>
              <a:rPr sz="1400" spc="-25" dirty="0">
                <a:solidFill>
                  <a:schemeClr val="tx1"/>
                </a:solidFill>
                <a:latin typeface="Calibri" panose="020F0502020204030204" charset="0"/>
                <a:cs typeface="Calibri" panose="020F0502020204030204" charset="0"/>
                <a:sym typeface="+mn-ea"/>
              </a:rPr>
              <a:t> </a:t>
            </a:r>
            <a:r>
              <a:rPr sz="1400" spc="-5" dirty="0">
                <a:solidFill>
                  <a:schemeClr val="tx1"/>
                </a:solidFill>
                <a:latin typeface="Calibri" panose="020F0502020204030204" charset="0"/>
                <a:cs typeface="Calibri" panose="020F0502020204030204" charset="0"/>
                <a:sym typeface="+mn-ea"/>
              </a:rPr>
              <a:t>parameters</a:t>
            </a:r>
            <a:r>
              <a:rPr sz="1400" spc="-40" dirty="0">
                <a:solidFill>
                  <a:schemeClr val="tx1"/>
                </a:solidFill>
                <a:latin typeface="Calibri" panose="020F0502020204030204" charset="0"/>
                <a:cs typeface="Calibri" panose="020F0502020204030204" charset="0"/>
                <a:sym typeface="+mn-ea"/>
              </a:rPr>
              <a:t> </a:t>
            </a:r>
            <a:r>
              <a:rPr sz="1400" spc="-5" dirty="0">
                <a:solidFill>
                  <a:schemeClr val="tx1"/>
                </a:solidFill>
                <a:latin typeface="Calibri" panose="020F0502020204030204" charset="0"/>
                <a:cs typeface="Calibri" panose="020F0502020204030204" charset="0"/>
                <a:sym typeface="+mn-ea"/>
              </a:rPr>
              <a:t>14843878</a:t>
            </a:r>
            <a:endParaRPr sz="1400" spc="-5" dirty="0">
              <a:solidFill>
                <a:schemeClr val="tx1"/>
              </a:solidFill>
              <a:latin typeface="Calibri" panose="020F0502020204030204" charset="0"/>
              <a:cs typeface="Calibri" panose="020F0502020204030204" charset="0"/>
              <a:sym typeface="+mn-ea"/>
            </a:endParaRPr>
          </a:p>
          <a:p>
            <a:pPr marL="803275" lvl="1" indent="-311150">
              <a:lnSpc>
                <a:spcPts val="1370"/>
              </a:lnSpc>
              <a:buChar char="○"/>
              <a:tabLst>
                <a:tab pos="803275" algn="l"/>
                <a:tab pos="803910" algn="l"/>
              </a:tabLst>
            </a:pPr>
            <a:r>
              <a:rPr sz="1400" dirty="0">
                <a:solidFill>
                  <a:schemeClr val="tx1"/>
                </a:solidFill>
                <a:latin typeface="Calibri" panose="020F0502020204030204" charset="0"/>
                <a:cs typeface="Calibri" panose="020F0502020204030204" charset="0"/>
                <a:sym typeface="+mn-ea"/>
              </a:rPr>
              <a:t>Trainable</a:t>
            </a:r>
            <a:r>
              <a:rPr sz="1400" spc="-65" dirty="0">
                <a:solidFill>
                  <a:schemeClr val="tx1"/>
                </a:solidFill>
                <a:latin typeface="Calibri" panose="020F0502020204030204" charset="0"/>
                <a:cs typeface="Calibri" panose="020F0502020204030204" charset="0"/>
                <a:sym typeface="+mn-ea"/>
              </a:rPr>
              <a:t> </a:t>
            </a:r>
            <a:r>
              <a:rPr sz="1400" dirty="0">
                <a:solidFill>
                  <a:schemeClr val="tx1"/>
                </a:solidFill>
                <a:latin typeface="Calibri" panose="020F0502020204030204" charset="0"/>
                <a:cs typeface="Calibri" panose="020F0502020204030204" charset="0"/>
                <a:sym typeface="+mn-ea"/>
              </a:rPr>
              <a:t>parameters</a:t>
            </a:r>
            <a:r>
              <a:rPr sz="1400" spc="-60" dirty="0">
                <a:solidFill>
                  <a:schemeClr val="tx1"/>
                </a:solidFill>
                <a:latin typeface="Calibri" panose="020F0502020204030204" charset="0"/>
                <a:cs typeface="Calibri" panose="020F0502020204030204" charset="0"/>
                <a:sym typeface="+mn-ea"/>
              </a:rPr>
              <a:t> </a:t>
            </a:r>
            <a:r>
              <a:rPr sz="1400" dirty="0">
                <a:solidFill>
                  <a:schemeClr val="tx1"/>
                </a:solidFill>
                <a:latin typeface="Calibri" panose="020F0502020204030204" charset="0"/>
                <a:cs typeface="Calibri" panose="020F0502020204030204" charset="0"/>
                <a:sym typeface="+mn-ea"/>
              </a:rPr>
              <a:t>14843878</a:t>
            </a:r>
            <a:endParaRPr sz="1400" dirty="0">
              <a:solidFill>
                <a:schemeClr val="tx1"/>
              </a:solidFill>
              <a:latin typeface="Calibri" panose="020F0502020204030204" charset="0"/>
              <a:cs typeface="Calibri" panose="020F0502020204030204" charset="0"/>
              <a:sym typeface="+mn-ea"/>
            </a:endParaRPr>
          </a:p>
          <a:p>
            <a:pPr marL="803275" lvl="1" indent="-311150">
              <a:lnSpc>
                <a:spcPts val="1355"/>
              </a:lnSpc>
              <a:buChar char="○"/>
              <a:tabLst>
                <a:tab pos="803275" algn="l"/>
                <a:tab pos="803910" algn="l"/>
              </a:tabLst>
            </a:pPr>
            <a:r>
              <a:rPr sz="1400" spc="-5" dirty="0">
                <a:solidFill>
                  <a:schemeClr val="tx1"/>
                </a:solidFill>
                <a:latin typeface="Calibri" panose="020F0502020204030204" charset="0"/>
                <a:cs typeface="Calibri" panose="020F0502020204030204" charset="0"/>
                <a:sym typeface="+mn-ea"/>
              </a:rPr>
              <a:t>No</a:t>
            </a:r>
            <a:r>
              <a:rPr sz="1400" spc="-15" dirty="0">
                <a:solidFill>
                  <a:schemeClr val="tx1"/>
                </a:solidFill>
                <a:latin typeface="Calibri" panose="020F0502020204030204" charset="0"/>
                <a:cs typeface="Calibri" panose="020F0502020204030204" charset="0"/>
                <a:sym typeface="+mn-ea"/>
              </a:rPr>
              <a:t> </a:t>
            </a:r>
            <a:r>
              <a:rPr sz="1400" spc="-5" dirty="0">
                <a:solidFill>
                  <a:schemeClr val="tx1"/>
                </a:solidFill>
                <a:latin typeface="Calibri" panose="020F0502020204030204" charset="0"/>
                <a:cs typeface="Calibri" panose="020F0502020204030204" charset="0"/>
                <a:sym typeface="+mn-ea"/>
              </a:rPr>
              <a:t>pre-trained</a:t>
            </a:r>
            <a:r>
              <a:rPr sz="1400" spc="-10" dirty="0">
                <a:solidFill>
                  <a:schemeClr val="tx1"/>
                </a:solidFill>
                <a:latin typeface="Calibri" panose="020F0502020204030204" charset="0"/>
                <a:cs typeface="Calibri" panose="020F0502020204030204" charset="0"/>
                <a:sym typeface="+mn-ea"/>
              </a:rPr>
              <a:t> </a:t>
            </a:r>
            <a:r>
              <a:rPr sz="1400" spc="-5" dirty="0">
                <a:solidFill>
                  <a:schemeClr val="tx1"/>
                </a:solidFill>
                <a:latin typeface="Calibri" panose="020F0502020204030204" charset="0"/>
                <a:cs typeface="Calibri" panose="020F0502020204030204" charset="0"/>
                <a:sym typeface="+mn-ea"/>
              </a:rPr>
              <a:t>weights</a:t>
            </a:r>
            <a:r>
              <a:rPr sz="1400" spc="-40" dirty="0">
                <a:solidFill>
                  <a:schemeClr val="tx1"/>
                </a:solidFill>
                <a:latin typeface="Calibri" panose="020F0502020204030204" charset="0"/>
                <a:cs typeface="Calibri" panose="020F0502020204030204" charset="0"/>
                <a:sym typeface="+mn-ea"/>
              </a:rPr>
              <a:t> </a:t>
            </a:r>
            <a:r>
              <a:rPr sz="1400" spc="-5" dirty="0">
                <a:solidFill>
                  <a:schemeClr val="tx1"/>
                </a:solidFill>
                <a:latin typeface="Calibri" panose="020F0502020204030204" charset="0"/>
                <a:cs typeface="Calibri" panose="020F0502020204030204" charset="0"/>
                <a:sym typeface="+mn-ea"/>
              </a:rPr>
              <a:t>used</a:t>
            </a:r>
            <a:endParaRPr lang="en-IN" altLang="en-US" sz="1400"/>
          </a:p>
          <a:p>
            <a:endParaRPr lang="en-IN" altLang="en-US" sz="1400"/>
          </a:p>
          <a:p>
            <a:endParaRPr lang="en-IN" altLang="en-US" sz="1400"/>
          </a:p>
          <a:p>
            <a:endParaRPr lang="en-IN" altLang="en-US" sz="1400"/>
          </a:p>
          <a:p>
            <a:endParaRPr lang="en-IN" altLang="en-US"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25" y="516255"/>
            <a:ext cx="4104005" cy="381000"/>
          </a:xfrm>
          <a:prstGeom prst="rect">
            <a:avLst/>
          </a:prstGeom>
        </p:spPr>
        <p:txBody>
          <a:bodyPr vert="horz" wrap="square" lIns="0" tIns="12065" rIns="0" bIns="0" rtlCol="0">
            <a:spAutoFit/>
          </a:bodyPr>
          <a:lstStyle/>
          <a:p>
            <a:pPr marL="12700">
              <a:lnSpc>
                <a:spcPct val="100000"/>
              </a:lnSpc>
              <a:spcBef>
                <a:spcPts val="95"/>
              </a:spcBef>
            </a:pPr>
            <a:r>
              <a:rPr lang="en-IN" sz="2400" spc="-5" dirty="0"/>
              <a:t>2. Sequential CNN (Contd.)</a:t>
            </a:r>
            <a:endParaRPr lang="en-IN" sz="2400" spc="-5"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fld>
            <a:endParaRPr spc="-5" dirty="0"/>
          </a:p>
        </p:txBody>
      </p:sp>
      <p:sp>
        <p:nvSpPr>
          <p:cNvPr id="6" name="Text Box 5"/>
          <p:cNvSpPr txBox="1"/>
          <p:nvPr/>
        </p:nvSpPr>
        <p:spPr>
          <a:xfrm>
            <a:off x="390525" y="1047750"/>
            <a:ext cx="2080895" cy="368300"/>
          </a:xfrm>
          <a:prstGeom prst="rect">
            <a:avLst/>
          </a:prstGeom>
          <a:noFill/>
        </p:spPr>
        <p:txBody>
          <a:bodyPr wrap="square" rtlCol="0">
            <a:spAutoFit/>
          </a:bodyPr>
          <a:p>
            <a:r>
              <a:rPr lang="en-IN" altLang="en-US"/>
              <a:t>Glimpses of training</a:t>
            </a:r>
            <a:endParaRPr lang="en-IN" altLang="en-US"/>
          </a:p>
        </p:txBody>
      </p:sp>
      <p:pic>
        <p:nvPicPr>
          <p:cNvPr id="10" name="Content Placeholder 9" descr="Screenshot 2024-02-24 124342"/>
          <p:cNvPicPr>
            <a:picLocks noChangeAspect="1"/>
          </p:cNvPicPr>
          <p:nvPr>
            <p:ph sz="half" idx="3"/>
          </p:nvPr>
        </p:nvPicPr>
        <p:blipFill>
          <a:blip r:embed="rId1"/>
          <a:stretch>
            <a:fillRect/>
          </a:stretch>
        </p:blipFill>
        <p:spPr>
          <a:xfrm>
            <a:off x="390525" y="1504950"/>
            <a:ext cx="3399790" cy="2612390"/>
          </a:xfrm>
          <a:prstGeom prst="rect">
            <a:avLst/>
          </a:prstGeom>
        </p:spPr>
      </p:pic>
      <p:pic>
        <p:nvPicPr>
          <p:cNvPr id="12" name="Picture 11" descr="Screenshot 2024-02-24 124406"/>
          <p:cNvPicPr>
            <a:picLocks noChangeAspect="1"/>
          </p:cNvPicPr>
          <p:nvPr/>
        </p:nvPicPr>
        <p:blipFill>
          <a:blip r:embed="rId2"/>
          <a:stretch>
            <a:fillRect/>
          </a:stretch>
        </p:blipFill>
        <p:spPr>
          <a:xfrm>
            <a:off x="4382135" y="1551305"/>
            <a:ext cx="3336925" cy="264223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25" y="516255"/>
            <a:ext cx="4104005" cy="381000"/>
          </a:xfrm>
          <a:prstGeom prst="rect">
            <a:avLst/>
          </a:prstGeom>
        </p:spPr>
        <p:txBody>
          <a:bodyPr vert="horz" wrap="square" lIns="0" tIns="12065" rIns="0" bIns="0" rtlCol="0">
            <a:spAutoFit/>
          </a:bodyPr>
          <a:lstStyle/>
          <a:p>
            <a:pPr marL="12700">
              <a:lnSpc>
                <a:spcPct val="100000"/>
              </a:lnSpc>
              <a:spcBef>
                <a:spcPts val="95"/>
              </a:spcBef>
            </a:pPr>
            <a:r>
              <a:rPr lang="en-IN" sz="2400" spc="-5" dirty="0"/>
              <a:t>3. Other Classifiers</a:t>
            </a:r>
            <a:endParaRPr lang="en-IN" sz="2400" spc="-5"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fld>
            <a:endParaRPr spc="-5" dirty="0"/>
          </a:p>
        </p:txBody>
      </p:sp>
      <p:sp>
        <p:nvSpPr>
          <p:cNvPr id="3" name="Text Box 2"/>
          <p:cNvSpPr txBox="1"/>
          <p:nvPr/>
        </p:nvSpPr>
        <p:spPr>
          <a:xfrm>
            <a:off x="390525" y="1047750"/>
            <a:ext cx="6544310" cy="3322955"/>
          </a:xfrm>
          <a:prstGeom prst="rect">
            <a:avLst/>
          </a:prstGeom>
          <a:noFill/>
        </p:spPr>
        <p:txBody>
          <a:bodyPr wrap="square" rtlCol="0">
            <a:spAutoFit/>
          </a:bodyPr>
          <a:p>
            <a:r>
              <a:rPr lang="en-IN" altLang="en-US" sz="1400"/>
              <a:t>In other classifiers dictionary we have used Logistic Regression, Linear Discriminant Analysis (LDA), K-Nearest Neighbors (KNN), Decision Tree Classifier, Random Forest Classifier, GaussianNB, Support Vector Classifier (SVC) and XGBoost Classifier.</a:t>
            </a:r>
            <a:endParaRPr lang="en-IN" altLang="en-US" sz="1400"/>
          </a:p>
          <a:p>
            <a:endParaRPr lang="en-IN" altLang="en-US" sz="1400"/>
          </a:p>
          <a:p>
            <a:r>
              <a:rPr lang="en-IN" altLang="en-US" sz="1400"/>
              <a:t>For e</a:t>
            </a:r>
            <a:r>
              <a:rPr lang="en-US" sz="1400"/>
              <a:t>ach classifier in the dictionary classifiers</a:t>
            </a:r>
            <a:endParaRPr lang="en-US" sz="1400"/>
          </a:p>
          <a:p>
            <a:pPr marL="285750" indent="-285750">
              <a:buFont typeface="Arial" panose="020B0604020202020204" pitchFamily="34" charset="0"/>
              <a:buChar char="•"/>
            </a:pPr>
            <a:r>
              <a:rPr lang="en-US" sz="1400"/>
              <a:t>Cross-validation is performed using 5-fold cross-validation on the training data to evaluate the classifier's performance.</a:t>
            </a:r>
            <a:endParaRPr lang="en-US" sz="1400"/>
          </a:p>
          <a:p>
            <a:pPr marL="285750" indent="-285750">
              <a:buFont typeface="Arial" panose="020B0604020202020204" pitchFamily="34" charset="0"/>
              <a:buChar char="•"/>
            </a:pPr>
            <a:r>
              <a:rPr lang="en-US" sz="1400"/>
              <a:t>The average cross-validation score is calculated.</a:t>
            </a:r>
            <a:endParaRPr lang="en-US" sz="1400"/>
          </a:p>
          <a:p>
            <a:pPr marL="285750" indent="-285750">
              <a:buFont typeface="Arial" panose="020B0604020202020204" pitchFamily="34" charset="0"/>
              <a:buChar char="•"/>
            </a:pPr>
            <a:r>
              <a:rPr lang="en-US" sz="1400"/>
              <a:t>Each classifier is fitted to the entire training dataset.</a:t>
            </a:r>
            <a:endParaRPr lang="en-US" sz="1400"/>
          </a:p>
          <a:p>
            <a:pPr marL="285750" indent="-285750">
              <a:buFont typeface="Arial" panose="020B0604020202020204" pitchFamily="34" charset="0"/>
              <a:buChar char="•"/>
            </a:pPr>
            <a:r>
              <a:rPr lang="en-US" sz="1400"/>
              <a:t>Predictions are generated on the validation dataset using the trained classifier.</a:t>
            </a:r>
            <a:endParaRPr lang="en-US" sz="1400"/>
          </a:p>
          <a:p>
            <a:pPr marL="285750" indent="-285750">
              <a:buFont typeface="Arial" panose="020B0604020202020204" pitchFamily="34" charset="0"/>
              <a:buChar char="•"/>
            </a:pPr>
            <a:r>
              <a:rPr lang="en-US" sz="1400"/>
              <a:t>Confusion matrices are computed for each classifier's predictions compared to the true labels of the validation dataset.</a:t>
            </a:r>
            <a:endParaRPr lang="en-US" sz="1400"/>
          </a:p>
          <a:p>
            <a:pPr marL="285750" indent="-285750">
              <a:buFont typeface="Arial" panose="020B0604020202020204" pitchFamily="34" charset="0"/>
              <a:buChar char="•"/>
            </a:pPr>
            <a:r>
              <a:rPr lang="en-US" sz="1400"/>
              <a:t>Accuracy scores are calculated for each classifier's predictions.</a:t>
            </a:r>
            <a:endParaRPr lang="en-US" sz="1400"/>
          </a:p>
          <a:p>
            <a:pPr marL="285750" indent="-285750">
              <a:buFont typeface="Arial" panose="020B0604020202020204" pitchFamily="34" charset="0"/>
              <a:buChar char="•"/>
            </a:pPr>
            <a:r>
              <a:rPr lang="en-US" sz="1400"/>
              <a:t>Results, including classifier names and their corresponding accuracies, are stored for comparison.</a:t>
            </a:r>
            <a:endParaRPr lang="en-US"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18160" y="1135380"/>
            <a:ext cx="6171565" cy="2030095"/>
          </a:xfrm>
          <a:prstGeom prst="rect">
            <a:avLst/>
          </a:prstGeom>
          <a:noFill/>
        </p:spPr>
        <p:txBody>
          <a:bodyPr wrap="square" rtlCol="0">
            <a:spAutoFit/>
          </a:bodyPr>
          <a:p>
            <a:r>
              <a:rPr lang="en-US" sz="1400">
                <a:latin typeface="Calibri" panose="020F0502020204030204" charset="0"/>
                <a:cs typeface="Calibri" panose="020F0502020204030204" charset="0"/>
              </a:rPr>
              <a:t>Based on the confusion matrices:</a:t>
            </a:r>
            <a:endParaRPr lang="en-US" sz="1400">
              <a:latin typeface="Calibri" panose="020F0502020204030204" charset="0"/>
              <a:cs typeface="Calibri" panose="020F0502020204030204" charset="0"/>
            </a:endParaRPr>
          </a:p>
          <a:p>
            <a:endParaRPr lang="en-US" sz="1400">
              <a:latin typeface="Calibri" panose="020F0502020204030204" charset="0"/>
              <a:cs typeface="Calibri" panose="020F0502020204030204" charset="0"/>
            </a:endParaRPr>
          </a:p>
          <a:p>
            <a:pPr marL="285750" indent="-285750">
              <a:buFont typeface="Arial" panose="020B0604020202020204" pitchFamily="34" charset="0"/>
              <a:buChar char="•"/>
            </a:pPr>
            <a:r>
              <a:rPr lang="en-US" sz="1400">
                <a:latin typeface="Calibri" panose="020F0502020204030204" charset="0"/>
                <a:cs typeface="Calibri" panose="020F0502020204030204" charset="0"/>
              </a:rPr>
              <a:t>Linear Discriminant Analysis and Support Vector Machine show relatively balanced performance across classes.</a:t>
            </a:r>
            <a:endParaRPr lang="en-US" sz="1400">
              <a:latin typeface="Calibri" panose="020F0502020204030204" charset="0"/>
              <a:cs typeface="Calibri" panose="020F0502020204030204" charset="0"/>
            </a:endParaRPr>
          </a:p>
          <a:p>
            <a:pPr marL="285750" indent="-285750">
              <a:buFont typeface="Arial" panose="020B0604020202020204" pitchFamily="34" charset="0"/>
              <a:buChar char="•"/>
            </a:pPr>
            <a:r>
              <a:rPr lang="en-US" sz="1400">
                <a:latin typeface="Calibri" panose="020F0502020204030204" charset="0"/>
                <a:cs typeface="Calibri" panose="020F0502020204030204" charset="0"/>
              </a:rPr>
              <a:t>Decision Tree and K Nearest Neighbors struggle with misclassification and class imbalance.</a:t>
            </a:r>
            <a:endParaRPr lang="en-US" sz="1400">
              <a:latin typeface="Calibri" panose="020F0502020204030204" charset="0"/>
              <a:cs typeface="Calibri" panose="020F0502020204030204" charset="0"/>
            </a:endParaRPr>
          </a:p>
          <a:p>
            <a:pPr marL="285750" indent="-285750">
              <a:buFont typeface="Arial" panose="020B0604020202020204" pitchFamily="34" charset="0"/>
              <a:buChar char="•"/>
            </a:pPr>
            <a:r>
              <a:rPr lang="en-US" sz="1400">
                <a:latin typeface="Calibri" panose="020F0502020204030204" charset="0"/>
                <a:cs typeface="Calibri" panose="020F0502020204030204" charset="0"/>
              </a:rPr>
              <a:t>Logistic Regression, Random Forest, Gaussian Naive Bayes, and XGBoost demonstrate moderate performance but may require further tuning or handling of class imbalance for improved accuracy.</a:t>
            </a:r>
            <a:endParaRPr lang="en-US" sz="1400">
              <a:latin typeface="Calibri" panose="020F0502020204030204" charset="0"/>
              <a:cs typeface="Calibri" panose="020F0502020204030204" charset="0"/>
            </a:endParaRPr>
          </a:p>
        </p:txBody>
      </p:sp>
      <p:sp>
        <p:nvSpPr>
          <p:cNvPr id="6" name="object 2"/>
          <p:cNvSpPr txBox="1">
            <a:spLocks noGrp="1"/>
          </p:cNvSpPr>
          <p:nvPr>
            <p:ph type="title"/>
          </p:nvPr>
        </p:nvSpPr>
        <p:spPr>
          <a:xfrm>
            <a:off x="390525" y="516255"/>
            <a:ext cx="4104005" cy="381000"/>
          </a:xfrm>
          <a:prstGeom prst="rect">
            <a:avLst/>
          </a:prstGeom>
        </p:spPr>
        <p:txBody>
          <a:bodyPr vert="horz" wrap="square" lIns="0" tIns="12065" rIns="0" bIns="0" rtlCol="0">
            <a:spAutoFit/>
          </a:bodyPr>
          <a:p>
            <a:pPr marL="12700">
              <a:lnSpc>
                <a:spcPct val="100000"/>
              </a:lnSpc>
              <a:spcBef>
                <a:spcPts val="95"/>
              </a:spcBef>
            </a:pPr>
            <a:r>
              <a:rPr lang="en-IN" sz="2400" spc="-5" dirty="0"/>
              <a:t>3. Other Classifiers (contd.)</a:t>
            </a:r>
            <a:endParaRPr lang="en-IN" sz="2400" spc="-5"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3335">
              <a:lnSpc>
                <a:spcPct val="100000"/>
              </a:lnSpc>
              <a:spcBef>
                <a:spcPts val="100"/>
              </a:spcBef>
            </a:pPr>
            <a:r>
              <a:rPr dirty="0"/>
              <a:t>Experimental</a:t>
            </a:r>
            <a:r>
              <a:rPr spc="-100" dirty="0"/>
              <a:t> </a:t>
            </a:r>
            <a:r>
              <a:rPr dirty="0"/>
              <a:t>Results</a:t>
            </a:r>
            <a:endParaRPr dirty="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fld>
            <a:endParaRPr spc="-5"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16381"/>
            <a:ext cx="2563495" cy="406400"/>
          </a:xfrm>
          <a:prstGeom prst="rect">
            <a:avLst/>
          </a:prstGeom>
        </p:spPr>
        <p:txBody>
          <a:bodyPr vert="horz" wrap="square" lIns="0" tIns="12065" rIns="0" bIns="0" rtlCol="0">
            <a:spAutoFit/>
          </a:bodyPr>
          <a:lstStyle/>
          <a:p>
            <a:pPr marL="12700">
              <a:lnSpc>
                <a:spcPct val="100000"/>
              </a:lnSpc>
              <a:spcBef>
                <a:spcPts val="95"/>
              </a:spcBef>
            </a:pPr>
            <a:r>
              <a:rPr sz="2500" spc="-5" dirty="0"/>
              <a:t>Model</a:t>
            </a:r>
            <a:r>
              <a:rPr sz="2500" spc="-55" dirty="0"/>
              <a:t> </a:t>
            </a:r>
            <a:r>
              <a:rPr sz="2500" spc="-5" dirty="0"/>
              <a:t>Description</a:t>
            </a:r>
            <a:endParaRPr sz="25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fld>
            <a:endParaRPr spc="-5" dirty="0"/>
          </a:p>
        </p:txBody>
      </p:sp>
      <p:sp>
        <p:nvSpPr>
          <p:cNvPr id="4" name="object 4"/>
          <p:cNvSpPr txBox="1"/>
          <p:nvPr/>
        </p:nvSpPr>
        <p:spPr>
          <a:xfrm>
            <a:off x="3430588" y="1151890"/>
            <a:ext cx="2461260" cy="228600"/>
          </a:xfrm>
          <a:prstGeom prst="rect">
            <a:avLst/>
          </a:prstGeom>
        </p:spPr>
        <p:txBody>
          <a:bodyPr vert="horz" wrap="square" lIns="0" tIns="13335" rIns="0" bIns="0" rtlCol="0">
            <a:spAutoFit/>
          </a:bodyPr>
          <a:lstStyle/>
          <a:p>
            <a:pPr marL="12700">
              <a:lnSpc>
                <a:spcPct val="100000"/>
              </a:lnSpc>
              <a:spcBef>
                <a:spcPts val="105"/>
              </a:spcBef>
            </a:pPr>
            <a:r>
              <a:rPr sz="1400" spc="-5" dirty="0">
                <a:latin typeface="Arial MT"/>
                <a:cs typeface="Arial MT"/>
              </a:rPr>
              <a:t>Table</a:t>
            </a:r>
            <a:r>
              <a:rPr sz="1400" spc="-40" dirty="0">
                <a:latin typeface="Arial MT"/>
                <a:cs typeface="Arial MT"/>
              </a:rPr>
              <a:t> </a:t>
            </a:r>
            <a:r>
              <a:rPr lang="en-IN" sz="1400" spc="-40" dirty="0">
                <a:latin typeface="Arial MT"/>
                <a:cs typeface="Arial MT"/>
              </a:rPr>
              <a:t>7.1</a:t>
            </a:r>
            <a:r>
              <a:rPr sz="1400" dirty="0">
                <a:latin typeface="Arial MT"/>
                <a:cs typeface="Arial MT"/>
              </a:rPr>
              <a:t>.</a:t>
            </a:r>
            <a:r>
              <a:rPr sz="1400" spc="-35" dirty="0">
                <a:latin typeface="Arial MT"/>
                <a:cs typeface="Arial MT"/>
              </a:rPr>
              <a:t> </a:t>
            </a:r>
            <a:r>
              <a:rPr sz="1400" dirty="0">
                <a:latin typeface="Arial MT"/>
                <a:cs typeface="Arial MT"/>
              </a:rPr>
              <a:t>Model</a:t>
            </a:r>
            <a:r>
              <a:rPr sz="1400" spc="-40" dirty="0">
                <a:latin typeface="Arial MT"/>
                <a:cs typeface="Arial MT"/>
              </a:rPr>
              <a:t> </a:t>
            </a:r>
            <a:r>
              <a:rPr sz="1400" dirty="0">
                <a:latin typeface="Arial MT"/>
                <a:cs typeface="Arial MT"/>
              </a:rPr>
              <a:t>Description</a:t>
            </a:r>
            <a:endParaRPr sz="1400">
              <a:latin typeface="Arial MT"/>
              <a:cs typeface="Arial MT"/>
            </a:endParaRPr>
          </a:p>
        </p:txBody>
      </p:sp>
      <p:graphicFrame>
        <p:nvGraphicFramePr>
          <p:cNvPr id="6" name="Table 5"/>
          <p:cNvGraphicFramePr/>
          <p:nvPr/>
        </p:nvGraphicFramePr>
        <p:xfrm>
          <a:off x="951865" y="1734185"/>
          <a:ext cx="8255635" cy="2272665"/>
        </p:xfrm>
        <a:graphic>
          <a:graphicData uri="http://schemas.openxmlformats.org/drawingml/2006/table">
            <a:tbl>
              <a:tblPr firstRow="1" bandRow="1">
                <a:tableStyleId>{93296810-A885-4BE3-A3E7-6D5BEEA58F35}</a:tableStyleId>
              </a:tblPr>
              <a:tblGrid>
                <a:gridCol w="710565"/>
                <a:gridCol w="1847850"/>
                <a:gridCol w="944880"/>
                <a:gridCol w="1106805"/>
                <a:gridCol w="1249045"/>
                <a:gridCol w="1381125"/>
              </a:tblGrid>
              <a:tr h="748665">
                <a:tc>
                  <a:txBody>
                    <a:bodyPr/>
                    <a:p>
                      <a:pPr algn="ctr">
                        <a:lnSpc>
                          <a:spcPct val="90000"/>
                        </a:lnSpc>
                        <a:buNone/>
                      </a:pPr>
                      <a:r>
                        <a:rPr lang="en-IN" altLang="en-US" sz="1600"/>
                        <a:t>S. No.</a:t>
                      </a:r>
                      <a:endParaRPr lang="en-IN" altLang="en-US" sz="1600"/>
                    </a:p>
                  </a:txBody>
                  <a:tcPr anchor="ctr" anchorCtr="0"/>
                </a:tc>
                <a:tc>
                  <a:txBody>
                    <a:bodyPr/>
                    <a:p>
                      <a:pPr algn="ctr">
                        <a:lnSpc>
                          <a:spcPct val="90000"/>
                        </a:lnSpc>
                        <a:buNone/>
                      </a:pPr>
                      <a:r>
                        <a:rPr lang="en-IN" altLang="en-US" sz="1600"/>
                        <a:t>Model</a:t>
                      </a:r>
                      <a:endParaRPr lang="en-IN" altLang="en-US" sz="1600"/>
                    </a:p>
                  </a:txBody>
                  <a:tcPr anchor="ctr" anchorCtr="0"/>
                </a:tc>
                <a:tc>
                  <a:txBody>
                    <a:bodyPr/>
                    <a:p>
                      <a:pPr algn="ctr">
                        <a:lnSpc>
                          <a:spcPct val="90000"/>
                        </a:lnSpc>
                        <a:buNone/>
                      </a:pPr>
                      <a:r>
                        <a:rPr lang="en-IN" altLang="en-US" sz="1600"/>
                        <a:t>Transfer Learning</a:t>
                      </a:r>
                      <a:endParaRPr lang="en-IN" altLang="en-US" sz="1600"/>
                    </a:p>
                  </a:txBody>
                  <a:tcPr anchor="ctr" anchorCtr="0"/>
                </a:tc>
                <a:tc>
                  <a:txBody>
                    <a:bodyPr/>
                    <a:p>
                      <a:pPr algn="ctr">
                        <a:lnSpc>
                          <a:spcPct val="90000"/>
                        </a:lnSpc>
                        <a:buNone/>
                      </a:pPr>
                      <a:r>
                        <a:rPr lang="en-IN" altLang="en-US" sz="1600"/>
                        <a:t>Optimiser</a:t>
                      </a:r>
                      <a:endParaRPr lang="en-IN" altLang="en-US" sz="1600"/>
                    </a:p>
                  </a:txBody>
                  <a:tcPr anchor="ctr" anchorCtr="0"/>
                </a:tc>
                <a:tc>
                  <a:txBody>
                    <a:bodyPr/>
                    <a:p>
                      <a:pPr algn="ctr">
                        <a:lnSpc>
                          <a:spcPct val="90000"/>
                        </a:lnSpc>
                        <a:buNone/>
                      </a:pPr>
                      <a:r>
                        <a:rPr lang="en-IN" altLang="en-US" sz="1600"/>
                        <a:t>Number of Parameters</a:t>
                      </a:r>
                      <a:endParaRPr lang="en-IN" altLang="en-US" sz="1600"/>
                    </a:p>
                  </a:txBody>
                  <a:tcPr anchor="ctr" anchorCtr="0"/>
                </a:tc>
                <a:tc>
                  <a:txBody>
                    <a:bodyPr/>
                    <a:p>
                      <a:pPr algn="ctr">
                        <a:lnSpc>
                          <a:spcPct val="90000"/>
                        </a:lnSpc>
                        <a:buNone/>
                      </a:pPr>
                      <a:r>
                        <a:rPr lang="en-IN" altLang="en-US" sz="1600"/>
                        <a:t>Number of trainable Paramerers</a:t>
                      </a:r>
                      <a:endParaRPr lang="en-IN" altLang="en-US" sz="1600"/>
                    </a:p>
                  </a:txBody>
                  <a:tcPr anchor="ctr" anchorCtr="0"/>
                </a:tc>
              </a:tr>
              <a:tr h="381000">
                <a:tc>
                  <a:txBody>
                    <a:bodyPr/>
                    <a:p>
                      <a:pPr algn="ctr">
                        <a:lnSpc>
                          <a:spcPct val="90000"/>
                        </a:lnSpc>
                        <a:buNone/>
                      </a:pPr>
                      <a:r>
                        <a:rPr lang="en-IN" altLang="en-US" sz="1600"/>
                        <a:t>1.</a:t>
                      </a:r>
                      <a:endParaRPr lang="en-IN" altLang="en-US" sz="1600"/>
                    </a:p>
                  </a:txBody>
                  <a:tcPr anchor="ctr" anchorCtr="0"/>
                </a:tc>
                <a:tc>
                  <a:txBody>
                    <a:bodyPr/>
                    <a:p>
                      <a:pPr algn="ctr">
                        <a:lnSpc>
                          <a:spcPct val="90000"/>
                        </a:lnSpc>
                        <a:buNone/>
                      </a:pPr>
                      <a:r>
                        <a:rPr lang="en-IN" altLang="en-US" sz="1600"/>
                        <a:t>VGG19</a:t>
                      </a:r>
                      <a:endParaRPr lang="en-IN" altLang="en-US" sz="1600"/>
                    </a:p>
                  </a:txBody>
                  <a:tcPr anchor="ctr" anchorCtr="0"/>
                </a:tc>
                <a:tc>
                  <a:txBody>
                    <a:bodyPr/>
                    <a:p>
                      <a:pPr algn="ctr">
                        <a:lnSpc>
                          <a:spcPct val="90000"/>
                        </a:lnSpc>
                        <a:buNone/>
                      </a:pPr>
                      <a:r>
                        <a:rPr lang="en-IN" altLang="en-US" sz="1600"/>
                        <a:t>Yes</a:t>
                      </a:r>
                      <a:endParaRPr lang="en-IN" altLang="en-US" sz="1600"/>
                    </a:p>
                  </a:txBody>
                  <a:tcPr anchor="ctr" anchorCtr="0"/>
                </a:tc>
                <a:tc>
                  <a:txBody>
                    <a:bodyPr/>
                    <a:p>
                      <a:pPr algn="ctr">
                        <a:lnSpc>
                          <a:spcPct val="90000"/>
                        </a:lnSpc>
                        <a:buNone/>
                      </a:pPr>
                      <a:r>
                        <a:rPr lang="en-IN" altLang="en-US" sz="1600"/>
                        <a:t>Adam</a:t>
                      </a:r>
                      <a:endParaRPr lang="en-IN" altLang="en-US" sz="1600"/>
                    </a:p>
                  </a:txBody>
                  <a:tcPr anchor="ctr" anchorCtr="0"/>
                </a:tc>
                <a:tc>
                  <a:txBody>
                    <a:bodyPr/>
                    <a:p>
                      <a:pPr algn="ctr">
                        <a:lnSpc>
                          <a:spcPct val="90000"/>
                        </a:lnSpc>
                        <a:buNone/>
                      </a:pPr>
                      <a:r>
                        <a:rPr lang="en-US" sz="1600">
                          <a:sym typeface="+mn-ea"/>
                        </a:rPr>
                        <a:t>20122691</a:t>
                      </a:r>
                      <a:endParaRPr lang="en-US" sz="1600"/>
                    </a:p>
                  </a:txBody>
                  <a:tcPr anchor="ctr" anchorCtr="0"/>
                </a:tc>
                <a:tc>
                  <a:txBody>
                    <a:bodyPr/>
                    <a:p>
                      <a:pPr algn="ctr">
                        <a:lnSpc>
                          <a:spcPct val="90000"/>
                        </a:lnSpc>
                        <a:buNone/>
                      </a:pPr>
                      <a:r>
                        <a:rPr lang="en-US" sz="1600">
                          <a:sym typeface="+mn-ea"/>
                        </a:rPr>
                        <a:t>98307</a:t>
                      </a:r>
                      <a:endParaRPr lang="en-US" sz="1600"/>
                    </a:p>
                  </a:txBody>
                  <a:tcPr anchor="ctr" anchorCtr="0"/>
                </a:tc>
              </a:tr>
              <a:tr h="381000">
                <a:tc>
                  <a:txBody>
                    <a:bodyPr/>
                    <a:p>
                      <a:pPr algn="ctr">
                        <a:lnSpc>
                          <a:spcPct val="90000"/>
                        </a:lnSpc>
                        <a:buNone/>
                      </a:pPr>
                      <a:r>
                        <a:rPr lang="en-IN" altLang="en-US" sz="1600"/>
                        <a:t>2.</a:t>
                      </a:r>
                      <a:endParaRPr lang="en-IN" altLang="en-US" sz="1600"/>
                    </a:p>
                  </a:txBody>
                  <a:tcPr anchor="ctr" anchorCtr="0"/>
                </a:tc>
                <a:tc>
                  <a:txBody>
                    <a:bodyPr/>
                    <a:p>
                      <a:pPr algn="ctr">
                        <a:lnSpc>
                          <a:spcPct val="90000"/>
                        </a:lnSpc>
                        <a:buNone/>
                      </a:pPr>
                      <a:r>
                        <a:rPr lang="en-IN" altLang="en-US" sz="1600"/>
                        <a:t>Sequential CNN</a:t>
                      </a:r>
                      <a:endParaRPr lang="en-IN" altLang="en-US" sz="1600"/>
                    </a:p>
                  </a:txBody>
                  <a:tcPr anchor="ctr" anchorCtr="0"/>
                </a:tc>
                <a:tc>
                  <a:txBody>
                    <a:bodyPr/>
                    <a:p>
                      <a:pPr algn="ctr">
                        <a:lnSpc>
                          <a:spcPct val="90000"/>
                        </a:lnSpc>
                        <a:buNone/>
                      </a:pPr>
                      <a:r>
                        <a:rPr lang="en-IN" altLang="en-US" sz="1600"/>
                        <a:t>Yes</a:t>
                      </a:r>
                      <a:endParaRPr lang="en-IN" altLang="en-US" sz="1600"/>
                    </a:p>
                  </a:txBody>
                  <a:tcPr anchor="ctr" anchorCtr="0"/>
                </a:tc>
                <a:tc>
                  <a:txBody>
                    <a:bodyPr/>
                    <a:p>
                      <a:pPr algn="ctr">
                        <a:lnSpc>
                          <a:spcPct val="90000"/>
                        </a:lnSpc>
                        <a:buNone/>
                      </a:pPr>
                      <a:r>
                        <a:rPr lang="en-IN" altLang="en-US" sz="1600"/>
                        <a:t>Adam</a:t>
                      </a:r>
                      <a:endParaRPr lang="en-IN" altLang="en-US" sz="1600"/>
                    </a:p>
                  </a:txBody>
                  <a:tcPr anchor="ctr" anchorCtr="0"/>
                </a:tc>
                <a:tc>
                  <a:txBody>
                    <a:bodyPr/>
                    <a:p>
                      <a:pPr algn="ctr">
                        <a:lnSpc>
                          <a:spcPct val="90000"/>
                        </a:lnSpc>
                        <a:buNone/>
                      </a:pPr>
                      <a:r>
                        <a:rPr lang="en-US" sz="1600"/>
                        <a:t>14839363</a:t>
                      </a:r>
                      <a:endParaRPr lang="en-US" sz="1600"/>
                    </a:p>
                  </a:txBody>
                  <a:tcPr anchor="ctr" anchorCtr="0"/>
                </a:tc>
                <a:tc>
                  <a:txBody>
                    <a:bodyPr/>
                    <a:p>
                      <a:pPr algn="ctr">
                        <a:lnSpc>
                          <a:spcPct val="90000"/>
                        </a:lnSpc>
                        <a:buNone/>
                      </a:pPr>
                      <a:r>
                        <a:rPr lang="en-US" sz="1600"/>
                        <a:t>14839363</a:t>
                      </a:r>
                      <a:endParaRPr lang="en-US" sz="1600"/>
                    </a:p>
                  </a:txBody>
                  <a:tcPr anchor="ctr" anchorCtr="0"/>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25" y="516255"/>
            <a:ext cx="3178175" cy="396240"/>
          </a:xfrm>
          <a:prstGeom prst="rect">
            <a:avLst/>
          </a:prstGeom>
        </p:spPr>
        <p:txBody>
          <a:bodyPr vert="horz" wrap="square" lIns="0" tIns="12065" rIns="0" bIns="0" rtlCol="0">
            <a:spAutoFit/>
          </a:bodyPr>
          <a:lstStyle/>
          <a:p>
            <a:pPr marL="12700">
              <a:lnSpc>
                <a:spcPct val="100000"/>
              </a:lnSpc>
              <a:spcBef>
                <a:spcPts val="95"/>
              </a:spcBef>
            </a:pPr>
            <a:r>
              <a:rPr lang="en-IN" sz="2500"/>
              <a:t>Classification Report</a:t>
            </a:r>
            <a:endParaRPr lang="en-IN" sz="25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fld>
            <a:endParaRPr spc="-5" dirty="0"/>
          </a:p>
        </p:txBody>
      </p:sp>
      <p:graphicFrame>
        <p:nvGraphicFramePr>
          <p:cNvPr id="6" name="Table 5"/>
          <p:cNvGraphicFramePr/>
          <p:nvPr/>
        </p:nvGraphicFramePr>
        <p:xfrm>
          <a:off x="382905" y="1203960"/>
          <a:ext cx="6694805" cy="1236980"/>
        </p:xfrm>
        <a:graphic>
          <a:graphicData uri="http://schemas.openxmlformats.org/drawingml/2006/table">
            <a:tbl>
              <a:tblPr firstRow="1" bandRow="1">
                <a:tableStyleId>{F5AB1C69-6EDB-4FF4-983F-18BD219EF322}</a:tableStyleId>
              </a:tblPr>
              <a:tblGrid>
                <a:gridCol w="543560"/>
                <a:gridCol w="1606550"/>
                <a:gridCol w="1040765"/>
                <a:gridCol w="1237343"/>
                <a:gridCol w="890270"/>
                <a:gridCol w="1376045"/>
              </a:tblGrid>
              <a:tr h="475200">
                <a:tc>
                  <a:txBody>
                    <a:bodyPr/>
                    <a:p>
                      <a:pPr algn="ctr">
                        <a:lnSpc>
                          <a:spcPct val="90000"/>
                        </a:lnSpc>
                        <a:buNone/>
                      </a:pPr>
                      <a:r>
                        <a:rPr lang="en-IN" altLang="en-US" sz="1400"/>
                        <a:t>S. No.0</a:t>
                      </a:r>
                      <a:endParaRPr lang="en-IN" altLang="en-US" sz="1400"/>
                    </a:p>
                  </a:txBody>
                  <a:tcPr anchor="ctr" anchorCtr="0"/>
                </a:tc>
                <a:tc>
                  <a:txBody>
                    <a:bodyPr/>
                    <a:p>
                      <a:pPr algn="ctr">
                        <a:lnSpc>
                          <a:spcPct val="90000"/>
                        </a:lnSpc>
                        <a:buNone/>
                      </a:pPr>
                      <a:r>
                        <a:rPr lang="en-IN" altLang="en-US" sz="1400"/>
                        <a:t>Model</a:t>
                      </a:r>
                      <a:endParaRPr lang="en-IN" altLang="en-US" sz="1400"/>
                    </a:p>
                  </a:txBody>
                  <a:tcPr anchor="ctr" anchorCtr="0"/>
                </a:tc>
                <a:tc>
                  <a:txBody>
                    <a:bodyPr/>
                    <a:p>
                      <a:pPr algn="ctr">
                        <a:lnSpc>
                          <a:spcPct val="90000"/>
                        </a:lnSpc>
                        <a:buNone/>
                      </a:pPr>
                      <a:r>
                        <a:rPr lang="en-IN" altLang="en-US" sz="1400"/>
                        <a:t>Average Accuracy</a:t>
                      </a:r>
                      <a:endParaRPr lang="en-IN" altLang="en-US" sz="1400"/>
                    </a:p>
                  </a:txBody>
                  <a:tcPr anchor="ctr" anchorCtr="0"/>
                </a:tc>
                <a:tc>
                  <a:txBody>
                    <a:bodyPr/>
                    <a:p>
                      <a:pPr algn="ctr">
                        <a:lnSpc>
                          <a:spcPct val="90000"/>
                        </a:lnSpc>
                        <a:buNone/>
                      </a:pPr>
                      <a:r>
                        <a:rPr lang="en-IN" altLang="en-US" sz="1400"/>
                        <a:t>Average Precision</a:t>
                      </a:r>
                      <a:endParaRPr lang="en-IN" altLang="en-US" sz="1400"/>
                    </a:p>
                  </a:txBody>
                  <a:tcPr anchor="ctr" anchorCtr="0"/>
                </a:tc>
                <a:tc>
                  <a:txBody>
                    <a:bodyPr/>
                    <a:p>
                      <a:pPr algn="ctr">
                        <a:lnSpc>
                          <a:spcPct val="90000"/>
                        </a:lnSpc>
                        <a:buNone/>
                      </a:pPr>
                      <a:r>
                        <a:rPr lang="en-IN" altLang="en-US" sz="1400"/>
                        <a:t>Average Recall</a:t>
                      </a:r>
                      <a:endParaRPr lang="en-IN" altLang="en-US" sz="1400"/>
                    </a:p>
                  </a:txBody>
                  <a:tcPr anchor="ctr" anchorCtr="0"/>
                </a:tc>
                <a:tc>
                  <a:txBody>
                    <a:bodyPr/>
                    <a:p>
                      <a:pPr algn="ctr">
                        <a:lnSpc>
                          <a:spcPct val="90000"/>
                        </a:lnSpc>
                        <a:buNone/>
                      </a:pPr>
                      <a:r>
                        <a:rPr lang="en-IN" altLang="en-US" sz="1400"/>
                        <a:t>Average F1- Score</a:t>
                      </a:r>
                      <a:endParaRPr lang="en-IN" altLang="en-US" sz="1400"/>
                    </a:p>
                  </a:txBody>
                  <a:tcPr anchor="ctr" anchorCtr="0"/>
                </a:tc>
              </a:tr>
              <a:tr h="381000">
                <a:tc>
                  <a:txBody>
                    <a:bodyPr/>
                    <a:p>
                      <a:pPr algn="ctr">
                        <a:lnSpc>
                          <a:spcPct val="90000"/>
                        </a:lnSpc>
                        <a:buNone/>
                      </a:pPr>
                      <a:r>
                        <a:rPr lang="en-IN" altLang="en-US" sz="1400"/>
                        <a:t>1.</a:t>
                      </a:r>
                      <a:endParaRPr lang="en-IN" altLang="en-US" sz="1400"/>
                    </a:p>
                  </a:txBody>
                  <a:tcPr anchor="ctr" anchorCtr="0"/>
                </a:tc>
                <a:tc>
                  <a:txBody>
                    <a:bodyPr/>
                    <a:p>
                      <a:pPr algn="ctr">
                        <a:lnSpc>
                          <a:spcPct val="90000"/>
                        </a:lnSpc>
                        <a:buNone/>
                      </a:pPr>
                      <a:r>
                        <a:rPr lang="en-IN" altLang="en-US" sz="1400"/>
                        <a:t>VGG19</a:t>
                      </a:r>
                      <a:endParaRPr lang="en-IN" altLang="en-US" sz="1400"/>
                    </a:p>
                  </a:txBody>
                  <a:tcPr anchor="ctr" anchorCtr="0"/>
                </a:tc>
                <a:tc>
                  <a:txBody>
                    <a:bodyPr/>
                    <a:p>
                      <a:pPr algn="ctr">
                        <a:lnSpc>
                          <a:spcPct val="90000"/>
                        </a:lnSpc>
                        <a:buNone/>
                      </a:pPr>
                      <a:r>
                        <a:rPr lang="en-US" sz="1400"/>
                        <a:t> 98.33</a:t>
                      </a:r>
                      <a:endParaRPr lang="en-US" sz="1400"/>
                    </a:p>
                  </a:txBody>
                  <a:tcPr anchor="ctr" anchorCtr="0"/>
                </a:tc>
                <a:tc>
                  <a:txBody>
                    <a:bodyPr/>
                    <a:p>
                      <a:pPr algn="ctr">
                        <a:lnSpc>
                          <a:spcPct val="90000"/>
                        </a:lnSpc>
                        <a:buNone/>
                      </a:pPr>
                      <a:r>
                        <a:rPr lang="en-US" sz="1400">
                          <a:sym typeface="+mn-ea"/>
                        </a:rPr>
                        <a:t>0.8</a:t>
                      </a:r>
                      <a:r>
                        <a:rPr lang="en-IN" altLang="en-US" sz="1400">
                          <a:sym typeface="+mn-ea"/>
                        </a:rPr>
                        <a:t>5</a:t>
                      </a:r>
                      <a:endParaRPr lang="en-IN" altLang="en-US" sz="1400">
                        <a:sym typeface="+mn-ea"/>
                      </a:endParaRPr>
                    </a:p>
                  </a:txBody>
                  <a:tcPr anchor="ctr" anchorCtr="0"/>
                </a:tc>
                <a:tc>
                  <a:txBody>
                    <a:bodyPr/>
                    <a:p>
                      <a:pPr algn="ctr">
                        <a:lnSpc>
                          <a:spcPct val="90000"/>
                        </a:lnSpc>
                        <a:buNone/>
                      </a:pPr>
                      <a:r>
                        <a:rPr lang="en-US" sz="1400">
                          <a:sym typeface="+mn-ea"/>
                        </a:rPr>
                        <a:t>0.84  </a:t>
                      </a:r>
                      <a:endParaRPr lang="en-US" sz="1400">
                        <a:sym typeface="+mn-ea"/>
                      </a:endParaRPr>
                    </a:p>
                  </a:txBody>
                  <a:tcPr anchor="ctr" anchorCtr="0"/>
                </a:tc>
                <a:tc>
                  <a:txBody>
                    <a:bodyPr/>
                    <a:p>
                      <a:pPr algn="ctr">
                        <a:lnSpc>
                          <a:spcPct val="90000"/>
                        </a:lnSpc>
                        <a:buNone/>
                      </a:pPr>
                      <a:r>
                        <a:rPr lang="en-US" sz="1400">
                          <a:sym typeface="+mn-ea"/>
                        </a:rPr>
                        <a:t>0.84  </a:t>
                      </a:r>
                      <a:endParaRPr lang="en-US" sz="1400">
                        <a:sym typeface="+mn-ea"/>
                      </a:endParaRPr>
                    </a:p>
                  </a:txBody>
                  <a:tcPr anchor="ctr" anchorCtr="0"/>
                </a:tc>
              </a:tr>
              <a:tr h="381000">
                <a:tc>
                  <a:txBody>
                    <a:bodyPr/>
                    <a:p>
                      <a:pPr algn="ctr">
                        <a:lnSpc>
                          <a:spcPct val="90000"/>
                        </a:lnSpc>
                        <a:buNone/>
                      </a:pPr>
                      <a:r>
                        <a:rPr lang="en-IN" altLang="en-US" sz="1400"/>
                        <a:t>2.</a:t>
                      </a:r>
                      <a:endParaRPr lang="en-IN" altLang="en-US" sz="1400"/>
                    </a:p>
                  </a:txBody>
                  <a:tcPr anchor="ctr" anchorCtr="0"/>
                </a:tc>
                <a:tc>
                  <a:txBody>
                    <a:bodyPr/>
                    <a:p>
                      <a:pPr algn="ctr">
                        <a:lnSpc>
                          <a:spcPct val="90000"/>
                        </a:lnSpc>
                        <a:buNone/>
                      </a:pPr>
                      <a:r>
                        <a:rPr lang="en-IN" altLang="en-US" sz="1400"/>
                        <a:t>Sequentail CNN</a:t>
                      </a:r>
                      <a:endParaRPr lang="en-IN" altLang="en-US" sz="1400"/>
                    </a:p>
                  </a:txBody>
                  <a:tcPr anchor="ctr" anchorCtr="0"/>
                </a:tc>
                <a:tc>
                  <a:txBody>
                    <a:bodyPr/>
                    <a:p>
                      <a:pPr algn="ctr">
                        <a:lnSpc>
                          <a:spcPct val="90000"/>
                        </a:lnSpc>
                        <a:buNone/>
                      </a:pPr>
                      <a:r>
                        <a:rPr lang="en-US" sz="1400"/>
                        <a:t>88.33</a:t>
                      </a:r>
                      <a:r>
                        <a:rPr lang="en-IN" altLang="en-US" sz="1400"/>
                        <a:t>%</a:t>
                      </a:r>
                      <a:endParaRPr lang="en-IN" altLang="en-US" sz="1400"/>
                    </a:p>
                  </a:txBody>
                  <a:tcPr anchor="ctr" anchorCtr="0"/>
                </a:tc>
                <a:tc>
                  <a:txBody>
                    <a:bodyPr/>
                    <a:p>
                      <a:pPr algn="ctr">
                        <a:lnSpc>
                          <a:spcPct val="90000"/>
                        </a:lnSpc>
                        <a:buNone/>
                      </a:pPr>
                      <a:r>
                        <a:rPr lang="en-US" sz="1400"/>
                        <a:t>0.91</a:t>
                      </a:r>
                      <a:endParaRPr lang="en-US" sz="1400"/>
                    </a:p>
                  </a:txBody>
                  <a:tcPr anchor="ctr" anchorCtr="0"/>
                </a:tc>
                <a:tc>
                  <a:txBody>
                    <a:bodyPr/>
                    <a:p>
                      <a:pPr algn="ctr">
                        <a:lnSpc>
                          <a:spcPct val="90000"/>
                        </a:lnSpc>
                        <a:buNone/>
                      </a:pPr>
                      <a:r>
                        <a:rPr lang="en-US" sz="1400">
                          <a:sym typeface="+mn-ea"/>
                        </a:rPr>
                        <a:t> 0.89      </a:t>
                      </a:r>
                      <a:endParaRPr lang="en-US" sz="1400">
                        <a:sym typeface="+mn-ea"/>
                      </a:endParaRPr>
                    </a:p>
                  </a:txBody>
                  <a:tcPr anchor="ctr" anchorCtr="0"/>
                </a:tc>
                <a:tc>
                  <a:txBody>
                    <a:bodyPr/>
                    <a:p>
                      <a:pPr algn="ctr">
                        <a:lnSpc>
                          <a:spcPct val="90000"/>
                        </a:lnSpc>
                        <a:buNone/>
                      </a:pPr>
                      <a:r>
                        <a:rPr lang="en-US" sz="1400">
                          <a:sym typeface="+mn-ea"/>
                        </a:rPr>
                        <a:t>0.89</a:t>
                      </a:r>
                      <a:endParaRPr lang="en-US" sz="1400">
                        <a:sym typeface="+mn-ea"/>
                      </a:endParaRPr>
                    </a:p>
                  </a:txBody>
                  <a:tcPr anchor="ctr" anchorCtr="0"/>
                </a:tc>
              </a:tr>
            </a:tbl>
          </a:graphicData>
        </a:graphic>
      </p:graphicFrame>
      <p:pic>
        <p:nvPicPr>
          <p:cNvPr id="10" name="Content Placeholder 9" descr="Screenshot 2024-02-24 215547"/>
          <p:cNvPicPr>
            <a:picLocks noChangeAspect="1"/>
          </p:cNvPicPr>
          <p:nvPr>
            <p:ph sz="half" idx="2"/>
          </p:nvPr>
        </p:nvPicPr>
        <p:blipFill>
          <a:blip r:embed="rId1"/>
          <a:stretch>
            <a:fillRect/>
          </a:stretch>
        </p:blipFill>
        <p:spPr>
          <a:xfrm>
            <a:off x="390525" y="2663825"/>
            <a:ext cx="6694805" cy="20745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p:pic>
        <p:nvPicPr>
          <p:cNvPr id="10" name="Picture 9" descr="Screenshot 2024-02-22 132213"/>
          <p:cNvPicPr>
            <a:picLocks noChangeAspect="1"/>
          </p:cNvPicPr>
          <p:nvPr/>
        </p:nvPicPr>
        <p:blipFill>
          <a:blip r:embed="rId1"/>
          <a:stretch>
            <a:fillRect/>
          </a:stretch>
        </p:blipFill>
        <p:spPr>
          <a:xfrm>
            <a:off x="7367905" y="0"/>
            <a:ext cx="1776095" cy="988060"/>
          </a:xfrm>
          <a:prstGeom prst="rect">
            <a:avLst/>
          </a:prstGeom>
        </p:spPr>
      </p:pic>
      <p:sp>
        <p:nvSpPr>
          <p:cNvPr id="4" name="Text Box 3"/>
          <p:cNvSpPr txBox="1"/>
          <p:nvPr/>
        </p:nvSpPr>
        <p:spPr>
          <a:xfrm>
            <a:off x="456565" y="666750"/>
            <a:ext cx="7844155" cy="4237355"/>
          </a:xfrm>
          <a:prstGeom prst="rect">
            <a:avLst/>
          </a:prstGeom>
          <a:noFill/>
        </p:spPr>
        <p:txBody>
          <a:bodyPr wrap="square" rtlCol="0">
            <a:noAutofit/>
          </a:bodyPr>
          <a:p>
            <a:pPr indent="0">
              <a:buNone/>
            </a:pPr>
            <a:r>
              <a:rPr lang="en-IN" altLang="en-US" sz="1200" b="1"/>
              <a:t>Role of plants :</a:t>
            </a:r>
            <a:endParaRPr lang="en-IN" altLang="en-US" sz="1200" b="1"/>
          </a:p>
          <a:p>
            <a:pPr marL="285750" indent="-285750">
              <a:buFont typeface="Arial" panose="020B0604020202020204" pitchFamily="34" charset="0"/>
              <a:buChar char="•"/>
            </a:pPr>
            <a:r>
              <a:rPr lang="en-IN" altLang="en-US" sz="1200"/>
              <a:t>Plays a vital role in daily life by providing essential sustenance, contributing to economic stability, and supporting ecosystems through oxygen production and carbon sequestration.</a:t>
            </a:r>
            <a:endParaRPr lang="en-IN" altLang="en-US" sz="1200"/>
          </a:p>
          <a:p>
            <a:pPr indent="0">
              <a:buFont typeface="Arial" panose="020B0604020202020204" pitchFamily="34" charset="0"/>
              <a:buNone/>
            </a:pPr>
            <a:endParaRPr lang="en-IN" altLang="en-US" sz="1200"/>
          </a:p>
          <a:p>
            <a:pPr indent="0">
              <a:buNone/>
            </a:pPr>
            <a:r>
              <a:rPr lang="en-IN" altLang="en-US" sz="1200" b="1"/>
              <a:t>Reason for Plant Disease : </a:t>
            </a:r>
            <a:endParaRPr lang="en-US" sz="1200" b="1"/>
          </a:p>
          <a:p>
            <a:pPr marL="285750" indent="-285750">
              <a:buFont typeface="Arial" panose="020B0604020202020204" pitchFamily="34" charset="0"/>
              <a:buChar char="•"/>
            </a:pPr>
            <a:r>
              <a:rPr lang="en-US" sz="1200"/>
              <a:t>Plant diseases can be caused by pathogens like fungi, bacteria, and viruses</a:t>
            </a:r>
            <a:r>
              <a:rPr lang="en-IN" altLang="en-US" sz="1200">
                <a:sym typeface="+mn-ea"/>
              </a:rPr>
              <a:t> or </a:t>
            </a:r>
            <a:r>
              <a:rPr lang="en-IN" altLang="en-US" sz="1200"/>
              <a:t>be made more </a:t>
            </a:r>
            <a:r>
              <a:rPr lang="en-US" sz="1200">
                <a:sym typeface="+mn-ea"/>
              </a:rPr>
              <a:t>susceptible to disease</a:t>
            </a:r>
            <a:r>
              <a:rPr lang="en-IN" altLang="en-US" sz="1200">
                <a:sym typeface="+mn-ea"/>
              </a:rPr>
              <a:t> by </a:t>
            </a:r>
            <a:r>
              <a:rPr lang="en-US" sz="1200">
                <a:sym typeface="+mn-ea"/>
              </a:rPr>
              <a:t>extreme temperatures or humidity levels</a:t>
            </a:r>
            <a:r>
              <a:rPr lang="en-IN" altLang="en-US" sz="1200">
                <a:sym typeface="+mn-ea"/>
              </a:rPr>
              <a:t>.</a:t>
            </a:r>
            <a:endParaRPr lang="en-US" sz="1200"/>
          </a:p>
          <a:p>
            <a:pPr indent="0">
              <a:buFont typeface="Arial" panose="020B0604020202020204" pitchFamily="34" charset="0"/>
              <a:buNone/>
            </a:pPr>
            <a:endParaRPr lang="en-US" sz="1200"/>
          </a:p>
          <a:p>
            <a:pPr indent="0">
              <a:buFont typeface="Arial" panose="020B0604020202020204" pitchFamily="34" charset="0"/>
              <a:buNone/>
            </a:pPr>
            <a:r>
              <a:rPr lang="en-US" sz="1200" b="1"/>
              <a:t>Critical Need for Plant Disease Detection</a:t>
            </a:r>
            <a:r>
              <a:rPr lang="en-IN" altLang="en-US" sz="1200" b="1"/>
              <a:t> :</a:t>
            </a:r>
            <a:endParaRPr lang="en-US" sz="1200" b="1"/>
          </a:p>
          <a:p>
            <a:pPr marL="285750" indent="-285750">
              <a:buFont typeface="Arial" panose="020B0604020202020204" pitchFamily="34" charset="0"/>
              <a:buChar char="•"/>
            </a:pPr>
            <a:r>
              <a:rPr lang="en-IN" altLang="en-US" sz="1200"/>
              <a:t>To s</a:t>
            </a:r>
            <a:r>
              <a:rPr lang="en-US" sz="1200"/>
              <a:t>afeguard crop health, ensur</a:t>
            </a:r>
            <a:r>
              <a:rPr lang="en-IN" altLang="en-US" sz="1200"/>
              <a:t>e</a:t>
            </a:r>
            <a:r>
              <a:rPr lang="en-US" sz="1200"/>
              <a:t> food security, </a:t>
            </a:r>
            <a:r>
              <a:rPr lang="en-IN" altLang="en-US" sz="1200"/>
              <a:t>and </a:t>
            </a:r>
            <a:r>
              <a:rPr lang="en-US" sz="1200"/>
              <a:t>preserv</a:t>
            </a:r>
            <a:r>
              <a:rPr lang="en-IN" altLang="en-US" sz="1200"/>
              <a:t>e</a:t>
            </a:r>
            <a:r>
              <a:rPr lang="en-US" sz="1200"/>
              <a:t> agricultural economies, and address global challenges related to hunger, economic stability, and sustainability.</a:t>
            </a:r>
            <a:endParaRPr lang="en-US" sz="1200"/>
          </a:p>
          <a:p>
            <a:pPr marL="285750" indent="-285750">
              <a:buFont typeface="Arial" panose="020B0604020202020204" pitchFamily="34" charset="0"/>
              <a:buChar char="•"/>
            </a:pPr>
            <a:endParaRPr lang="en-US" sz="1200"/>
          </a:p>
          <a:p>
            <a:pPr indent="0">
              <a:buFont typeface="Arial" panose="020B0604020202020204" pitchFamily="34" charset="0"/>
              <a:buNone/>
            </a:pPr>
            <a:r>
              <a:rPr lang="en-IN" altLang="en-US" sz="1200" b="1"/>
              <a:t>Challenges for Plant Disease Detection :</a:t>
            </a:r>
            <a:endParaRPr lang="en-IN" altLang="en-US" sz="1200" b="1"/>
          </a:p>
          <a:p>
            <a:pPr marL="285750" indent="-285750">
              <a:buFont typeface="Arial" panose="020B0604020202020204" pitchFamily="34" charset="0"/>
              <a:buChar char="•"/>
            </a:pPr>
            <a:r>
              <a:rPr lang="en-IN" altLang="en-US" sz="1200"/>
              <a:t>Timely and accurate identification of plant diseases.</a:t>
            </a:r>
            <a:endParaRPr lang="en-IN" altLang="en-US" sz="1200"/>
          </a:p>
          <a:p>
            <a:pPr marL="285750" indent="-285750">
              <a:buFont typeface="Arial" panose="020B0604020202020204" pitchFamily="34" charset="0"/>
              <a:buChar char="•"/>
            </a:pPr>
            <a:r>
              <a:rPr lang="en-IN" altLang="en-US" sz="1200"/>
              <a:t>Taditional methods of disease identification relies heavily on human expertise,  which can be time-consuming, subjective, and prone to errors.</a:t>
            </a:r>
            <a:endParaRPr lang="en-IN" altLang="en-US" sz="1200"/>
          </a:p>
          <a:p>
            <a:pPr marL="285750" indent="-285750">
              <a:buFont typeface="Arial" panose="020B0604020202020204" pitchFamily="34" charset="0"/>
              <a:buChar char="•"/>
            </a:pPr>
            <a:r>
              <a:rPr lang="en-IN" altLang="en-US" sz="1200">
                <a:sym typeface="+mn-ea"/>
              </a:rPr>
              <a:t>Regions with limited access to expert knowledge or diagnostic facilities.</a:t>
            </a:r>
            <a:endParaRPr lang="en-IN" altLang="en-US" sz="1200"/>
          </a:p>
          <a:p>
            <a:pPr indent="0">
              <a:buFont typeface="Arial" panose="020B0604020202020204" pitchFamily="34" charset="0"/>
              <a:buNone/>
            </a:pPr>
            <a:endParaRPr lang="en-IN" altLang="en-US" sz="1200"/>
          </a:p>
          <a:p>
            <a:pPr indent="0">
              <a:buFont typeface="Arial" panose="020B0604020202020204" pitchFamily="34" charset="0"/>
              <a:buNone/>
            </a:pPr>
            <a:r>
              <a:rPr lang="en-IN" altLang="en-US" sz="1200" b="1"/>
              <a:t>Model Objective :</a:t>
            </a:r>
            <a:endParaRPr lang="en-IN" altLang="en-US" sz="1200" b="1"/>
          </a:p>
          <a:p>
            <a:pPr marL="285750" indent="-285750">
              <a:buFont typeface="Arial" panose="020B0604020202020204" pitchFamily="34" charset="0"/>
              <a:buChar char="•"/>
            </a:pPr>
            <a:r>
              <a:rPr lang="en-IN" altLang="en-US" sz="1200"/>
              <a:t>Provide rapid and precise diagnoses based on visual symptoms, empowering farmers and agricultural stakeholders to effectively manage crop diseases and protect global food supplies.</a:t>
            </a:r>
            <a:endParaRPr lang="en-IN" altLang="en-US" sz="1200"/>
          </a:p>
        </p:txBody>
      </p:sp>
      <p:sp>
        <p:nvSpPr>
          <p:cNvPr id="5" name="Text Box 4"/>
          <p:cNvSpPr txBox="1"/>
          <p:nvPr/>
        </p:nvSpPr>
        <p:spPr>
          <a:xfrm>
            <a:off x="456565" y="156845"/>
            <a:ext cx="1863725" cy="460375"/>
          </a:xfrm>
          <a:prstGeom prst="rect">
            <a:avLst/>
          </a:prstGeom>
          <a:noFill/>
        </p:spPr>
        <p:txBody>
          <a:bodyPr wrap="square" rtlCol="0">
            <a:spAutoFit/>
          </a:bodyPr>
          <a:p>
            <a:r>
              <a:rPr lang="en-IN" altLang="en-US" sz="2400" b="1"/>
              <a:t>Introduction</a:t>
            </a:r>
            <a:endParaRPr lang="en-IN" altLang="en-US" sz="2400"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object 2"/>
          <p:cNvSpPr txBox="1">
            <a:spLocks noGrp="1"/>
          </p:cNvSpPr>
          <p:nvPr>
            <p:ph type="title"/>
          </p:nvPr>
        </p:nvSpPr>
        <p:spPr>
          <a:xfrm>
            <a:off x="390525" y="516255"/>
            <a:ext cx="3178175" cy="396240"/>
          </a:xfrm>
          <a:prstGeom prst="rect">
            <a:avLst/>
          </a:prstGeom>
        </p:spPr>
        <p:txBody>
          <a:bodyPr vert="horz" wrap="square" lIns="0" tIns="12065" rIns="0" bIns="0" rtlCol="0">
            <a:spAutoFit/>
          </a:bodyPr>
          <a:p>
            <a:pPr marL="12700">
              <a:lnSpc>
                <a:spcPct val="100000"/>
              </a:lnSpc>
              <a:spcBef>
                <a:spcPts val="95"/>
              </a:spcBef>
            </a:pPr>
            <a:r>
              <a:rPr lang="en-IN" sz="2500"/>
              <a:t>Other Classifiers</a:t>
            </a:r>
            <a:endParaRPr lang="en-IN" sz="2500"/>
          </a:p>
        </p:txBody>
      </p:sp>
      <p:pic>
        <p:nvPicPr>
          <p:cNvPr id="5" name="Picture 4"/>
          <p:cNvPicPr>
            <a:picLocks noChangeAspect="1"/>
          </p:cNvPicPr>
          <p:nvPr/>
        </p:nvPicPr>
        <p:blipFill>
          <a:blip r:embed="rId1"/>
          <a:stretch>
            <a:fillRect/>
          </a:stretch>
        </p:blipFill>
        <p:spPr>
          <a:xfrm>
            <a:off x="2362200" y="1504950"/>
            <a:ext cx="4320540" cy="199644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16381"/>
            <a:ext cx="1594485" cy="406400"/>
          </a:xfrm>
          <a:prstGeom prst="rect">
            <a:avLst/>
          </a:prstGeom>
        </p:spPr>
        <p:txBody>
          <a:bodyPr vert="horz" wrap="square" lIns="0" tIns="12065" rIns="0" bIns="0" rtlCol="0">
            <a:spAutoFit/>
          </a:bodyPr>
          <a:lstStyle/>
          <a:p>
            <a:pPr marL="12700">
              <a:lnSpc>
                <a:spcPct val="100000"/>
              </a:lnSpc>
              <a:spcBef>
                <a:spcPts val="95"/>
              </a:spcBef>
            </a:pPr>
            <a:r>
              <a:rPr sz="2500" spc="-5" dirty="0"/>
              <a:t>Conclusion</a:t>
            </a:r>
            <a:endParaRPr sz="2500"/>
          </a:p>
        </p:txBody>
      </p:sp>
      <p:sp>
        <p:nvSpPr>
          <p:cNvPr id="4" name="object 4"/>
          <p:cNvSpPr txBox="1"/>
          <p:nvPr/>
        </p:nvSpPr>
        <p:spPr>
          <a:xfrm>
            <a:off x="8752585" y="4781594"/>
            <a:ext cx="216535" cy="167005"/>
          </a:xfrm>
          <a:prstGeom prst="rect">
            <a:avLst/>
          </a:prstGeom>
        </p:spPr>
        <p:txBody>
          <a:bodyPr vert="horz" wrap="square" lIns="0" tIns="0" rIns="0" bIns="0" rtlCol="0">
            <a:spAutoFit/>
          </a:bodyPr>
          <a:lstStyle/>
          <a:p>
            <a:pPr marL="38100">
              <a:lnSpc>
                <a:spcPct val="100000"/>
              </a:lnSpc>
            </a:pPr>
            <a:fld id="{81D60167-4931-47E6-BA6A-407CBD079E47}" type="slidenum">
              <a:rPr sz="1000" spc="-5" dirty="0">
                <a:solidFill>
                  <a:srgbClr val="585858"/>
                </a:solidFill>
                <a:latin typeface="Arial MT"/>
                <a:cs typeface="Arial MT"/>
              </a:rPr>
            </a:fld>
            <a:endParaRPr sz="1000">
              <a:latin typeface="Arial MT"/>
              <a:cs typeface="Arial MT"/>
            </a:endParaRPr>
          </a:p>
        </p:txBody>
      </p:sp>
      <p:sp>
        <p:nvSpPr>
          <p:cNvPr id="3" name="object 3"/>
          <p:cNvSpPr txBox="1"/>
          <p:nvPr/>
        </p:nvSpPr>
        <p:spPr>
          <a:xfrm>
            <a:off x="530758" y="1352245"/>
            <a:ext cx="8046720" cy="2286000"/>
          </a:xfrm>
          <a:prstGeom prst="rect">
            <a:avLst/>
          </a:prstGeom>
        </p:spPr>
        <p:txBody>
          <a:bodyPr vert="horz" wrap="square" lIns="0" tIns="13335" rIns="0" bIns="0" rtlCol="0">
            <a:spAutoFit/>
          </a:bodyPr>
          <a:lstStyle/>
          <a:p>
            <a:pPr marL="297815" indent="-285750">
              <a:lnSpc>
                <a:spcPts val="1640"/>
              </a:lnSpc>
              <a:spcBef>
                <a:spcPts val="105"/>
              </a:spcBef>
              <a:buFont typeface="Arial" panose="020B0604020202020204" pitchFamily="34" charset="0"/>
              <a:buChar char="•"/>
              <a:tabLst>
                <a:tab pos="329565" algn="l"/>
                <a:tab pos="330200" algn="l"/>
              </a:tabLst>
            </a:pPr>
            <a:r>
              <a:rPr sz="1400" dirty="0">
                <a:solidFill>
                  <a:srgbClr val="585858"/>
                </a:solidFill>
                <a:latin typeface="Calibri" panose="020F0502020204030204" charset="0"/>
                <a:cs typeface="Calibri" panose="020F0502020204030204" charset="0"/>
              </a:rPr>
              <a:t>Compared</a:t>
            </a:r>
            <a:r>
              <a:rPr sz="1400" spc="-35"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and</a:t>
            </a:r>
            <a:r>
              <a:rPr sz="1400" spc="-25"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contrasted</a:t>
            </a:r>
            <a:r>
              <a:rPr sz="1400" spc="-40"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deep</a:t>
            </a:r>
            <a:r>
              <a:rPr sz="1400" spc="-20"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learning</a:t>
            </a:r>
            <a:r>
              <a:rPr sz="1400" spc="-30"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models</a:t>
            </a:r>
            <a:r>
              <a:rPr sz="1400" spc="-30"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for</a:t>
            </a:r>
            <a:r>
              <a:rPr sz="1400" spc="-15" dirty="0">
                <a:solidFill>
                  <a:srgbClr val="585858"/>
                </a:solidFill>
                <a:latin typeface="Calibri" panose="020F0502020204030204" charset="0"/>
                <a:cs typeface="Calibri" panose="020F0502020204030204" charset="0"/>
              </a:rPr>
              <a:t> </a:t>
            </a:r>
            <a:r>
              <a:rPr lang="en-IN" sz="1400" dirty="0">
                <a:solidFill>
                  <a:srgbClr val="585858"/>
                </a:solidFill>
                <a:latin typeface="Calibri" panose="020F0502020204030204" charset="0"/>
                <a:cs typeface="Calibri" panose="020F0502020204030204" charset="0"/>
              </a:rPr>
              <a:t>plant</a:t>
            </a:r>
            <a:r>
              <a:rPr sz="1400" spc="-35"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disease</a:t>
            </a:r>
            <a:r>
              <a:rPr sz="1400" spc="-35"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prediction</a:t>
            </a:r>
            <a:r>
              <a:rPr sz="1400" spc="-50"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and</a:t>
            </a:r>
            <a:r>
              <a:rPr sz="1400" spc="-20"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built</a:t>
            </a:r>
            <a:r>
              <a:rPr sz="1400" spc="-15" dirty="0">
                <a:solidFill>
                  <a:srgbClr val="585858"/>
                </a:solidFill>
                <a:latin typeface="Calibri" panose="020F0502020204030204" charset="0"/>
                <a:cs typeface="Calibri" panose="020F0502020204030204" charset="0"/>
              </a:rPr>
              <a:t> </a:t>
            </a:r>
            <a:r>
              <a:rPr sz="1400" spc="-5" dirty="0">
                <a:solidFill>
                  <a:srgbClr val="585858"/>
                </a:solidFill>
                <a:latin typeface="Calibri" panose="020F0502020204030204" charset="0"/>
                <a:cs typeface="Calibri" panose="020F0502020204030204" charset="0"/>
              </a:rPr>
              <a:t>novel</a:t>
            </a:r>
            <a:r>
              <a:rPr lang="en-IN" sz="1400" spc="-5" dirty="0">
                <a:solidFill>
                  <a:srgbClr val="585858"/>
                </a:solidFill>
                <a:latin typeface="Calibri" panose="020F0502020204030204" charset="0"/>
                <a:cs typeface="Calibri" panose="020F0502020204030204" charset="0"/>
              </a:rPr>
              <a:t> </a:t>
            </a:r>
            <a:r>
              <a:rPr sz="1400" spc="-5" dirty="0">
                <a:solidFill>
                  <a:srgbClr val="585858"/>
                </a:solidFill>
                <a:latin typeface="Calibri" panose="020F0502020204030204" charset="0"/>
                <a:cs typeface="Calibri" panose="020F0502020204030204" charset="0"/>
              </a:rPr>
              <a:t>architectures</a:t>
            </a:r>
            <a:r>
              <a:rPr sz="1400" spc="-45"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for</a:t>
            </a:r>
            <a:r>
              <a:rPr sz="1400" spc="-25" dirty="0">
                <a:solidFill>
                  <a:srgbClr val="585858"/>
                </a:solidFill>
                <a:latin typeface="Calibri" panose="020F0502020204030204" charset="0"/>
                <a:cs typeface="Calibri" panose="020F0502020204030204" charset="0"/>
              </a:rPr>
              <a:t> </a:t>
            </a:r>
            <a:r>
              <a:rPr sz="1400" spc="-5" dirty="0">
                <a:solidFill>
                  <a:srgbClr val="585858"/>
                </a:solidFill>
                <a:latin typeface="Calibri" panose="020F0502020204030204" charset="0"/>
                <a:cs typeface="Calibri" panose="020F0502020204030204" charset="0"/>
              </a:rPr>
              <a:t>improved</a:t>
            </a:r>
            <a:r>
              <a:rPr sz="1400" spc="-25"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accuracy</a:t>
            </a:r>
            <a:endParaRPr sz="1400">
              <a:latin typeface="Calibri" panose="020F0502020204030204" charset="0"/>
              <a:cs typeface="Calibri" panose="020F0502020204030204" charset="0"/>
            </a:endParaRPr>
          </a:p>
          <a:p>
            <a:pPr marL="297815" indent="-285750">
              <a:lnSpc>
                <a:spcPts val="1595"/>
              </a:lnSpc>
              <a:buFont typeface="Arial" panose="020B0604020202020204" pitchFamily="34" charset="0"/>
              <a:buChar char="•"/>
              <a:tabLst>
                <a:tab pos="329565" algn="l"/>
                <a:tab pos="330200" algn="l"/>
              </a:tabLst>
            </a:pPr>
            <a:r>
              <a:rPr sz="1400" dirty="0">
                <a:solidFill>
                  <a:srgbClr val="585858"/>
                </a:solidFill>
                <a:latin typeface="Calibri" panose="020F0502020204030204" charset="0"/>
                <a:cs typeface="Calibri" panose="020F0502020204030204" charset="0"/>
              </a:rPr>
              <a:t>Literature</a:t>
            </a:r>
            <a:r>
              <a:rPr sz="1400" spc="-45" dirty="0">
                <a:solidFill>
                  <a:srgbClr val="585858"/>
                </a:solidFill>
                <a:latin typeface="Calibri" panose="020F0502020204030204" charset="0"/>
                <a:cs typeface="Calibri" panose="020F0502020204030204" charset="0"/>
              </a:rPr>
              <a:t> </a:t>
            </a:r>
            <a:r>
              <a:rPr sz="1400" spc="-5" dirty="0">
                <a:solidFill>
                  <a:srgbClr val="585858"/>
                </a:solidFill>
                <a:latin typeface="Calibri" panose="020F0502020204030204" charset="0"/>
                <a:cs typeface="Calibri" panose="020F0502020204030204" charset="0"/>
              </a:rPr>
              <a:t>survey</a:t>
            </a:r>
            <a:r>
              <a:rPr sz="1400" spc="-10"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laid</a:t>
            </a:r>
            <a:r>
              <a:rPr sz="1400" spc="-20"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the</a:t>
            </a:r>
            <a:r>
              <a:rPr sz="1400" spc="-15"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foundation</a:t>
            </a:r>
            <a:r>
              <a:rPr sz="1400" spc="-45"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for</a:t>
            </a:r>
            <a:r>
              <a:rPr sz="1400" spc="-15"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model</a:t>
            </a:r>
            <a:r>
              <a:rPr sz="1400" spc="-20"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selection</a:t>
            </a:r>
            <a:r>
              <a:rPr sz="1400" spc="-40" dirty="0">
                <a:solidFill>
                  <a:srgbClr val="585858"/>
                </a:solidFill>
                <a:latin typeface="Calibri" panose="020F0502020204030204" charset="0"/>
                <a:cs typeface="Calibri" panose="020F0502020204030204" charset="0"/>
              </a:rPr>
              <a:t> </a:t>
            </a:r>
            <a:r>
              <a:rPr sz="1400" spc="-5" dirty="0">
                <a:solidFill>
                  <a:srgbClr val="585858"/>
                </a:solidFill>
                <a:latin typeface="Calibri" panose="020F0502020204030204" charset="0"/>
                <a:cs typeface="Calibri" panose="020F0502020204030204" charset="0"/>
              </a:rPr>
              <a:t>with</a:t>
            </a:r>
            <a:r>
              <a:rPr sz="1400" spc="-10" dirty="0">
                <a:solidFill>
                  <a:srgbClr val="585858"/>
                </a:solidFill>
                <a:latin typeface="Calibri" panose="020F0502020204030204" charset="0"/>
                <a:cs typeface="Calibri" panose="020F0502020204030204" charset="0"/>
              </a:rPr>
              <a:t> </a:t>
            </a:r>
            <a:r>
              <a:rPr sz="1400" spc="-5" dirty="0">
                <a:solidFill>
                  <a:srgbClr val="585858"/>
                </a:solidFill>
                <a:latin typeface="Calibri" panose="020F0502020204030204" charset="0"/>
                <a:cs typeface="Calibri" panose="020F0502020204030204" charset="0"/>
              </a:rPr>
              <a:t>state-of-the-art</a:t>
            </a:r>
            <a:r>
              <a:rPr sz="1400" spc="-35"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techniques</a:t>
            </a:r>
            <a:endParaRPr sz="1400">
              <a:latin typeface="Calibri" panose="020F0502020204030204" charset="0"/>
              <a:cs typeface="Calibri" panose="020F0502020204030204" charset="0"/>
            </a:endParaRPr>
          </a:p>
          <a:p>
            <a:pPr marL="297815" indent="-285750">
              <a:lnSpc>
                <a:spcPts val="1595"/>
              </a:lnSpc>
              <a:buFont typeface="Arial" panose="020B0604020202020204" pitchFamily="34" charset="0"/>
              <a:buChar char="•"/>
              <a:tabLst>
                <a:tab pos="329565" algn="l"/>
                <a:tab pos="330200" algn="l"/>
              </a:tabLst>
            </a:pPr>
            <a:r>
              <a:rPr lang="en-IN" sz="1400" dirty="0">
                <a:solidFill>
                  <a:srgbClr val="585858"/>
                </a:solidFill>
                <a:latin typeface="Calibri" panose="020F0502020204030204" charset="0"/>
                <a:cs typeface="Calibri" panose="020F0502020204030204" charset="0"/>
              </a:rPr>
              <a:t>1382</a:t>
            </a:r>
            <a:r>
              <a:rPr sz="1400" spc="-20" dirty="0">
                <a:solidFill>
                  <a:srgbClr val="585858"/>
                </a:solidFill>
                <a:latin typeface="Calibri" panose="020F0502020204030204" charset="0"/>
                <a:cs typeface="Calibri" panose="020F0502020204030204" charset="0"/>
              </a:rPr>
              <a:t> </a:t>
            </a:r>
            <a:r>
              <a:rPr lang="en-IN" sz="1400" spc="-5" dirty="0">
                <a:solidFill>
                  <a:srgbClr val="585858"/>
                </a:solidFill>
                <a:latin typeface="Calibri" panose="020F0502020204030204" charset="0"/>
                <a:cs typeface="Calibri" panose="020F0502020204030204" charset="0"/>
              </a:rPr>
              <a:t>Leaf</a:t>
            </a:r>
            <a:r>
              <a:rPr sz="1400" spc="-25"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images</a:t>
            </a:r>
            <a:r>
              <a:rPr sz="1400" spc="-10"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split</a:t>
            </a:r>
            <a:r>
              <a:rPr sz="1400" spc="-25"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into</a:t>
            </a:r>
            <a:r>
              <a:rPr sz="1400" spc="-15"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training</a:t>
            </a:r>
            <a:r>
              <a:rPr sz="1400" spc="-40"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a:t>
            </a:r>
            <a:r>
              <a:rPr lang="en-IN" sz="1400" dirty="0">
                <a:solidFill>
                  <a:srgbClr val="585858"/>
                </a:solidFill>
                <a:latin typeface="Calibri" panose="020F0502020204030204" charset="0"/>
                <a:cs typeface="Calibri" panose="020F0502020204030204" charset="0"/>
              </a:rPr>
              <a:t>1322</a:t>
            </a:r>
            <a:r>
              <a:rPr sz="1400" dirty="0">
                <a:solidFill>
                  <a:srgbClr val="585858"/>
                </a:solidFill>
                <a:latin typeface="Calibri" panose="020F0502020204030204" charset="0"/>
                <a:cs typeface="Calibri" panose="020F0502020204030204" charset="0"/>
              </a:rPr>
              <a:t>)</a:t>
            </a:r>
            <a:r>
              <a:rPr sz="1400" spc="-30"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and</a:t>
            </a:r>
            <a:r>
              <a:rPr sz="1400" spc="-15" dirty="0">
                <a:solidFill>
                  <a:srgbClr val="585858"/>
                </a:solidFill>
                <a:latin typeface="Calibri" panose="020F0502020204030204" charset="0"/>
                <a:cs typeface="Calibri" panose="020F0502020204030204" charset="0"/>
              </a:rPr>
              <a:t> </a:t>
            </a:r>
            <a:r>
              <a:rPr sz="1400" spc="-5" dirty="0">
                <a:solidFill>
                  <a:srgbClr val="585858"/>
                </a:solidFill>
                <a:latin typeface="Calibri" panose="020F0502020204030204" charset="0"/>
                <a:cs typeface="Calibri" panose="020F0502020204030204" charset="0"/>
              </a:rPr>
              <a:t>external</a:t>
            </a:r>
            <a:r>
              <a:rPr sz="1400" spc="-15" dirty="0">
                <a:solidFill>
                  <a:srgbClr val="585858"/>
                </a:solidFill>
                <a:latin typeface="Calibri" panose="020F0502020204030204" charset="0"/>
                <a:cs typeface="Calibri" panose="020F0502020204030204" charset="0"/>
              </a:rPr>
              <a:t> </a:t>
            </a:r>
            <a:r>
              <a:rPr sz="1400" spc="-5" dirty="0">
                <a:solidFill>
                  <a:srgbClr val="585858"/>
                </a:solidFill>
                <a:latin typeface="Calibri" panose="020F0502020204030204" charset="0"/>
                <a:cs typeface="Calibri" panose="020F0502020204030204" charset="0"/>
              </a:rPr>
              <a:t>validation</a:t>
            </a:r>
            <a:r>
              <a:rPr sz="1400" spc="-20"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sets</a:t>
            </a:r>
            <a:r>
              <a:rPr sz="1400" spc="-25"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a:t>
            </a:r>
            <a:r>
              <a:rPr lang="en-IN" sz="1400" dirty="0">
                <a:solidFill>
                  <a:srgbClr val="585858"/>
                </a:solidFill>
                <a:latin typeface="Calibri" panose="020F0502020204030204" charset="0"/>
                <a:cs typeface="Calibri" panose="020F0502020204030204" charset="0"/>
              </a:rPr>
              <a:t>60</a:t>
            </a:r>
            <a:r>
              <a:rPr sz="1400" dirty="0">
                <a:solidFill>
                  <a:srgbClr val="585858"/>
                </a:solidFill>
                <a:latin typeface="Calibri" panose="020F0502020204030204" charset="0"/>
                <a:cs typeface="Calibri" panose="020F0502020204030204" charset="0"/>
              </a:rPr>
              <a:t>)</a:t>
            </a:r>
            <a:endParaRPr sz="1400">
              <a:latin typeface="Calibri" panose="020F0502020204030204" charset="0"/>
              <a:cs typeface="Calibri" panose="020F0502020204030204" charset="0"/>
            </a:endParaRPr>
          </a:p>
          <a:p>
            <a:pPr marL="297815" indent="-285750">
              <a:lnSpc>
                <a:spcPts val="1595"/>
              </a:lnSpc>
              <a:buFont typeface="Arial" panose="020B0604020202020204" pitchFamily="34" charset="0"/>
              <a:buChar char="•"/>
              <a:tabLst>
                <a:tab pos="329565" algn="l"/>
                <a:tab pos="330200" algn="l"/>
              </a:tabLst>
            </a:pPr>
            <a:r>
              <a:rPr sz="1400" dirty="0">
                <a:solidFill>
                  <a:srgbClr val="585858"/>
                </a:solidFill>
                <a:latin typeface="Calibri" panose="020F0502020204030204" charset="0"/>
                <a:cs typeface="Calibri" panose="020F0502020204030204" charset="0"/>
              </a:rPr>
              <a:t>Utilized</a:t>
            </a:r>
            <a:r>
              <a:rPr sz="1400" spc="-20"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5</a:t>
            </a:r>
            <a:r>
              <a:rPr sz="1400" spc="-20"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and</a:t>
            </a:r>
            <a:r>
              <a:rPr sz="1400" spc="-20"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10-fold</a:t>
            </a:r>
            <a:r>
              <a:rPr sz="1400" spc="-25"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cross-validation</a:t>
            </a:r>
            <a:r>
              <a:rPr sz="1400" spc="-45"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for</a:t>
            </a:r>
            <a:r>
              <a:rPr sz="1400" spc="-30"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rigorous</a:t>
            </a:r>
            <a:r>
              <a:rPr sz="1400" spc="-35"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training</a:t>
            </a:r>
            <a:r>
              <a:rPr sz="1400" spc="-35"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and</a:t>
            </a:r>
            <a:r>
              <a:rPr sz="1400" spc="-20" dirty="0">
                <a:solidFill>
                  <a:srgbClr val="585858"/>
                </a:solidFill>
                <a:latin typeface="Calibri" panose="020F0502020204030204" charset="0"/>
                <a:cs typeface="Calibri" panose="020F0502020204030204" charset="0"/>
              </a:rPr>
              <a:t> </a:t>
            </a:r>
            <a:r>
              <a:rPr sz="1400" spc="-5" dirty="0">
                <a:solidFill>
                  <a:srgbClr val="585858"/>
                </a:solidFill>
                <a:latin typeface="Calibri" panose="020F0502020204030204" charset="0"/>
                <a:cs typeface="Calibri" panose="020F0502020204030204" charset="0"/>
              </a:rPr>
              <a:t>evaluation</a:t>
            </a:r>
            <a:r>
              <a:rPr lang="en-IN" sz="1400" spc="-5" dirty="0">
                <a:solidFill>
                  <a:srgbClr val="585858"/>
                </a:solidFill>
                <a:latin typeface="Calibri" panose="020F0502020204030204" charset="0"/>
                <a:cs typeface="Calibri" panose="020F0502020204030204" charset="0"/>
              </a:rPr>
              <a:t>.</a:t>
            </a:r>
            <a:endParaRPr sz="1400">
              <a:latin typeface="Calibri" panose="020F0502020204030204" charset="0"/>
              <a:cs typeface="Calibri" panose="020F0502020204030204" charset="0"/>
            </a:endParaRPr>
          </a:p>
          <a:p>
            <a:pPr marL="297815" indent="-285750">
              <a:lnSpc>
                <a:spcPts val="1595"/>
              </a:lnSpc>
              <a:buFont typeface="Arial" panose="020B0604020202020204" pitchFamily="34" charset="0"/>
              <a:buChar char="•"/>
              <a:tabLst>
                <a:tab pos="329565" algn="l"/>
                <a:tab pos="330200" algn="l"/>
              </a:tabLst>
            </a:pPr>
            <a:r>
              <a:rPr sz="1400" dirty="0">
                <a:solidFill>
                  <a:srgbClr val="585858"/>
                </a:solidFill>
                <a:latin typeface="Calibri" panose="020F0502020204030204" charset="0"/>
                <a:cs typeface="Calibri" panose="020F0502020204030204" charset="0"/>
              </a:rPr>
              <a:t>Models</a:t>
            </a:r>
            <a:r>
              <a:rPr sz="1400" spc="-25" dirty="0">
                <a:solidFill>
                  <a:srgbClr val="585858"/>
                </a:solidFill>
                <a:latin typeface="Calibri" panose="020F0502020204030204" charset="0"/>
                <a:cs typeface="Calibri" panose="020F0502020204030204" charset="0"/>
              </a:rPr>
              <a:t> </a:t>
            </a:r>
            <a:r>
              <a:rPr sz="1400" spc="-5" dirty="0">
                <a:solidFill>
                  <a:srgbClr val="585858"/>
                </a:solidFill>
                <a:latin typeface="Calibri" panose="020F0502020204030204" charset="0"/>
                <a:cs typeface="Calibri" panose="020F0502020204030204" charset="0"/>
              </a:rPr>
              <a:t>demonstrated</a:t>
            </a:r>
            <a:r>
              <a:rPr sz="1400" spc="-40" dirty="0">
                <a:solidFill>
                  <a:srgbClr val="585858"/>
                </a:solidFill>
                <a:latin typeface="Calibri" panose="020F0502020204030204" charset="0"/>
                <a:cs typeface="Calibri" panose="020F0502020204030204" charset="0"/>
              </a:rPr>
              <a:t> </a:t>
            </a:r>
            <a:r>
              <a:rPr lang="en-IN" sz="1400" spc="-40" dirty="0">
                <a:solidFill>
                  <a:srgbClr val="585858"/>
                </a:solidFill>
                <a:latin typeface="Calibri" panose="020F0502020204030204" charset="0"/>
                <a:cs typeface="Calibri" panose="020F0502020204030204" charset="0"/>
              </a:rPr>
              <a:t>3</a:t>
            </a:r>
            <a:r>
              <a:rPr sz="1400" dirty="0">
                <a:solidFill>
                  <a:srgbClr val="585858"/>
                </a:solidFill>
                <a:latin typeface="Calibri" panose="020F0502020204030204" charset="0"/>
                <a:cs typeface="Calibri" panose="020F0502020204030204" charset="0"/>
              </a:rPr>
              <a:t>-class</a:t>
            </a:r>
            <a:r>
              <a:rPr sz="1400" spc="-35"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classification</a:t>
            </a:r>
            <a:r>
              <a:rPr sz="1400" spc="-40"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capabilities</a:t>
            </a:r>
            <a:r>
              <a:rPr sz="1400" spc="-30"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a:t>
            </a:r>
            <a:r>
              <a:rPr lang="en-IN" sz="1400" dirty="0">
                <a:solidFill>
                  <a:srgbClr val="585858"/>
                </a:solidFill>
                <a:latin typeface="Calibri" panose="020F0502020204030204" charset="0"/>
                <a:cs typeface="Calibri" panose="020F0502020204030204" charset="0"/>
              </a:rPr>
              <a:t>Healthy, Powdery, Rusty</a:t>
            </a:r>
            <a:r>
              <a:rPr sz="1400" spc="-5" dirty="0">
                <a:solidFill>
                  <a:srgbClr val="585858"/>
                </a:solidFill>
                <a:latin typeface="Calibri" panose="020F0502020204030204" charset="0"/>
                <a:cs typeface="Calibri" panose="020F0502020204030204" charset="0"/>
              </a:rPr>
              <a:t>)</a:t>
            </a:r>
            <a:endParaRPr sz="1400">
              <a:latin typeface="Calibri" panose="020F0502020204030204" charset="0"/>
              <a:cs typeface="Calibri" panose="020F0502020204030204" charset="0"/>
            </a:endParaRPr>
          </a:p>
          <a:p>
            <a:pPr marL="297815" marR="64770" indent="-285750">
              <a:lnSpc>
                <a:spcPts val="1600"/>
              </a:lnSpc>
              <a:spcBef>
                <a:spcPts val="80"/>
              </a:spcBef>
              <a:buFont typeface="Arial" panose="020B0604020202020204" pitchFamily="34" charset="0"/>
              <a:buChar char="•"/>
              <a:tabLst>
                <a:tab pos="329565" algn="l"/>
                <a:tab pos="330200" algn="l"/>
              </a:tabLst>
            </a:pPr>
            <a:r>
              <a:rPr sz="1400" dirty="0">
                <a:solidFill>
                  <a:srgbClr val="585858"/>
                </a:solidFill>
                <a:latin typeface="Calibri" panose="020F0502020204030204" charset="0"/>
                <a:cs typeface="Calibri" panose="020F0502020204030204" charset="0"/>
              </a:rPr>
              <a:t>A</a:t>
            </a:r>
            <a:r>
              <a:rPr sz="1400" spc="-5"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new</a:t>
            </a:r>
            <a:r>
              <a:rPr sz="1400" spc="-5" dirty="0">
                <a:solidFill>
                  <a:srgbClr val="585858"/>
                </a:solidFill>
                <a:latin typeface="Calibri" panose="020F0502020204030204" charset="0"/>
                <a:cs typeface="Calibri" panose="020F0502020204030204" charset="0"/>
              </a:rPr>
              <a:t> architecture</a:t>
            </a:r>
            <a:r>
              <a:rPr sz="1400" spc="-40" dirty="0">
                <a:solidFill>
                  <a:srgbClr val="585858"/>
                </a:solidFill>
                <a:latin typeface="Calibri" panose="020F0502020204030204" charset="0"/>
                <a:cs typeface="Calibri" panose="020F0502020204030204" charset="0"/>
              </a:rPr>
              <a:t> </a:t>
            </a:r>
            <a:r>
              <a:rPr sz="1400" spc="-5" dirty="0">
                <a:solidFill>
                  <a:srgbClr val="585858"/>
                </a:solidFill>
                <a:latin typeface="Calibri" panose="020F0502020204030204" charset="0"/>
                <a:cs typeface="Calibri" panose="020F0502020204030204" charset="0"/>
              </a:rPr>
              <a:t>having</a:t>
            </a:r>
            <a:r>
              <a:rPr sz="1400" dirty="0">
                <a:solidFill>
                  <a:srgbClr val="585858"/>
                </a:solidFill>
                <a:latin typeface="Calibri" panose="020F0502020204030204" charset="0"/>
                <a:cs typeface="Calibri" panose="020F0502020204030204" charset="0"/>
              </a:rPr>
              <a:t> 3</a:t>
            </a:r>
            <a:r>
              <a:rPr sz="1400" spc="-5"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residual</a:t>
            </a:r>
            <a:r>
              <a:rPr sz="1400" spc="-35"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blocks,</a:t>
            </a:r>
            <a:r>
              <a:rPr sz="1400" spc="-35"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a </a:t>
            </a:r>
            <a:r>
              <a:rPr sz="1400" spc="-5" dirty="0">
                <a:solidFill>
                  <a:srgbClr val="585858"/>
                </a:solidFill>
                <a:latin typeface="Calibri" panose="020F0502020204030204" charset="0"/>
                <a:cs typeface="Calibri" panose="020F0502020204030204" charset="0"/>
              </a:rPr>
              <a:t>DSC</a:t>
            </a:r>
            <a:r>
              <a:rPr sz="1400" dirty="0">
                <a:solidFill>
                  <a:srgbClr val="585858"/>
                </a:solidFill>
                <a:latin typeface="Calibri" panose="020F0502020204030204" charset="0"/>
                <a:cs typeface="Calibri" panose="020F0502020204030204" charset="0"/>
              </a:rPr>
              <a:t> block,</a:t>
            </a:r>
            <a:r>
              <a:rPr sz="1400" spc="-20"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2</a:t>
            </a:r>
            <a:r>
              <a:rPr sz="1400" spc="-15"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fire</a:t>
            </a:r>
            <a:r>
              <a:rPr sz="1400" spc="-10"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modules,</a:t>
            </a:r>
            <a:r>
              <a:rPr sz="1400" spc="-30"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a </a:t>
            </a:r>
            <a:r>
              <a:rPr sz="1400" spc="-5" dirty="0">
                <a:solidFill>
                  <a:srgbClr val="585858"/>
                </a:solidFill>
                <a:latin typeface="Calibri" panose="020F0502020204030204" charset="0"/>
                <a:cs typeface="Calibri" panose="020F0502020204030204" charset="0"/>
              </a:rPr>
              <a:t>convolution</a:t>
            </a:r>
            <a:r>
              <a:rPr sz="1400" spc="-25" dirty="0">
                <a:solidFill>
                  <a:srgbClr val="585858"/>
                </a:solidFill>
                <a:latin typeface="Calibri" panose="020F0502020204030204" charset="0"/>
                <a:cs typeface="Calibri" panose="020F0502020204030204" charset="0"/>
              </a:rPr>
              <a:t> </a:t>
            </a:r>
            <a:r>
              <a:rPr sz="1400" spc="-5" dirty="0">
                <a:solidFill>
                  <a:srgbClr val="585858"/>
                </a:solidFill>
                <a:latin typeface="Calibri" panose="020F0502020204030204" charset="0"/>
                <a:cs typeface="Calibri" panose="020F0502020204030204" charset="0"/>
              </a:rPr>
              <a:t>layer</a:t>
            </a:r>
            <a:r>
              <a:rPr sz="1400" dirty="0">
                <a:solidFill>
                  <a:srgbClr val="585858"/>
                </a:solidFill>
                <a:latin typeface="Calibri" panose="020F0502020204030204" charset="0"/>
                <a:cs typeface="Calibri" panose="020F0502020204030204" charset="0"/>
              </a:rPr>
              <a:t> </a:t>
            </a:r>
            <a:r>
              <a:rPr sz="1400" spc="-5" dirty="0">
                <a:solidFill>
                  <a:srgbClr val="585858"/>
                </a:solidFill>
                <a:latin typeface="Calibri" panose="020F0502020204030204" charset="0"/>
                <a:cs typeface="Calibri" panose="020F0502020204030204" charset="0"/>
              </a:rPr>
              <a:t>with </a:t>
            </a:r>
            <a:r>
              <a:rPr sz="1400" spc="-375" dirty="0">
                <a:solidFill>
                  <a:srgbClr val="585858"/>
                </a:solidFill>
                <a:latin typeface="Calibri" panose="020F0502020204030204" charset="0"/>
                <a:cs typeface="Calibri" panose="020F0502020204030204" charset="0"/>
              </a:rPr>
              <a:t> </a:t>
            </a:r>
            <a:r>
              <a:rPr sz="1400" spc="-5" dirty="0">
                <a:solidFill>
                  <a:srgbClr val="585858"/>
                </a:solidFill>
                <a:latin typeface="Calibri" panose="020F0502020204030204" charset="0"/>
                <a:cs typeface="Calibri" panose="020F0502020204030204" charset="0"/>
              </a:rPr>
              <a:t>max-pooling,</a:t>
            </a:r>
            <a:r>
              <a:rPr sz="1400" spc="-30" dirty="0">
                <a:solidFill>
                  <a:srgbClr val="585858"/>
                </a:solidFill>
                <a:latin typeface="Calibri" panose="020F0502020204030204" charset="0"/>
                <a:cs typeface="Calibri" panose="020F0502020204030204" charset="0"/>
              </a:rPr>
              <a:t> </a:t>
            </a:r>
            <a:r>
              <a:rPr sz="1400" spc="-5" dirty="0">
                <a:solidFill>
                  <a:srgbClr val="585858"/>
                </a:solidFill>
                <a:latin typeface="Calibri" panose="020F0502020204030204" charset="0"/>
                <a:cs typeface="Calibri" panose="020F0502020204030204" charset="0"/>
              </a:rPr>
              <a:t>and</a:t>
            </a:r>
            <a:r>
              <a:rPr sz="1400" spc="-20"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dense</a:t>
            </a:r>
            <a:r>
              <a:rPr sz="1400" spc="-30" dirty="0">
                <a:solidFill>
                  <a:srgbClr val="585858"/>
                </a:solidFill>
                <a:latin typeface="Calibri" panose="020F0502020204030204" charset="0"/>
                <a:cs typeface="Calibri" panose="020F0502020204030204" charset="0"/>
              </a:rPr>
              <a:t> </a:t>
            </a:r>
            <a:r>
              <a:rPr sz="1400" spc="-10" dirty="0">
                <a:solidFill>
                  <a:srgbClr val="585858"/>
                </a:solidFill>
                <a:latin typeface="Calibri" panose="020F0502020204030204" charset="0"/>
                <a:cs typeface="Calibri" panose="020F0502020204030204" charset="0"/>
              </a:rPr>
              <a:t>layer</a:t>
            </a:r>
            <a:r>
              <a:rPr lang="en-IN" sz="1400" spc="-10" dirty="0">
                <a:solidFill>
                  <a:srgbClr val="585858"/>
                </a:solidFill>
                <a:latin typeface="Calibri" panose="020F0502020204030204" charset="0"/>
                <a:cs typeface="Calibri" panose="020F0502020204030204" charset="0"/>
              </a:rPr>
              <a:t> (VGG19)</a:t>
            </a:r>
            <a:r>
              <a:rPr sz="1400" spc="-5" dirty="0">
                <a:solidFill>
                  <a:srgbClr val="585858"/>
                </a:solidFill>
                <a:latin typeface="Calibri" panose="020F0502020204030204" charset="0"/>
                <a:cs typeface="Calibri" panose="020F0502020204030204" charset="0"/>
              </a:rPr>
              <a:t> </a:t>
            </a:r>
            <a:r>
              <a:rPr sz="1400" spc="-10" dirty="0">
                <a:solidFill>
                  <a:srgbClr val="585858"/>
                </a:solidFill>
                <a:latin typeface="Calibri" panose="020F0502020204030204" charset="0"/>
                <a:cs typeface="Calibri" panose="020F0502020204030204" charset="0"/>
              </a:rPr>
              <a:t>was</a:t>
            </a:r>
            <a:r>
              <a:rPr sz="1400" spc="5" dirty="0">
                <a:solidFill>
                  <a:srgbClr val="585858"/>
                </a:solidFill>
                <a:latin typeface="Calibri" panose="020F0502020204030204" charset="0"/>
                <a:cs typeface="Calibri" panose="020F0502020204030204" charset="0"/>
              </a:rPr>
              <a:t> </a:t>
            </a:r>
            <a:r>
              <a:rPr lang="en-IN" sz="1400" spc="-5" dirty="0">
                <a:solidFill>
                  <a:srgbClr val="585858"/>
                </a:solidFill>
                <a:latin typeface="Calibri" panose="020F0502020204030204" charset="0"/>
                <a:cs typeface="Calibri" panose="020F0502020204030204" charset="0"/>
              </a:rPr>
              <a:t>found most efficient.</a:t>
            </a:r>
            <a:endParaRPr sz="1400">
              <a:latin typeface="Calibri" panose="020F0502020204030204" charset="0"/>
              <a:cs typeface="Calibri" panose="020F0502020204030204" charset="0"/>
            </a:endParaRPr>
          </a:p>
          <a:p>
            <a:pPr marL="297815" indent="-285750">
              <a:lnSpc>
                <a:spcPts val="1510"/>
              </a:lnSpc>
              <a:buFont typeface="Arial" panose="020B0604020202020204" pitchFamily="34" charset="0"/>
              <a:buChar char="•"/>
              <a:tabLst>
                <a:tab pos="329565" algn="l"/>
                <a:tab pos="330200" algn="l"/>
              </a:tabLst>
            </a:pPr>
            <a:r>
              <a:rPr sz="1400" dirty="0">
                <a:solidFill>
                  <a:srgbClr val="585858"/>
                </a:solidFill>
                <a:latin typeface="Calibri" panose="020F0502020204030204" charset="0"/>
                <a:cs typeface="Calibri" panose="020F0502020204030204" charset="0"/>
              </a:rPr>
              <a:t>Accurate</a:t>
            </a:r>
            <a:r>
              <a:rPr sz="1400" spc="-45" dirty="0">
                <a:solidFill>
                  <a:srgbClr val="585858"/>
                </a:solidFill>
                <a:latin typeface="Calibri" panose="020F0502020204030204" charset="0"/>
                <a:cs typeface="Calibri" panose="020F0502020204030204" charset="0"/>
              </a:rPr>
              <a:t> </a:t>
            </a:r>
            <a:r>
              <a:rPr lang="en-IN" sz="1400" dirty="0">
                <a:solidFill>
                  <a:srgbClr val="585858"/>
                </a:solidFill>
                <a:latin typeface="Calibri" panose="020F0502020204030204" charset="0"/>
                <a:cs typeface="Calibri" panose="020F0502020204030204" charset="0"/>
              </a:rPr>
              <a:t>plant</a:t>
            </a:r>
            <a:r>
              <a:rPr sz="1400" spc="-30"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disease</a:t>
            </a:r>
            <a:r>
              <a:rPr sz="1400" spc="-25"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prediction</a:t>
            </a:r>
            <a:r>
              <a:rPr sz="1400" spc="-45" dirty="0">
                <a:solidFill>
                  <a:srgbClr val="585858"/>
                </a:solidFill>
                <a:latin typeface="Calibri" panose="020F0502020204030204" charset="0"/>
                <a:cs typeface="Calibri" panose="020F0502020204030204" charset="0"/>
              </a:rPr>
              <a:t> </a:t>
            </a:r>
            <a:r>
              <a:rPr sz="1400" spc="-5" dirty="0">
                <a:solidFill>
                  <a:srgbClr val="585858"/>
                </a:solidFill>
                <a:latin typeface="Calibri" panose="020F0502020204030204" charset="0"/>
                <a:cs typeface="Calibri" panose="020F0502020204030204" charset="0"/>
              </a:rPr>
              <a:t>improves</a:t>
            </a:r>
            <a:r>
              <a:rPr sz="1400" spc="-10"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p</a:t>
            </a:r>
            <a:r>
              <a:rPr lang="en-IN" sz="1400" dirty="0">
                <a:solidFill>
                  <a:srgbClr val="585858"/>
                </a:solidFill>
                <a:latin typeface="Calibri" panose="020F0502020204030204" charset="0"/>
                <a:cs typeface="Calibri" panose="020F0502020204030204" charset="0"/>
              </a:rPr>
              <a:t>lant</a:t>
            </a:r>
            <a:r>
              <a:rPr sz="1400" spc="-30" dirty="0">
                <a:solidFill>
                  <a:srgbClr val="585858"/>
                </a:solidFill>
                <a:latin typeface="Calibri" panose="020F0502020204030204" charset="0"/>
                <a:cs typeface="Calibri" panose="020F0502020204030204" charset="0"/>
              </a:rPr>
              <a:t> </a:t>
            </a:r>
            <a:r>
              <a:rPr sz="1400" spc="-5" dirty="0">
                <a:solidFill>
                  <a:srgbClr val="585858"/>
                </a:solidFill>
                <a:latin typeface="Calibri" panose="020F0502020204030204" charset="0"/>
                <a:cs typeface="Calibri" panose="020F0502020204030204" charset="0"/>
              </a:rPr>
              <a:t>outcomes</a:t>
            </a:r>
            <a:r>
              <a:rPr sz="1400" spc="-35"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and</a:t>
            </a:r>
            <a:r>
              <a:rPr sz="1400" spc="-20"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healthcare</a:t>
            </a:r>
            <a:r>
              <a:rPr sz="1400" spc="-40"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efficiency</a:t>
            </a:r>
            <a:r>
              <a:rPr lang="en-IN" sz="1400" dirty="0">
                <a:solidFill>
                  <a:srgbClr val="585858"/>
                </a:solidFill>
                <a:latin typeface="Calibri" panose="020F0502020204030204" charset="0"/>
                <a:cs typeface="Calibri" panose="020F0502020204030204" charset="0"/>
              </a:rPr>
              <a:t>.</a:t>
            </a:r>
            <a:endParaRPr sz="1400">
              <a:latin typeface="Calibri" panose="020F0502020204030204" charset="0"/>
              <a:cs typeface="Calibri" panose="020F0502020204030204" charset="0"/>
            </a:endParaRPr>
          </a:p>
          <a:p>
            <a:pPr marL="297815" indent="-285750">
              <a:lnSpc>
                <a:spcPts val="1595"/>
              </a:lnSpc>
              <a:buFont typeface="Arial" panose="020B0604020202020204" pitchFamily="34" charset="0"/>
              <a:buChar char="•"/>
              <a:tabLst>
                <a:tab pos="329565" algn="l"/>
                <a:tab pos="330200" algn="l"/>
              </a:tabLst>
            </a:pPr>
            <a:r>
              <a:rPr sz="1400" dirty="0">
                <a:solidFill>
                  <a:srgbClr val="585858"/>
                </a:solidFill>
                <a:latin typeface="Calibri" panose="020F0502020204030204" charset="0"/>
                <a:cs typeface="Calibri" panose="020F0502020204030204" charset="0"/>
              </a:rPr>
              <a:t>Early</a:t>
            </a:r>
            <a:r>
              <a:rPr sz="1400" spc="-10"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detection</a:t>
            </a:r>
            <a:r>
              <a:rPr sz="1400" spc="-40"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and</a:t>
            </a:r>
            <a:r>
              <a:rPr sz="1400" spc="-15"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precise</a:t>
            </a:r>
            <a:r>
              <a:rPr sz="1400" spc="-40" dirty="0">
                <a:solidFill>
                  <a:srgbClr val="585858"/>
                </a:solidFill>
                <a:latin typeface="Calibri" panose="020F0502020204030204" charset="0"/>
                <a:cs typeface="Calibri" panose="020F0502020204030204" charset="0"/>
              </a:rPr>
              <a:t> </a:t>
            </a:r>
            <a:r>
              <a:rPr sz="1400" spc="-5" dirty="0">
                <a:solidFill>
                  <a:srgbClr val="585858"/>
                </a:solidFill>
                <a:latin typeface="Calibri" panose="020F0502020204030204" charset="0"/>
                <a:cs typeface="Calibri" panose="020F0502020204030204" charset="0"/>
              </a:rPr>
              <a:t>classification</a:t>
            </a:r>
            <a:r>
              <a:rPr sz="1400" spc="-40"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lead</a:t>
            </a:r>
            <a:r>
              <a:rPr sz="1400" spc="-15"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to</a:t>
            </a:r>
            <a:r>
              <a:rPr sz="1400" spc="-15"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timely</a:t>
            </a:r>
            <a:r>
              <a:rPr sz="1400" spc="-10"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interventions</a:t>
            </a:r>
            <a:r>
              <a:rPr sz="1400" spc="-35"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and</a:t>
            </a:r>
            <a:r>
              <a:rPr sz="1400" spc="-15"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better</a:t>
            </a:r>
            <a:r>
              <a:rPr sz="1400" spc="-40" dirty="0">
                <a:solidFill>
                  <a:srgbClr val="585858"/>
                </a:solidFill>
                <a:latin typeface="Calibri" panose="020F0502020204030204" charset="0"/>
                <a:cs typeface="Calibri" panose="020F0502020204030204" charset="0"/>
              </a:rPr>
              <a:t> </a:t>
            </a:r>
            <a:r>
              <a:rPr sz="1400" spc="-5" dirty="0">
                <a:solidFill>
                  <a:srgbClr val="585858"/>
                </a:solidFill>
                <a:latin typeface="Calibri" panose="020F0502020204030204" charset="0"/>
                <a:cs typeface="Calibri" panose="020F0502020204030204" charset="0"/>
              </a:rPr>
              <a:t>treatment</a:t>
            </a:r>
            <a:r>
              <a:rPr sz="1400" spc="-35"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planning</a:t>
            </a:r>
            <a:endParaRPr sz="1400">
              <a:latin typeface="Calibri" panose="020F0502020204030204" charset="0"/>
              <a:cs typeface="Calibri" panose="020F0502020204030204" charset="0"/>
            </a:endParaRPr>
          </a:p>
          <a:p>
            <a:pPr marL="297815" marR="291465" indent="-285750">
              <a:lnSpc>
                <a:spcPts val="1600"/>
              </a:lnSpc>
              <a:spcBef>
                <a:spcPts val="80"/>
              </a:spcBef>
              <a:buFont typeface="Arial" panose="020B0604020202020204" pitchFamily="34" charset="0"/>
              <a:buChar char="•"/>
              <a:tabLst>
                <a:tab pos="329565" algn="l"/>
                <a:tab pos="330200" algn="l"/>
              </a:tabLst>
            </a:pPr>
            <a:r>
              <a:rPr sz="1400" dirty="0">
                <a:solidFill>
                  <a:srgbClr val="585858"/>
                </a:solidFill>
                <a:latin typeface="Calibri" panose="020F0502020204030204" charset="0"/>
                <a:cs typeface="Calibri" panose="020F0502020204030204" charset="0"/>
              </a:rPr>
              <a:t>Lasting</a:t>
            </a:r>
            <a:r>
              <a:rPr sz="1400" spc="-45" dirty="0">
                <a:solidFill>
                  <a:srgbClr val="585858"/>
                </a:solidFill>
                <a:latin typeface="Calibri" panose="020F0502020204030204" charset="0"/>
                <a:cs typeface="Calibri" panose="020F0502020204030204" charset="0"/>
              </a:rPr>
              <a:t> </a:t>
            </a:r>
            <a:r>
              <a:rPr sz="1400" spc="-5" dirty="0">
                <a:solidFill>
                  <a:srgbClr val="585858"/>
                </a:solidFill>
                <a:latin typeface="Calibri" panose="020F0502020204030204" charset="0"/>
                <a:cs typeface="Calibri" panose="020F0502020204030204" charset="0"/>
              </a:rPr>
              <a:t>positive</a:t>
            </a:r>
            <a:r>
              <a:rPr sz="1400" spc="-20"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impact</a:t>
            </a:r>
            <a:r>
              <a:rPr sz="1400" spc="-30"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on</a:t>
            </a:r>
            <a:r>
              <a:rPr sz="1400" spc="-10"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healthcare</a:t>
            </a:r>
            <a:r>
              <a:rPr sz="1400" spc="-45"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practices</a:t>
            </a:r>
            <a:r>
              <a:rPr sz="1400" spc="-40"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and</a:t>
            </a:r>
            <a:r>
              <a:rPr sz="1400" spc="-20"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inspiration</a:t>
            </a:r>
            <a:r>
              <a:rPr sz="1400" spc="-45"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for</a:t>
            </a:r>
            <a:r>
              <a:rPr sz="1400" spc="-20"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future</a:t>
            </a:r>
            <a:r>
              <a:rPr sz="1400" spc="-20"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deep</a:t>
            </a:r>
            <a:r>
              <a:rPr sz="1400" spc="-35"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learning </a:t>
            </a:r>
            <a:r>
              <a:rPr sz="1400" spc="-375" dirty="0">
                <a:solidFill>
                  <a:srgbClr val="585858"/>
                </a:solidFill>
                <a:latin typeface="Calibri" panose="020F0502020204030204" charset="0"/>
                <a:cs typeface="Calibri" panose="020F0502020204030204" charset="0"/>
              </a:rPr>
              <a:t> </a:t>
            </a:r>
            <a:r>
              <a:rPr sz="1400" dirty="0">
                <a:solidFill>
                  <a:srgbClr val="585858"/>
                </a:solidFill>
                <a:latin typeface="Calibri" panose="020F0502020204030204" charset="0"/>
                <a:cs typeface="Calibri" panose="020F0502020204030204" charset="0"/>
              </a:rPr>
              <a:t>research</a:t>
            </a:r>
            <a:r>
              <a:rPr lang="en-IN" sz="1400" dirty="0">
                <a:solidFill>
                  <a:srgbClr val="585858"/>
                </a:solidFill>
                <a:latin typeface="Calibri" panose="020F0502020204030204" charset="0"/>
                <a:cs typeface="Calibri" panose="020F0502020204030204" charset="0"/>
              </a:rPr>
              <a:t>.</a:t>
            </a:r>
            <a:endParaRPr lang="en-IN" sz="1400" dirty="0">
              <a:solidFill>
                <a:srgbClr val="585858"/>
              </a:solidFill>
              <a:latin typeface="Calibri" panose="020F0502020204030204" charset="0"/>
              <a:cs typeface="Calibri" panose="020F05020202040302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752585" y="4781594"/>
            <a:ext cx="216535" cy="167005"/>
          </a:xfrm>
          <a:prstGeom prst="rect">
            <a:avLst/>
          </a:prstGeom>
        </p:spPr>
        <p:txBody>
          <a:bodyPr vert="horz" wrap="square" lIns="0" tIns="0" rIns="0" bIns="0" rtlCol="0">
            <a:spAutoFit/>
          </a:bodyPr>
          <a:lstStyle/>
          <a:p>
            <a:pPr marL="38100">
              <a:lnSpc>
                <a:spcPct val="100000"/>
              </a:lnSpc>
            </a:pPr>
            <a:fld id="{81D60167-4931-47E6-BA6A-407CBD079E47}" type="slidenum">
              <a:rPr sz="1000" spc="-5" dirty="0">
                <a:solidFill>
                  <a:srgbClr val="585858"/>
                </a:solidFill>
                <a:latin typeface="Arial MT"/>
                <a:cs typeface="Arial MT"/>
              </a:rPr>
            </a:fld>
            <a:endParaRPr sz="1000">
              <a:latin typeface="Arial MT"/>
              <a:cs typeface="Arial MT"/>
            </a:endParaRPr>
          </a:p>
        </p:txBody>
      </p:sp>
      <p:sp>
        <p:nvSpPr>
          <p:cNvPr id="3" name="object 3"/>
          <p:cNvSpPr txBox="1">
            <a:spLocks noGrp="1"/>
          </p:cNvSpPr>
          <p:nvPr>
            <p:ph type="title"/>
          </p:nvPr>
        </p:nvSpPr>
        <p:spPr>
          <a:xfrm>
            <a:off x="390550" y="516381"/>
            <a:ext cx="1647825" cy="406400"/>
          </a:xfrm>
          <a:prstGeom prst="rect">
            <a:avLst/>
          </a:prstGeom>
        </p:spPr>
        <p:txBody>
          <a:bodyPr vert="horz" wrap="square" lIns="0" tIns="12065" rIns="0" bIns="0" rtlCol="0">
            <a:spAutoFit/>
          </a:bodyPr>
          <a:lstStyle/>
          <a:p>
            <a:pPr marL="12700">
              <a:lnSpc>
                <a:spcPct val="100000"/>
              </a:lnSpc>
              <a:spcBef>
                <a:spcPts val="95"/>
              </a:spcBef>
            </a:pPr>
            <a:r>
              <a:rPr sz="2500" spc="-5" dirty="0"/>
              <a:t>References</a:t>
            </a:r>
            <a:endParaRPr sz="2500"/>
          </a:p>
        </p:txBody>
      </p:sp>
      <p:sp>
        <p:nvSpPr>
          <p:cNvPr id="5" name="Text Box 4"/>
          <p:cNvSpPr txBox="1"/>
          <p:nvPr/>
        </p:nvSpPr>
        <p:spPr>
          <a:xfrm>
            <a:off x="390525" y="971550"/>
            <a:ext cx="6712585" cy="3753485"/>
          </a:xfrm>
          <a:prstGeom prst="rect">
            <a:avLst/>
          </a:prstGeom>
          <a:noFill/>
        </p:spPr>
        <p:txBody>
          <a:bodyPr wrap="square" rtlCol="0">
            <a:spAutoFit/>
          </a:bodyPr>
          <a:p>
            <a:r>
              <a:rPr lang="en-IN" altLang="en-US" sz="1400">
                <a:sym typeface="+mn-ea"/>
              </a:rPr>
              <a:t>Articles :</a:t>
            </a:r>
            <a:endParaRPr lang="en-US" sz="1400">
              <a:hlinkClick r:id="rId1" tooltip="" action="ppaction://hlinkfile"/>
            </a:endParaRPr>
          </a:p>
          <a:p>
            <a:pPr marL="285750" indent="-285750">
              <a:buFont typeface="Arial" panose="020B0604020202020204" pitchFamily="34" charset="0"/>
              <a:buChar char="•"/>
            </a:pPr>
            <a:r>
              <a:rPr lang="en-US" sz="1400">
                <a:hlinkClick r:id="rId1" tooltip="" action="ppaction://hlinkfile"/>
              </a:rPr>
              <a:t>https://www.mdpi.com/2073-4395/12/10/2395#:~:text=A%20CNN%2Dbased%20deep%20learning,classification%2C%20a%20CNN%20was%20used.</a:t>
            </a:r>
            <a:endParaRPr lang="en-US" sz="1400">
              <a:hlinkClick r:id="rId1" tooltip="" action="ppaction://hlinkfile"/>
            </a:endParaRPr>
          </a:p>
          <a:p>
            <a:pPr marL="285750" indent="-285750">
              <a:buFont typeface="Arial" panose="020B0604020202020204" pitchFamily="34" charset="0"/>
              <a:buChar char="•"/>
            </a:pPr>
            <a:r>
              <a:rPr lang="en-US" sz="1400">
                <a:hlinkClick r:id="rId2" tooltip="" action="ppaction://hlinkfile"/>
              </a:rPr>
              <a:t>https://github.com/ardendertat/Applied-Deep-Learning-with-Keras/tree/master</a:t>
            </a:r>
            <a:endParaRPr lang="en-US" sz="1400">
              <a:hlinkClick r:id="rId2" tooltip="" action="ppaction://hlinkfile"/>
            </a:endParaRPr>
          </a:p>
          <a:p>
            <a:pPr marL="285750" indent="-285750">
              <a:buFont typeface="Arial" panose="020B0604020202020204" pitchFamily="34" charset="0"/>
              <a:buChar char="•"/>
            </a:pPr>
            <a:r>
              <a:rPr lang="en-US" sz="1400">
                <a:hlinkClick r:id="rId2" tooltip="" action="ppaction://hlinkfile"/>
              </a:rPr>
              <a:t>https://www.frontiersin.org/journals/plant-science/articles/10.3389/fpls.2016.01419/full</a:t>
            </a:r>
            <a:endParaRPr lang="en-US" sz="1400">
              <a:hlinkClick r:id="rId2" tooltip="" action="ppaction://hlinkfile"/>
            </a:endParaRPr>
          </a:p>
          <a:p>
            <a:pPr marL="285750" indent="-285750">
              <a:buFont typeface="Arial" panose="020B0604020202020204" pitchFamily="34" charset="0"/>
              <a:buChar char="•"/>
            </a:pPr>
            <a:endParaRPr lang="en-US" sz="1400">
              <a:hlinkClick r:id="rId2" tooltip="" action="ppaction://hlinkfile"/>
            </a:endParaRPr>
          </a:p>
          <a:p>
            <a:r>
              <a:rPr lang="en-IN" altLang="en-US" sz="1400"/>
              <a:t>Data set 1 : </a:t>
            </a:r>
            <a:r>
              <a:rPr lang="en-US" sz="1400">
                <a:sym typeface="+mn-ea"/>
                <a:hlinkClick r:id="rId3" action="ppaction://hlinkfile"/>
              </a:rPr>
              <a:t>https://www.kaggle.com/datasets/rashikrahmanpritom/plant-disease-recognition-dataset</a:t>
            </a:r>
            <a:endParaRPr lang="en-US" sz="1400"/>
          </a:p>
          <a:p>
            <a:r>
              <a:rPr lang="en-IN" altLang="en-US" sz="1400"/>
              <a:t>Data set 2 : </a:t>
            </a:r>
            <a:r>
              <a:rPr lang="en-US" sz="1400">
                <a:hlinkClick r:id="rId4" tooltip="" action="ppaction://hlinkfile"/>
              </a:rPr>
              <a:t>https://www.kaggle.com/datasets/vipoooool/new-plant-diseases-dataset/data</a:t>
            </a:r>
            <a:endParaRPr lang="en-US" sz="1400">
              <a:hlinkClick r:id="rId4" tooltip="" action="ppaction://hlinkfile"/>
            </a:endParaRPr>
          </a:p>
          <a:p>
            <a:endParaRPr lang="en-US" sz="1400"/>
          </a:p>
          <a:p>
            <a:r>
              <a:rPr lang="en-IN" altLang="en-US" sz="1400"/>
              <a:t>Youtube Resource :</a:t>
            </a:r>
            <a:endParaRPr lang="en-IN" altLang="en-US" sz="1400"/>
          </a:p>
          <a:p>
            <a:pPr marL="285750" indent="-285750">
              <a:buFont typeface="Arial" panose="020B0604020202020204" pitchFamily="34" charset="0"/>
              <a:buChar char="•"/>
            </a:pPr>
            <a:r>
              <a:rPr lang="en-IN" altLang="en-US" sz="1400">
                <a:hlinkClick r:id="rId5" tooltip="" action="ppaction://hlinkfile"/>
              </a:rPr>
              <a:t>https://youtu.be/amt9ZmGofJk?si=v4kQIy_pVjYCha4g</a:t>
            </a:r>
            <a:endParaRPr lang="en-IN" altLang="en-US" sz="1400">
              <a:hlinkClick r:id="rId5" tooltip="" action="ppaction://hlinkfile"/>
            </a:endParaRPr>
          </a:p>
          <a:p>
            <a:pPr marL="285750" indent="-285750">
              <a:buFont typeface="Arial" panose="020B0604020202020204" pitchFamily="34" charset="0"/>
              <a:buChar char="•"/>
            </a:pPr>
            <a:r>
              <a:rPr lang="en-IN" altLang="en-US" sz="1400">
                <a:hlinkClick r:id="rId6" tooltip="" action="ppaction://hlinkfile"/>
              </a:rPr>
              <a:t>https://youtu.be/148eu_foNo8?si=Ebb2LgFcAoyCx0vf</a:t>
            </a:r>
            <a:endParaRPr lang="en-IN" altLang="en-US" sz="1400">
              <a:hlinkClick r:id="rId6" tooltip="" action="ppaction://hlinkfile"/>
            </a:endParaRPr>
          </a:p>
          <a:p>
            <a:pPr marL="285750" indent="-285750">
              <a:buFont typeface="Arial" panose="020B0604020202020204" pitchFamily="34" charset="0"/>
              <a:buChar char="•"/>
            </a:pPr>
            <a:r>
              <a:rPr lang="en-IN" altLang="en-US" sz="1400">
                <a:hlinkClick r:id="rId7" tooltip="" action="ppaction://hlinkfile"/>
              </a:rPr>
              <a:t>https://youtu.be/zrHmtH8u3UM?si=PDDZV7__u9L8DCrr</a:t>
            </a:r>
            <a:endParaRPr lang="en-IN"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4850" y="514476"/>
            <a:ext cx="4362450" cy="396240"/>
          </a:xfrm>
          <a:prstGeom prst="rect">
            <a:avLst/>
          </a:prstGeom>
        </p:spPr>
        <p:txBody>
          <a:bodyPr vert="horz" wrap="square" lIns="0" tIns="12065" rIns="0" bIns="0" rtlCol="0">
            <a:spAutoFit/>
          </a:bodyPr>
          <a:lstStyle/>
          <a:p>
            <a:pPr marL="12700">
              <a:lnSpc>
                <a:spcPct val="100000"/>
              </a:lnSpc>
              <a:spcBef>
                <a:spcPts val="95"/>
              </a:spcBef>
            </a:pPr>
            <a:r>
              <a:rPr sz="2500" b="1" spc="-5" dirty="0">
                <a:latin typeface="Calibri" panose="020F0502020204030204" charset="0"/>
                <a:cs typeface="Calibri" panose="020F0502020204030204" charset="0"/>
              </a:rPr>
              <a:t>Contribution</a:t>
            </a:r>
            <a:r>
              <a:rPr sz="2500" b="1" spc="-20" dirty="0">
                <a:latin typeface="Calibri" panose="020F0502020204030204" charset="0"/>
                <a:cs typeface="Calibri" panose="020F0502020204030204" charset="0"/>
              </a:rPr>
              <a:t> </a:t>
            </a:r>
            <a:r>
              <a:rPr sz="2500" b="1" spc="-5" dirty="0">
                <a:latin typeface="Calibri" panose="020F0502020204030204" charset="0"/>
                <a:cs typeface="Calibri" panose="020F0502020204030204" charset="0"/>
              </a:rPr>
              <a:t>by</a:t>
            </a:r>
            <a:r>
              <a:rPr sz="2500" b="1" spc="-15" dirty="0">
                <a:latin typeface="Calibri" panose="020F0502020204030204" charset="0"/>
                <a:cs typeface="Calibri" panose="020F0502020204030204" charset="0"/>
              </a:rPr>
              <a:t> </a:t>
            </a:r>
            <a:r>
              <a:rPr sz="2500" b="1" dirty="0">
                <a:latin typeface="Calibri" panose="020F0502020204030204" charset="0"/>
                <a:cs typeface="Calibri" panose="020F0502020204030204" charset="0"/>
              </a:rPr>
              <a:t>team</a:t>
            </a:r>
            <a:r>
              <a:rPr sz="2500" b="1" spc="-10" dirty="0">
                <a:latin typeface="Calibri" panose="020F0502020204030204" charset="0"/>
                <a:cs typeface="Calibri" panose="020F0502020204030204" charset="0"/>
              </a:rPr>
              <a:t> </a:t>
            </a:r>
            <a:r>
              <a:rPr sz="2500" b="1" spc="-5" dirty="0">
                <a:latin typeface="Calibri" panose="020F0502020204030204" charset="0"/>
                <a:cs typeface="Calibri" panose="020F0502020204030204" charset="0"/>
              </a:rPr>
              <a:t>members</a:t>
            </a:r>
            <a:endParaRPr sz="2500" b="1">
              <a:latin typeface="Calibri" panose="020F0502020204030204" charset="0"/>
              <a:cs typeface="Calibri" panose="020F0502020204030204" charset="0"/>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fld>
            <a:endParaRPr spc="-5" dirty="0"/>
          </a:p>
        </p:txBody>
      </p:sp>
      <p:graphicFrame>
        <p:nvGraphicFramePr>
          <p:cNvPr id="5" name="Table 4"/>
          <p:cNvGraphicFramePr/>
          <p:nvPr/>
        </p:nvGraphicFramePr>
        <p:xfrm>
          <a:off x="381000" y="1504950"/>
          <a:ext cx="8263255" cy="2706370"/>
        </p:xfrm>
        <a:graphic>
          <a:graphicData uri="http://schemas.openxmlformats.org/drawingml/2006/table">
            <a:tbl>
              <a:tblPr firstRow="1" bandRow="1">
                <a:tableStyleId>{93296810-A885-4BE3-A3E7-6D5BEEA58F35}</a:tableStyleId>
              </a:tblPr>
              <a:tblGrid>
                <a:gridCol w="577850"/>
                <a:gridCol w="935990"/>
                <a:gridCol w="2273935"/>
                <a:gridCol w="4475480"/>
              </a:tblGrid>
              <a:tr h="381000">
                <a:tc>
                  <a:txBody>
                    <a:bodyPr/>
                    <a:p>
                      <a:pPr algn="ctr">
                        <a:lnSpc>
                          <a:spcPct val="90000"/>
                        </a:lnSpc>
                        <a:buNone/>
                      </a:pPr>
                      <a:r>
                        <a:rPr lang="en-IN" altLang="en-US" sz="1200"/>
                        <a:t>S. No.</a:t>
                      </a:r>
                      <a:endParaRPr lang="en-IN" altLang="en-US" sz="1200"/>
                    </a:p>
                  </a:txBody>
                  <a:tcPr anchor="ctr" anchorCtr="0"/>
                </a:tc>
                <a:tc>
                  <a:txBody>
                    <a:bodyPr/>
                    <a:p>
                      <a:pPr algn="ctr">
                        <a:lnSpc>
                          <a:spcPct val="90000"/>
                        </a:lnSpc>
                        <a:buNone/>
                      </a:pPr>
                      <a:r>
                        <a:rPr lang="en-IN" altLang="en-US" sz="1200"/>
                        <a:t>Member</a:t>
                      </a:r>
                      <a:endParaRPr lang="en-IN" altLang="en-US" sz="1200"/>
                    </a:p>
                  </a:txBody>
                  <a:tcPr anchor="ctr" anchorCtr="0"/>
                </a:tc>
                <a:tc>
                  <a:txBody>
                    <a:bodyPr/>
                    <a:p>
                      <a:pPr algn="ctr">
                        <a:lnSpc>
                          <a:spcPct val="90000"/>
                        </a:lnSpc>
                        <a:buNone/>
                      </a:pPr>
                      <a:r>
                        <a:rPr lang="en-IN" altLang="en-US" sz="1200"/>
                        <a:t>Task</a:t>
                      </a:r>
                      <a:endParaRPr lang="en-IN" altLang="en-US" sz="1200"/>
                    </a:p>
                  </a:txBody>
                  <a:tcPr anchor="ctr" anchorCtr="0"/>
                </a:tc>
                <a:tc>
                  <a:txBody>
                    <a:bodyPr/>
                    <a:p>
                      <a:pPr algn="ctr">
                        <a:lnSpc>
                          <a:spcPct val="90000"/>
                        </a:lnSpc>
                        <a:buNone/>
                      </a:pPr>
                      <a:r>
                        <a:rPr lang="en-IN" altLang="en-US" sz="1200"/>
                        <a:t>Contribution</a:t>
                      </a:r>
                      <a:endParaRPr lang="en-IN" altLang="en-US" sz="1200"/>
                    </a:p>
                  </a:txBody>
                  <a:tcPr anchor="ctr" anchorCtr="0"/>
                </a:tc>
              </a:tr>
              <a:tr h="420370">
                <a:tc rowSpan="6">
                  <a:txBody>
                    <a:bodyPr/>
                    <a:p>
                      <a:pPr algn="ctr">
                        <a:lnSpc>
                          <a:spcPct val="90000"/>
                        </a:lnSpc>
                        <a:buNone/>
                      </a:pPr>
                      <a:r>
                        <a:rPr lang="en-IN" altLang="en-US" sz="1200"/>
                        <a:t>1.</a:t>
                      </a:r>
                      <a:endParaRPr lang="en-IN" altLang="en-US" sz="1200"/>
                    </a:p>
                  </a:txBody>
                  <a:tcPr anchor="ctr" anchorCtr="0"/>
                </a:tc>
                <a:tc rowSpan="6">
                  <a:txBody>
                    <a:bodyPr/>
                    <a:p>
                      <a:pPr algn="ctr">
                        <a:lnSpc>
                          <a:spcPct val="90000"/>
                        </a:lnSpc>
                        <a:buNone/>
                      </a:pPr>
                      <a:r>
                        <a:rPr lang="en-IN" altLang="en-US" sz="1200"/>
                        <a:t>Vaishnavi Thakur</a:t>
                      </a:r>
                      <a:endParaRPr lang="en-IN" altLang="en-US" sz="1200"/>
                    </a:p>
                  </a:txBody>
                  <a:tcPr anchor="ctr" anchorCtr="0"/>
                </a:tc>
                <a:tc>
                  <a:txBody>
                    <a:bodyPr/>
                    <a:p>
                      <a:pPr algn="l">
                        <a:lnSpc>
                          <a:spcPct val="90000"/>
                        </a:lnSpc>
                        <a:buNone/>
                      </a:pPr>
                      <a:r>
                        <a:rPr lang="en-IN" altLang="en-US" sz="1200"/>
                        <a:t>Research</a:t>
                      </a:r>
                      <a:endParaRPr lang="en-IN" altLang="en-US" sz="1200"/>
                    </a:p>
                  </a:txBody>
                  <a:tcPr anchor="ctr" anchorCtr="0"/>
                </a:tc>
                <a:tc>
                  <a:txBody>
                    <a:bodyPr/>
                    <a:p>
                      <a:pPr algn="l">
                        <a:lnSpc>
                          <a:spcPct val="90000"/>
                        </a:lnSpc>
                        <a:buNone/>
                      </a:pPr>
                      <a:r>
                        <a:rPr lang="en-IN" altLang="en-US" sz="1200">
                          <a:sym typeface="+mn-ea"/>
                        </a:rPr>
                        <a:t>Came up with Medical Diagnosis Project idea.</a:t>
                      </a:r>
                      <a:endParaRPr lang="en-IN" altLang="en-US" sz="1200"/>
                    </a:p>
                    <a:p>
                      <a:pPr algn="l">
                        <a:lnSpc>
                          <a:spcPct val="90000"/>
                        </a:lnSpc>
                        <a:buNone/>
                      </a:pPr>
                      <a:endParaRPr lang="en-US" sz="1200"/>
                    </a:p>
                  </a:txBody>
                  <a:tcPr anchor="ctr" anchorCtr="0"/>
                </a:tc>
              </a:tr>
              <a:tr h="381000">
                <a:tc vMerge="1">
                  <a:tcPr anchor="ctr" anchorCtr="0"/>
                </a:tc>
                <a:tc vMerge="1">
                  <a:tcPr anchor="ctr" anchorCtr="0"/>
                </a:tc>
                <a:tc>
                  <a:txBody>
                    <a:bodyPr/>
                    <a:p>
                      <a:pPr algn="l">
                        <a:lnSpc>
                          <a:spcPct val="90000"/>
                        </a:lnSpc>
                        <a:buNone/>
                      </a:pPr>
                      <a:r>
                        <a:rPr lang="en-IN" altLang="en-US" sz="1200"/>
                        <a:t>Relevant resources</a:t>
                      </a:r>
                      <a:endParaRPr lang="en-IN" altLang="en-US" sz="1200"/>
                    </a:p>
                  </a:txBody>
                  <a:tcPr anchor="ctr" anchorCtr="0"/>
                </a:tc>
                <a:tc>
                  <a:txBody>
                    <a:bodyPr/>
                    <a:p>
                      <a:pPr algn="l">
                        <a:lnSpc>
                          <a:spcPct val="90000"/>
                        </a:lnSpc>
                        <a:buNone/>
                      </a:pPr>
                      <a:r>
                        <a:rPr lang="en-IN" altLang="en-US" sz="1200">
                          <a:sym typeface="+mn-ea"/>
                        </a:rPr>
                        <a:t>Worked on finding a suitable article for understanding the project and relevant you-tube resource to get started with the project.</a:t>
                      </a:r>
                      <a:endParaRPr lang="en-IN" altLang="en-US" sz="1200"/>
                    </a:p>
                  </a:txBody>
                  <a:tcPr anchor="ctr" anchorCtr="0"/>
                </a:tc>
              </a:tr>
              <a:tr h="381000">
                <a:tc vMerge="1">
                  <a:tcPr anchor="ctr" anchorCtr="0"/>
                </a:tc>
                <a:tc vMerge="1">
                  <a:tcPr anchor="ctr" anchorCtr="0"/>
                </a:tc>
                <a:tc>
                  <a:txBody>
                    <a:bodyPr/>
                    <a:p>
                      <a:pPr algn="l">
                        <a:lnSpc>
                          <a:spcPct val="90000"/>
                        </a:lnSpc>
                        <a:buNone/>
                      </a:pPr>
                      <a:r>
                        <a:rPr lang="en-IN" altLang="en-US" sz="1200"/>
                        <a:t>Data collection &amp; Preprocessing</a:t>
                      </a:r>
                      <a:endParaRPr lang="en-IN" altLang="en-US" sz="1200"/>
                    </a:p>
                  </a:txBody>
                  <a:tcPr anchor="ctr" anchorCtr="0"/>
                </a:tc>
                <a:tc>
                  <a:txBody>
                    <a:bodyPr/>
                    <a:p>
                      <a:pPr algn="l">
                        <a:lnSpc>
                          <a:spcPct val="90000"/>
                        </a:lnSpc>
                        <a:buNone/>
                      </a:pPr>
                      <a:r>
                        <a:rPr lang="en-IN" altLang="en-US" sz="1200">
                          <a:sym typeface="+mn-ea"/>
                        </a:rPr>
                        <a:t>Collectively </a:t>
                      </a:r>
                      <a:r>
                        <a:rPr lang="en-US" sz="1200">
                          <a:sym typeface="+mn-ea"/>
                        </a:rPr>
                        <a:t>worked on dataset classified into 3 classes</a:t>
                      </a:r>
                      <a:r>
                        <a:rPr lang="en-IN" altLang="en-US" sz="1200">
                          <a:sym typeface="+mn-ea"/>
                        </a:rPr>
                        <a:t>.</a:t>
                      </a:r>
                      <a:endParaRPr lang="en-IN" altLang="en-US" sz="1200"/>
                    </a:p>
                    <a:p>
                      <a:pPr algn="l">
                        <a:lnSpc>
                          <a:spcPct val="90000"/>
                        </a:lnSpc>
                        <a:buNone/>
                      </a:pPr>
                      <a:r>
                        <a:rPr lang="en-IN" altLang="en-US" sz="1200"/>
                        <a:t>And after worked on Dataset classified into 38 classes.</a:t>
                      </a:r>
                      <a:endParaRPr lang="en-IN" altLang="en-US" sz="1200"/>
                    </a:p>
                  </a:txBody>
                  <a:tcPr anchor="ctr" anchorCtr="0"/>
                </a:tc>
              </a:tr>
              <a:tr h="381000">
                <a:tc vMerge="1">
                  <a:tcPr anchor="ctr" anchorCtr="0"/>
                </a:tc>
                <a:tc vMerge="1">
                  <a:tcPr anchor="ctr" anchorCtr="0"/>
                </a:tc>
                <a:tc>
                  <a:txBody>
                    <a:bodyPr/>
                    <a:p>
                      <a:pPr algn="l">
                        <a:lnSpc>
                          <a:spcPct val="90000"/>
                        </a:lnSpc>
                        <a:buNone/>
                      </a:pPr>
                      <a:r>
                        <a:rPr lang="en-IN" altLang="en-US" sz="1200"/>
                        <a:t>Model Training &amp; Evaluation</a:t>
                      </a:r>
                      <a:endParaRPr lang="en-IN" altLang="en-US" sz="1200"/>
                    </a:p>
                  </a:txBody>
                  <a:tcPr anchor="ctr" anchorCtr="0"/>
                </a:tc>
                <a:tc>
                  <a:txBody>
                    <a:bodyPr/>
                    <a:p>
                      <a:pPr algn="l">
                        <a:lnSpc>
                          <a:spcPct val="90000"/>
                        </a:lnSpc>
                        <a:buNone/>
                      </a:pPr>
                      <a:r>
                        <a:rPr lang="en-IN" altLang="en-US" sz="1200">
                          <a:sym typeface="+mn-ea"/>
                        </a:rPr>
                        <a:t>Tried for VGG19 classifier and other classifiers.</a:t>
                      </a:r>
                      <a:endParaRPr lang="en-US" sz="1200"/>
                    </a:p>
                  </a:txBody>
                  <a:tcPr anchor="ctr" anchorCtr="0"/>
                </a:tc>
              </a:tr>
              <a:tr h="381000">
                <a:tc vMerge="1">
                  <a:tcPr anchor="ctr" anchorCtr="0"/>
                </a:tc>
                <a:tc vMerge="1">
                  <a:tcPr anchor="ctr" anchorCtr="0"/>
                </a:tc>
                <a:tc>
                  <a:txBody>
                    <a:bodyPr/>
                    <a:p>
                      <a:pPr algn="l">
                        <a:lnSpc>
                          <a:spcPct val="90000"/>
                        </a:lnSpc>
                        <a:buNone/>
                      </a:pPr>
                      <a:r>
                        <a:rPr lang="en-IN" altLang="en-US" sz="1200"/>
                        <a:t>Novel architecture development</a:t>
                      </a:r>
                      <a:endParaRPr lang="en-IN" altLang="en-US" sz="1200"/>
                    </a:p>
                  </a:txBody>
                  <a:tcPr anchor="ctr" anchorCtr="0"/>
                </a:tc>
                <a:tc>
                  <a:txBody>
                    <a:bodyPr/>
                    <a:p>
                      <a:pPr algn="l">
                        <a:lnSpc>
                          <a:spcPct val="90000"/>
                        </a:lnSpc>
                        <a:buNone/>
                      </a:pPr>
                      <a:r>
                        <a:rPr lang="en-US" sz="1200">
                          <a:sym typeface="+mn-ea"/>
                        </a:rPr>
                        <a:t>Worked upon graphical representation of model using confusion matrix , graphs and classification report . </a:t>
                      </a:r>
                      <a:endParaRPr lang="en-US" sz="1200"/>
                    </a:p>
                  </a:txBody>
                  <a:tcPr anchor="ctr" anchorCtr="0"/>
                </a:tc>
              </a:tr>
              <a:tr h="381000">
                <a:tc vMerge="1">
                  <a:tcPr anchor="ctr" anchorCtr="0"/>
                </a:tc>
                <a:tc vMerge="1">
                  <a:tcPr anchor="ctr" anchorCtr="0"/>
                </a:tc>
                <a:tc>
                  <a:txBody>
                    <a:bodyPr/>
                    <a:p>
                      <a:pPr algn="l">
                        <a:lnSpc>
                          <a:spcPct val="90000"/>
                        </a:lnSpc>
                        <a:buNone/>
                      </a:pPr>
                      <a:r>
                        <a:rPr lang="en-IN" altLang="en-US" sz="1200"/>
                        <a:t>Documentation</a:t>
                      </a:r>
                      <a:endParaRPr lang="en-IN" altLang="en-US" sz="1200"/>
                    </a:p>
                  </a:txBody>
                  <a:tcPr anchor="ctr" anchorCtr="0"/>
                </a:tc>
                <a:tc>
                  <a:txBody>
                    <a:bodyPr/>
                    <a:p>
                      <a:pPr algn="l">
                        <a:lnSpc>
                          <a:spcPct val="90000"/>
                        </a:lnSpc>
                        <a:buNone/>
                      </a:pPr>
                      <a:r>
                        <a:rPr lang="en-IN" altLang="en-US" sz="1200">
                          <a:sym typeface="+mn-ea"/>
                        </a:rPr>
                        <a:t>Worked for final report and assisted in the content for 6 slides and finalizing the report and presentation.</a:t>
                      </a:r>
                      <a:endParaRPr lang="en-US" sz="1200"/>
                    </a:p>
                  </a:txBody>
                  <a:tcPr anchor="ctr" anchorCtr="0"/>
                </a:tc>
              </a:tr>
            </a:tbl>
          </a:graphicData>
        </a:graphic>
      </p:graphicFrame>
      <p:sp>
        <p:nvSpPr>
          <p:cNvPr id="10" name="object 4"/>
          <p:cNvSpPr txBox="1"/>
          <p:nvPr/>
        </p:nvSpPr>
        <p:spPr>
          <a:xfrm>
            <a:off x="3584893" y="4479925"/>
            <a:ext cx="1855470" cy="255270"/>
          </a:xfrm>
          <a:prstGeom prst="rect">
            <a:avLst/>
          </a:prstGeom>
        </p:spPr>
        <p:txBody>
          <a:bodyPr vert="horz" wrap="square" lIns="0" tIns="13335" rIns="0" bIns="0" rtlCol="0">
            <a:noAutofit/>
          </a:bodyPr>
          <a:p>
            <a:pPr marL="12700">
              <a:lnSpc>
                <a:spcPct val="100000"/>
              </a:lnSpc>
              <a:spcBef>
                <a:spcPts val="105"/>
              </a:spcBef>
            </a:pPr>
            <a:r>
              <a:rPr sz="1400" spc="-5" dirty="0">
                <a:latin typeface="Arial MT"/>
                <a:cs typeface="Arial MT"/>
              </a:rPr>
              <a:t>Table</a:t>
            </a:r>
            <a:r>
              <a:rPr sz="1400" spc="-35" dirty="0">
                <a:latin typeface="Arial MT"/>
                <a:cs typeface="Arial MT"/>
              </a:rPr>
              <a:t> </a:t>
            </a:r>
            <a:r>
              <a:rPr lang="en-IN" sz="1400" spc="-35" dirty="0">
                <a:latin typeface="Arial MT"/>
                <a:cs typeface="Arial MT"/>
              </a:rPr>
              <a:t>2.1</a:t>
            </a:r>
            <a:r>
              <a:rPr sz="1400" dirty="0">
                <a:latin typeface="Arial MT"/>
                <a:cs typeface="Arial MT"/>
              </a:rPr>
              <a:t>.</a:t>
            </a:r>
            <a:r>
              <a:rPr sz="1400" spc="-30" dirty="0">
                <a:latin typeface="Arial MT"/>
                <a:cs typeface="Arial MT"/>
              </a:rPr>
              <a:t> </a:t>
            </a:r>
            <a:r>
              <a:rPr lang="en-IN" sz="1400" b="1" dirty="0">
                <a:latin typeface="Arial MT"/>
                <a:cs typeface="Arial MT"/>
              </a:rPr>
              <a:t>About Team</a:t>
            </a:r>
            <a:endParaRPr lang="en-IN" sz="1400" b="1">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4850" y="514476"/>
            <a:ext cx="4362450" cy="396240"/>
          </a:xfrm>
          <a:prstGeom prst="rect">
            <a:avLst/>
          </a:prstGeom>
        </p:spPr>
        <p:txBody>
          <a:bodyPr vert="horz" wrap="square" lIns="0" tIns="12065" rIns="0" bIns="0" rtlCol="0">
            <a:spAutoFit/>
          </a:bodyPr>
          <a:lstStyle/>
          <a:p>
            <a:pPr marL="12700">
              <a:lnSpc>
                <a:spcPct val="100000"/>
              </a:lnSpc>
              <a:spcBef>
                <a:spcPts val="95"/>
              </a:spcBef>
            </a:pPr>
            <a:r>
              <a:rPr sz="2500" b="1" spc="-5" dirty="0">
                <a:latin typeface="Calibri" panose="020F0502020204030204" charset="0"/>
                <a:cs typeface="Calibri" panose="020F0502020204030204" charset="0"/>
              </a:rPr>
              <a:t>Contribution</a:t>
            </a:r>
            <a:r>
              <a:rPr sz="2500" b="1" spc="-20" dirty="0">
                <a:latin typeface="Calibri" panose="020F0502020204030204" charset="0"/>
                <a:cs typeface="Calibri" panose="020F0502020204030204" charset="0"/>
              </a:rPr>
              <a:t> </a:t>
            </a:r>
            <a:r>
              <a:rPr sz="2500" b="1" spc="-5" dirty="0">
                <a:latin typeface="Calibri" panose="020F0502020204030204" charset="0"/>
                <a:cs typeface="Calibri" panose="020F0502020204030204" charset="0"/>
              </a:rPr>
              <a:t>by</a:t>
            </a:r>
            <a:r>
              <a:rPr sz="2500" b="1" spc="-15" dirty="0">
                <a:latin typeface="Calibri" panose="020F0502020204030204" charset="0"/>
                <a:cs typeface="Calibri" panose="020F0502020204030204" charset="0"/>
              </a:rPr>
              <a:t> </a:t>
            </a:r>
            <a:r>
              <a:rPr sz="2500" b="1" dirty="0">
                <a:latin typeface="Calibri" panose="020F0502020204030204" charset="0"/>
                <a:cs typeface="Calibri" panose="020F0502020204030204" charset="0"/>
              </a:rPr>
              <a:t>team</a:t>
            </a:r>
            <a:r>
              <a:rPr sz="2500" b="1" spc="-10" dirty="0">
                <a:latin typeface="Calibri" panose="020F0502020204030204" charset="0"/>
                <a:cs typeface="Calibri" panose="020F0502020204030204" charset="0"/>
              </a:rPr>
              <a:t> </a:t>
            </a:r>
            <a:r>
              <a:rPr sz="2500" b="1" spc="-5" dirty="0">
                <a:latin typeface="Calibri" panose="020F0502020204030204" charset="0"/>
                <a:cs typeface="Calibri" panose="020F0502020204030204" charset="0"/>
              </a:rPr>
              <a:t>members</a:t>
            </a:r>
            <a:endParaRPr sz="2500" b="1">
              <a:latin typeface="Calibri" panose="020F0502020204030204" charset="0"/>
              <a:cs typeface="Calibri" panose="020F0502020204030204" charset="0"/>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fld>
            <a:endParaRPr spc="-5" dirty="0"/>
          </a:p>
        </p:txBody>
      </p:sp>
      <p:graphicFrame>
        <p:nvGraphicFramePr>
          <p:cNvPr id="5" name="Table 4"/>
          <p:cNvGraphicFramePr/>
          <p:nvPr/>
        </p:nvGraphicFramePr>
        <p:xfrm>
          <a:off x="381000" y="1581150"/>
          <a:ext cx="8263255" cy="2706370"/>
        </p:xfrm>
        <a:graphic>
          <a:graphicData uri="http://schemas.openxmlformats.org/drawingml/2006/table">
            <a:tbl>
              <a:tblPr firstRow="1" bandRow="1">
                <a:tableStyleId>{93296810-A885-4BE3-A3E7-6D5BEEA58F35}</a:tableStyleId>
              </a:tblPr>
              <a:tblGrid>
                <a:gridCol w="577850"/>
                <a:gridCol w="935990"/>
                <a:gridCol w="2273935"/>
                <a:gridCol w="4475480"/>
              </a:tblGrid>
              <a:tr h="381000">
                <a:tc>
                  <a:txBody>
                    <a:bodyPr/>
                    <a:p>
                      <a:pPr algn="ctr">
                        <a:lnSpc>
                          <a:spcPct val="90000"/>
                        </a:lnSpc>
                        <a:buNone/>
                      </a:pPr>
                      <a:r>
                        <a:rPr lang="en-IN" altLang="en-US" sz="1200"/>
                        <a:t>S. No.</a:t>
                      </a:r>
                      <a:endParaRPr lang="en-IN" altLang="en-US" sz="1200"/>
                    </a:p>
                  </a:txBody>
                  <a:tcPr anchor="ctr" anchorCtr="0"/>
                </a:tc>
                <a:tc>
                  <a:txBody>
                    <a:bodyPr/>
                    <a:p>
                      <a:pPr algn="ctr">
                        <a:lnSpc>
                          <a:spcPct val="90000"/>
                        </a:lnSpc>
                        <a:buNone/>
                      </a:pPr>
                      <a:r>
                        <a:rPr lang="en-IN" altLang="en-US" sz="1200"/>
                        <a:t>Member</a:t>
                      </a:r>
                      <a:endParaRPr lang="en-IN" altLang="en-US" sz="1200"/>
                    </a:p>
                  </a:txBody>
                  <a:tcPr anchor="ctr" anchorCtr="0"/>
                </a:tc>
                <a:tc>
                  <a:txBody>
                    <a:bodyPr/>
                    <a:p>
                      <a:pPr algn="ctr">
                        <a:lnSpc>
                          <a:spcPct val="90000"/>
                        </a:lnSpc>
                        <a:buNone/>
                      </a:pPr>
                      <a:r>
                        <a:rPr lang="en-IN" altLang="en-US" sz="1200"/>
                        <a:t>Task</a:t>
                      </a:r>
                      <a:endParaRPr lang="en-IN" altLang="en-US" sz="1200"/>
                    </a:p>
                  </a:txBody>
                  <a:tcPr anchor="ctr" anchorCtr="0"/>
                </a:tc>
                <a:tc>
                  <a:txBody>
                    <a:bodyPr/>
                    <a:p>
                      <a:pPr algn="ctr">
                        <a:lnSpc>
                          <a:spcPct val="90000"/>
                        </a:lnSpc>
                        <a:buNone/>
                      </a:pPr>
                      <a:r>
                        <a:rPr lang="en-IN" altLang="en-US" sz="1200"/>
                        <a:t>Contribution</a:t>
                      </a:r>
                      <a:endParaRPr lang="en-IN" altLang="en-US" sz="1200"/>
                    </a:p>
                  </a:txBody>
                  <a:tcPr anchor="ctr" anchorCtr="0"/>
                </a:tc>
              </a:tr>
              <a:tr h="420370">
                <a:tc rowSpan="6">
                  <a:txBody>
                    <a:bodyPr/>
                    <a:p>
                      <a:pPr algn="ctr">
                        <a:lnSpc>
                          <a:spcPct val="90000"/>
                        </a:lnSpc>
                        <a:buNone/>
                      </a:pPr>
                      <a:r>
                        <a:rPr lang="en-IN" altLang="en-US" sz="1200"/>
                        <a:t>2.</a:t>
                      </a:r>
                      <a:endParaRPr lang="en-IN" altLang="en-US" sz="1200"/>
                    </a:p>
                  </a:txBody>
                  <a:tcPr anchor="ctr" anchorCtr="0"/>
                </a:tc>
                <a:tc rowSpan="6">
                  <a:txBody>
                    <a:bodyPr/>
                    <a:p>
                      <a:pPr algn="ctr">
                        <a:lnSpc>
                          <a:spcPct val="90000"/>
                        </a:lnSpc>
                        <a:buNone/>
                      </a:pPr>
                      <a:r>
                        <a:rPr lang="en-IN" altLang="en-US" sz="1200"/>
                        <a:t>Pragya Shrivastava</a:t>
                      </a:r>
                      <a:endParaRPr lang="en-IN" altLang="en-US" sz="1200"/>
                    </a:p>
                  </a:txBody>
                  <a:tcPr anchor="ctr" anchorCtr="0"/>
                </a:tc>
                <a:tc>
                  <a:txBody>
                    <a:bodyPr/>
                    <a:p>
                      <a:pPr algn="l">
                        <a:lnSpc>
                          <a:spcPct val="90000"/>
                        </a:lnSpc>
                        <a:buNone/>
                      </a:pPr>
                      <a:r>
                        <a:rPr lang="en-IN" altLang="en-US" sz="1200"/>
                        <a:t>Research / Ideation</a:t>
                      </a:r>
                      <a:endParaRPr lang="en-IN" altLang="en-US" sz="1200"/>
                    </a:p>
                  </a:txBody>
                  <a:tcPr anchor="ctr" anchorCtr="0"/>
                </a:tc>
                <a:tc>
                  <a:txBody>
                    <a:bodyPr/>
                    <a:p>
                      <a:pPr algn="l">
                        <a:lnSpc>
                          <a:spcPct val="90000"/>
                        </a:lnSpc>
                        <a:buNone/>
                      </a:pPr>
                      <a:r>
                        <a:rPr lang="en-IN" altLang="en-US" sz="1200"/>
                        <a:t>Came up with Plant Detection Classification Project idea.</a:t>
                      </a:r>
                      <a:endParaRPr lang="en-IN" altLang="en-US" sz="1200"/>
                    </a:p>
                  </a:txBody>
                  <a:tcPr anchor="ctr" anchorCtr="0"/>
                </a:tc>
              </a:tr>
              <a:tr h="381000">
                <a:tc vMerge="1">
                  <a:tcPr anchor="ctr" anchorCtr="0"/>
                </a:tc>
                <a:tc vMerge="1">
                  <a:tcPr anchor="ctr" anchorCtr="0"/>
                </a:tc>
                <a:tc>
                  <a:txBody>
                    <a:bodyPr/>
                    <a:p>
                      <a:pPr algn="l">
                        <a:lnSpc>
                          <a:spcPct val="90000"/>
                        </a:lnSpc>
                        <a:buNone/>
                      </a:pPr>
                      <a:r>
                        <a:rPr lang="en-IN" altLang="en-US" sz="1200"/>
                        <a:t>Relevant resources</a:t>
                      </a:r>
                      <a:endParaRPr lang="en-IN" altLang="en-US" sz="1200"/>
                    </a:p>
                  </a:txBody>
                  <a:tcPr anchor="ctr" anchorCtr="0"/>
                </a:tc>
                <a:tc>
                  <a:txBody>
                    <a:bodyPr/>
                    <a:p>
                      <a:pPr algn="l">
                        <a:lnSpc>
                          <a:spcPct val="90000"/>
                        </a:lnSpc>
                        <a:buNone/>
                      </a:pPr>
                      <a:r>
                        <a:rPr lang="en-IN" altLang="en-US" sz="1200"/>
                        <a:t>Worked on finding a suitable dataset for collection for the project which could fit in our model designing.</a:t>
                      </a:r>
                      <a:endParaRPr lang="en-IN" altLang="en-US" sz="1200"/>
                    </a:p>
                  </a:txBody>
                  <a:tcPr anchor="ctr" anchorCtr="0"/>
                </a:tc>
              </a:tr>
              <a:tr h="381000">
                <a:tc vMerge="1">
                  <a:tcPr anchor="ctr" anchorCtr="0"/>
                </a:tc>
                <a:tc vMerge="1">
                  <a:tcPr anchor="ctr" anchorCtr="0"/>
                </a:tc>
                <a:tc>
                  <a:txBody>
                    <a:bodyPr/>
                    <a:p>
                      <a:pPr algn="l">
                        <a:lnSpc>
                          <a:spcPct val="90000"/>
                        </a:lnSpc>
                        <a:buNone/>
                      </a:pPr>
                      <a:r>
                        <a:rPr lang="en-IN" altLang="en-US" sz="1200"/>
                        <a:t>Data collection &amp; Preprocessing</a:t>
                      </a:r>
                      <a:endParaRPr lang="en-IN" altLang="en-US" sz="1200"/>
                    </a:p>
                  </a:txBody>
                  <a:tcPr anchor="ctr" anchorCtr="0"/>
                </a:tc>
                <a:tc>
                  <a:txBody>
                    <a:bodyPr/>
                    <a:p>
                      <a:pPr algn="l">
                        <a:lnSpc>
                          <a:spcPct val="90000"/>
                        </a:lnSpc>
                        <a:buNone/>
                      </a:pPr>
                      <a:r>
                        <a:rPr lang="en-IN" altLang="en-US" sz="1200">
                          <a:sym typeface="+mn-ea"/>
                        </a:rPr>
                        <a:t>Collectively </a:t>
                      </a:r>
                      <a:r>
                        <a:rPr lang="en-US" sz="1200">
                          <a:sym typeface="+mn-ea"/>
                        </a:rPr>
                        <a:t>worked on dataset classified into 3 classes</a:t>
                      </a:r>
                      <a:r>
                        <a:rPr lang="en-IN" altLang="en-US" sz="1200">
                          <a:sym typeface="+mn-ea"/>
                        </a:rPr>
                        <a:t>.</a:t>
                      </a:r>
                      <a:endParaRPr lang="en-IN" altLang="en-US" sz="1200"/>
                    </a:p>
                  </a:txBody>
                  <a:tcPr anchor="ctr" anchorCtr="0"/>
                </a:tc>
              </a:tr>
              <a:tr h="381000">
                <a:tc vMerge="1">
                  <a:tcPr anchor="ctr" anchorCtr="0"/>
                </a:tc>
                <a:tc vMerge="1">
                  <a:tcPr anchor="ctr" anchorCtr="0"/>
                </a:tc>
                <a:tc>
                  <a:txBody>
                    <a:bodyPr/>
                    <a:p>
                      <a:pPr algn="l">
                        <a:lnSpc>
                          <a:spcPct val="90000"/>
                        </a:lnSpc>
                        <a:buNone/>
                      </a:pPr>
                      <a:r>
                        <a:rPr lang="en-IN" altLang="en-US" sz="1200"/>
                        <a:t>Model Training &amp; Evaluation</a:t>
                      </a:r>
                      <a:endParaRPr lang="en-IN" altLang="en-US" sz="1200"/>
                    </a:p>
                  </a:txBody>
                  <a:tcPr anchor="ctr" anchorCtr="0"/>
                </a:tc>
                <a:tc>
                  <a:txBody>
                    <a:bodyPr/>
                    <a:p>
                      <a:pPr algn="l">
                        <a:lnSpc>
                          <a:spcPct val="90000"/>
                        </a:lnSpc>
                        <a:buNone/>
                      </a:pPr>
                      <a:r>
                        <a:rPr lang="en-IN" altLang="en-US" sz="1200"/>
                        <a:t>Tried for VGG19 classifier and other classifiers.</a:t>
                      </a:r>
                      <a:endParaRPr lang="en-IN" altLang="en-US" sz="1200"/>
                    </a:p>
                  </a:txBody>
                  <a:tcPr anchor="ctr" anchorCtr="0"/>
                </a:tc>
              </a:tr>
              <a:tr h="381000">
                <a:tc vMerge="1">
                  <a:tcPr anchor="ctr" anchorCtr="0"/>
                </a:tc>
                <a:tc vMerge="1">
                  <a:tcPr anchor="ctr" anchorCtr="0"/>
                </a:tc>
                <a:tc>
                  <a:txBody>
                    <a:bodyPr/>
                    <a:p>
                      <a:pPr algn="l">
                        <a:lnSpc>
                          <a:spcPct val="90000"/>
                        </a:lnSpc>
                        <a:buNone/>
                      </a:pPr>
                      <a:r>
                        <a:rPr lang="en-IN" altLang="en-US" sz="1200"/>
                        <a:t>Novel architecture development</a:t>
                      </a:r>
                      <a:endParaRPr lang="en-IN" altLang="en-US" sz="1200"/>
                    </a:p>
                  </a:txBody>
                  <a:tcPr anchor="ctr" anchorCtr="0"/>
                </a:tc>
                <a:tc>
                  <a:txBody>
                    <a:bodyPr/>
                    <a:p>
                      <a:pPr algn="l">
                        <a:lnSpc>
                          <a:spcPct val="90000"/>
                        </a:lnSpc>
                        <a:buNone/>
                      </a:pPr>
                      <a:r>
                        <a:rPr lang="en-US" sz="1200">
                          <a:sym typeface="+mn-ea"/>
                        </a:rPr>
                        <a:t>Worked upon graphical representation of model using confusion matrix , graphs and classification report . </a:t>
                      </a:r>
                      <a:endParaRPr lang="en-US" sz="1200"/>
                    </a:p>
                  </a:txBody>
                  <a:tcPr anchor="ctr" anchorCtr="0"/>
                </a:tc>
              </a:tr>
              <a:tr h="381000">
                <a:tc vMerge="1">
                  <a:tcPr anchor="ctr" anchorCtr="0"/>
                </a:tc>
                <a:tc vMerge="1">
                  <a:tcPr anchor="ctr" anchorCtr="0"/>
                </a:tc>
                <a:tc>
                  <a:txBody>
                    <a:bodyPr/>
                    <a:p>
                      <a:pPr algn="l">
                        <a:lnSpc>
                          <a:spcPct val="90000"/>
                        </a:lnSpc>
                        <a:buNone/>
                      </a:pPr>
                      <a:r>
                        <a:rPr lang="en-IN" altLang="en-US" sz="1200"/>
                        <a:t>Documentation</a:t>
                      </a:r>
                      <a:endParaRPr lang="en-IN" altLang="en-US" sz="1200"/>
                    </a:p>
                  </a:txBody>
                  <a:tcPr anchor="ctr" anchorCtr="0"/>
                </a:tc>
                <a:tc>
                  <a:txBody>
                    <a:bodyPr/>
                    <a:p>
                      <a:pPr algn="l">
                        <a:lnSpc>
                          <a:spcPct val="90000"/>
                        </a:lnSpc>
                        <a:buNone/>
                      </a:pPr>
                      <a:r>
                        <a:rPr lang="en-IN" altLang="en-US" sz="1200"/>
                        <a:t>Worked for final report and assisted in the content for 6 slides.</a:t>
                      </a:r>
                      <a:endParaRPr lang="en-IN" altLang="en-US" sz="1200"/>
                    </a:p>
                  </a:txBody>
                  <a:tcPr anchor="ctr" anchorCtr="0"/>
                </a:tc>
              </a:tr>
            </a:tbl>
          </a:graphicData>
        </a:graphic>
      </p:graphicFrame>
      <p:sp>
        <p:nvSpPr>
          <p:cNvPr id="10" name="object 4"/>
          <p:cNvSpPr txBox="1"/>
          <p:nvPr/>
        </p:nvSpPr>
        <p:spPr>
          <a:xfrm>
            <a:off x="3584893" y="4479925"/>
            <a:ext cx="1855470" cy="255270"/>
          </a:xfrm>
          <a:prstGeom prst="rect">
            <a:avLst/>
          </a:prstGeom>
        </p:spPr>
        <p:txBody>
          <a:bodyPr vert="horz" wrap="square" lIns="0" tIns="13335" rIns="0" bIns="0" rtlCol="0">
            <a:noAutofit/>
          </a:bodyPr>
          <a:p>
            <a:pPr marL="12700">
              <a:lnSpc>
                <a:spcPct val="100000"/>
              </a:lnSpc>
              <a:spcBef>
                <a:spcPts val="105"/>
              </a:spcBef>
            </a:pPr>
            <a:r>
              <a:rPr sz="1400" spc="-5" dirty="0">
                <a:latin typeface="Arial MT"/>
                <a:cs typeface="Arial MT"/>
              </a:rPr>
              <a:t>Table</a:t>
            </a:r>
            <a:r>
              <a:rPr sz="1400" spc="-35" dirty="0">
                <a:latin typeface="Arial MT"/>
                <a:cs typeface="Arial MT"/>
              </a:rPr>
              <a:t> </a:t>
            </a:r>
            <a:r>
              <a:rPr lang="en-IN" sz="1400" spc="-35" dirty="0">
                <a:latin typeface="Arial MT"/>
                <a:cs typeface="Arial MT"/>
              </a:rPr>
              <a:t>2.2</a:t>
            </a:r>
            <a:r>
              <a:rPr sz="1400" dirty="0">
                <a:latin typeface="Arial MT"/>
                <a:cs typeface="Arial MT"/>
              </a:rPr>
              <a:t>.</a:t>
            </a:r>
            <a:r>
              <a:rPr sz="1400" spc="-30" dirty="0">
                <a:latin typeface="Arial MT"/>
                <a:cs typeface="Arial MT"/>
              </a:rPr>
              <a:t> </a:t>
            </a:r>
            <a:r>
              <a:rPr lang="en-IN" sz="1400" b="1" dirty="0">
                <a:latin typeface="Arial MT"/>
                <a:cs typeface="Arial MT"/>
              </a:rPr>
              <a:t>About Team</a:t>
            </a:r>
            <a:endParaRPr lang="en-IN" sz="1400" b="1">
              <a:latin typeface="Arial MT"/>
              <a:cs typeface="Arial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4850" y="514476"/>
            <a:ext cx="4362450" cy="396240"/>
          </a:xfrm>
          <a:prstGeom prst="rect">
            <a:avLst/>
          </a:prstGeom>
        </p:spPr>
        <p:txBody>
          <a:bodyPr vert="horz" wrap="square" lIns="0" tIns="12065" rIns="0" bIns="0" rtlCol="0">
            <a:spAutoFit/>
          </a:bodyPr>
          <a:lstStyle/>
          <a:p>
            <a:pPr marL="12700">
              <a:lnSpc>
                <a:spcPct val="100000"/>
              </a:lnSpc>
              <a:spcBef>
                <a:spcPts val="95"/>
              </a:spcBef>
            </a:pPr>
            <a:r>
              <a:rPr sz="2500" b="1" spc="-5" dirty="0">
                <a:latin typeface="Calibri" panose="020F0502020204030204" charset="0"/>
                <a:cs typeface="Calibri" panose="020F0502020204030204" charset="0"/>
              </a:rPr>
              <a:t>Contribution</a:t>
            </a:r>
            <a:r>
              <a:rPr sz="2500" b="1" spc="-20" dirty="0">
                <a:latin typeface="Calibri" panose="020F0502020204030204" charset="0"/>
                <a:cs typeface="Calibri" panose="020F0502020204030204" charset="0"/>
              </a:rPr>
              <a:t> </a:t>
            </a:r>
            <a:r>
              <a:rPr sz="2500" b="1" spc="-5" dirty="0">
                <a:latin typeface="Calibri" panose="020F0502020204030204" charset="0"/>
                <a:cs typeface="Calibri" panose="020F0502020204030204" charset="0"/>
              </a:rPr>
              <a:t>by</a:t>
            </a:r>
            <a:r>
              <a:rPr sz="2500" b="1" spc="-15" dirty="0">
                <a:latin typeface="Calibri" panose="020F0502020204030204" charset="0"/>
                <a:cs typeface="Calibri" panose="020F0502020204030204" charset="0"/>
              </a:rPr>
              <a:t> </a:t>
            </a:r>
            <a:r>
              <a:rPr sz="2500" b="1" dirty="0">
                <a:latin typeface="Calibri" panose="020F0502020204030204" charset="0"/>
                <a:cs typeface="Calibri" panose="020F0502020204030204" charset="0"/>
              </a:rPr>
              <a:t>team</a:t>
            </a:r>
            <a:r>
              <a:rPr sz="2500" b="1" spc="-10" dirty="0">
                <a:latin typeface="Calibri" panose="020F0502020204030204" charset="0"/>
                <a:cs typeface="Calibri" panose="020F0502020204030204" charset="0"/>
              </a:rPr>
              <a:t> </a:t>
            </a:r>
            <a:r>
              <a:rPr sz="2500" b="1" spc="-5" dirty="0">
                <a:latin typeface="Calibri" panose="020F0502020204030204" charset="0"/>
                <a:cs typeface="Calibri" panose="020F0502020204030204" charset="0"/>
              </a:rPr>
              <a:t>members</a:t>
            </a:r>
            <a:endParaRPr sz="2500" b="1">
              <a:latin typeface="Calibri" panose="020F0502020204030204" charset="0"/>
              <a:cs typeface="Calibri" panose="020F0502020204030204" charset="0"/>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fld>
            <a:endParaRPr spc="-5" dirty="0"/>
          </a:p>
        </p:txBody>
      </p:sp>
      <p:graphicFrame>
        <p:nvGraphicFramePr>
          <p:cNvPr id="5" name="Table 4"/>
          <p:cNvGraphicFramePr/>
          <p:nvPr/>
        </p:nvGraphicFramePr>
        <p:xfrm>
          <a:off x="381000" y="1581150"/>
          <a:ext cx="8263255" cy="2706370"/>
        </p:xfrm>
        <a:graphic>
          <a:graphicData uri="http://schemas.openxmlformats.org/drawingml/2006/table">
            <a:tbl>
              <a:tblPr firstRow="1" bandRow="1">
                <a:tableStyleId>{93296810-A885-4BE3-A3E7-6D5BEEA58F35}</a:tableStyleId>
              </a:tblPr>
              <a:tblGrid>
                <a:gridCol w="577850"/>
                <a:gridCol w="935990"/>
                <a:gridCol w="2273935"/>
                <a:gridCol w="4475480"/>
              </a:tblGrid>
              <a:tr h="381000">
                <a:tc>
                  <a:txBody>
                    <a:bodyPr/>
                    <a:p>
                      <a:pPr algn="ctr">
                        <a:lnSpc>
                          <a:spcPct val="90000"/>
                        </a:lnSpc>
                        <a:buNone/>
                      </a:pPr>
                      <a:r>
                        <a:rPr lang="en-IN" altLang="en-US" sz="1200"/>
                        <a:t>S. No.</a:t>
                      </a:r>
                      <a:endParaRPr lang="en-IN" altLang="en-US" sz="1200"/>
                    </a:p>
                  </a:txBody>
                  <a:tcPr anchor="ctr" anchorCtr="0"/>
                </a:tc>
                <a:tc>
                  <a:txBody>
                    <a:bodyPr/>
                    <a:p>
                      <a:pPr algn="ctr">
                        <a:lnSpc>
                          <a:spcPct val="90000"/>
                        </a:lnSpc>
                        <a:buNone/>
                      </a:pPr>
                      <a:r>
                        <a:rPr lang="en-IN" altLang="en-US" sz="1200"/>
                        <a:t>Member</a:t>
                      </a:r>
                      <a:endParaRPr lang="en-IN" altLang="en-US" sz="1200"/>
                    </a:p>
                  </a:txBody>
                  <a:tcPr anchor="ctr" anchorCtr="0"/>
                </a:tc>
                <a:tc>
                  <a:txBody>
                    <a:bodyPr/>
                    <a:p>
                      <a:pPr algn="ctr">
                        <a:lnSpc>
                          <a:spcPct val="90000"/>
                        </a:lnSpc>
                        <a:buNone/>
                      </a:pPr>
                      <a:r>
                        <a:rPr lang="en-IN" altLang="en-US" sz="1200"/>
                        <a:t>Task</a:t>
                      </a:r>
                      <a:endParaRPr lang="en-IN" altLang="en-US" sz="1200"/>
                    </a:p>
                  </a:txBody>
                  <a:tcPr anchor="ctr" anchorCtr="0"/>
                </a:tc>
                <a:tc>
                  <a:txBody>
                    <a:bodyPr/>
                    <a:p>
                      <a:pPr algn="ctr">
                        <a:lnSpc>
                          <a:spcPct val="90000"/>
                        </a:lnSpc>
                        <a:buNone/>
                      </a:pPr>
                      <a:r>
                        <a:rPr lang="en-IN" altLang="en-US" sz="1200"/>
                        <a:t>Contribution</a:t>
                      </a:r>
                      <a:endParaRPr lang="en-IN" altLang="en-US" sz="1200"/>
                    </a:p>
                  </a:txBody>
                  <a:tcPr anchor="ctr" anchorCtr="0"/>
                </a:tc>
              </a:tr>
              <a:tr h="420370">
                <a:tc rowSpan="6">
                  <a:txBody>
                    <a:bodyPr/>
                    <a:p>
                      <a:pPr algn="ctr">
                        <a:lnSpc>
                          <a:spcPct val="90000"/>
                        </a:lnSpc>
                        <a:buNone/>
                      </a:pPr>
                      <a:r>
                        <a:rPr lang="en-IN" altLang="en-US" sz="1200"/>
                        <a:t>3.</a:t>
                      </a:r>
                      <a:endParaRPr lang="en-IN" altLang="en-US" sz="1200"/>
                    </a:p>
                  </a:txBody>
                  <a:tcPr anchor="ctr" anchorCtr="0"/>
                </a:tc>
                <a:tc rowSpan="6">
                  <a:txBody>
                    <a:bodyPr/>
                    <a:p>
                      <a:pPr algn="ctr">
                        <a:lnSpc>
                          <a:spcPct val="90000"/>
                        </a:lnSpc>
                        <a:buNone/>
                      </a:pPr>
                      <a:r>
                        <a:rPr lang="en-IN" altLang="en-US" sz="1200"/>
                        <a:t>Nimisha Tiwari</a:t>
                      </a:r>
                      <a:endParaRPr lang="en-IN" altLang="en-US" sz="1200"/>
                    </a:p>
                  </a:txBody>
                  <a:tcPr anchor="ctr" anchorCtr="0"/>
                </a:tc>
                <a:tc>
                  <a:txBody>
                    <a:bodyPr/>
                    <a:p>
                      <a:pPr algn="l">
                        <a:lnSpc>
                          <a:spcPct val="90000"/>
                        </a:lnSpc>
                        <a:buNone/>
                      </a:pPr>
                      <a:r>
                        <a:rPr lang="en-IN" altLang="en-US" sz="1200"/>
                        <a:t>Research and Ideation</a:t>
                      </a:r>
                      <a:endParaRPr lang="en-IN" altLang="en-US" sz="1200"/>
                    </a:p>
                  </a:txBody>
                  <a:tcPr anchor="ctr" anchorCtr="0"/>
                </a:tc>
                <a:tc>
                  <a:txBody>
                    <a:bodyPr/>
                    <a:p>
                      <a:pPr algn="l">
                        <a:lnSpc>
                          <a:spcPct val="90000"/>
                        </a:lnSpc>
                        <a:buNone/>
                      </a:pPr>
                      <a:r>
                        <a:rPr lang="en-US" sz="1200"/>
                        <a:t>Proposed Movie recommendation project after engaging in numerous searches .</a:t>
                      </a:r>
                      <a:endParaRPr lang="en-US" sz="1200"/>
                    </a:p>
                  </a:txBody>
                  <a:tcPr anchor="ctr" anchorCtr="0"/>
                </a:tc>
              </a:tr>
              <a:tr h="381000">
                <a:tc vMerge="1">
                  <a:tcPr anchor="ctr" anchorCtr="0"/>
                </a:tc>
                <a:tc vMerge="1">
                  <a:tcPr anchor="ctr" anchorCtr="0"/>
                </a:tc>
                <a:tc>
                  <a:txBody>
                    <a:bodyPr/>
                    <a:p>
                      <a:pPr algn="l">
                        <a:lnSpc>
                          <a:spcPct val="90000"/>
                        </a:lnSpc>
                        <a:buNone/>
                      </a:pPr>
                      <a:r>
                        <a:rPr lang="en-IN" altLang="en-US" sz="1200"/>
                        <a:t>Relevant resources</a:t>
                      </a:r>
                      <a:endParaRPr lang="en-IN" altLang="en-US" sz="1200"/>
                    </a:p>
                  </a:txBody>
                  <a:tcPr anchor="ctr" anchorCtr="0"/>
                </a:tc>
                <a:tc>
                  <a:txBody>
                    <a:bodyPr/>
                    <a:p>
                      <a:pPr algn="l">
                        <a:lnSpc>
                          <a:spcPct val="90000"/>
                        </a:lnSpc>
                        <a:buNone/>
                      </a:pPr>
                      <a:r>
                        <a:rPr lang="en-US" sz="1200"/>
                        <a:t>Gone through various Articles and analysed problem statements </a:t>
                      </a:r>
                      <a:r>
                        <a:rPr lang="en-IN" altLang="en-US" sz="1200"/>
                        <a:t>for decided topic.</a:t>
                      </a:r>
                      <a:endParaRPr lang="en-IN" altLang="en-US" sz="1200"/>
                    </a:p>
                  </a:txBody>
                  <a:tcPr anchor="ctr" anchorCtr="0"/>
                </a:tc>
              </a:tr>
              <a:tr h="381000">
                <a:tc vMerge="1">
                  <a:tcPr anchor="ctr" anchorCtr="0"/>
                </a:tc>
                <a:tc vMerge="1">
                  <a:tcPr anchor="ctr" anchorCtr="0"/>
                </a:tc>
                <a:tc>
                  <a:txBody>
                    <a:bodyPr/>
                    <a:p>
                      <a:pPr algn="l">
                        <a:lnSpc>
                          <a:spcPct val="90000"/>
                        </a:lnSpc>
                        <a:buNone/>
                      </a:pPr>
                      <a:r>
                        <a:rPr lang="en-IN" altLang="en-US" sz="1200"/>
                        <a:t>Data collection &amp; Preprocessing</a:t>
                      </a:r>
                      <a:endParaRPr lang="en-IN" altLang="en-US" sz="1200"/>
                    </a:p>
                  </a:txBody>
                  <a:tcPr anchor="ctr" anchorCtr="0"/>
                </a:tc>
                <a:tc>
                  <a:txBody>
                    <a:bodyPr/>
                    <a:p>
                      <a:pPr algn="l">
                        <a:lnSpc>
                          <a:spcPct val="90000"/>
                        </a:lnSpc>
                        <a:buNone/>
                      </a:pPr>
                      <a:r>
                        <a:rPr lang="en-IN" altLang="en-US" sz="1200"/>
                        <a:t>Collectively </a:t>
                      </a:r>
                      <a:r>
                        <a:rPr lang="en-US" sz="1200"/>
                        <a:t>worked on dataset classified into 3 classes</a:t>
                      </a:r>
                      <a:r>
                        <a:rPr lang="en-IN" altLang="en-US" sz="1200"/>
                        <a:t>.</a:t>
                      </a:r>
                      <a:r>
                        <a:rPr lang="en-US" sz="1200"/>
                        <a:t> </a:t>
                      </a:r>
                      <a:endParaRPr lang="en-US" sz="1200"/>
                    </a:p>
                  </a:txBody>
                  <a:tcPr anchor="ctr" anchorCtr="0"/>
                </a:tc>
              </a:tr>
              <a:tr h="381000">
                <a:tc vMerge="1">
                  <a:tcPr anchor="ctr" anchorCtr="0"/>
                </a:tc>
                <a:tc vMerge="1">
                  <a:tcPr anchor="ctr" anchorCtr="0"/>
                </a:tc>
                <a:tc>
                  <a:txBody>
                    <a:bodyPr/>
                    <a:p>
                      <a:pPr algn="l">
                        <a:lnSpc>
                          <a:spcPct val="90000"/>
                        </a:lnSpc>
                        <a:buNone/>
                      </a:pPr>
                      <a:r>
                        <a:rPr lang="en-IN" altLang="en-US" sz="1200"/>
                        <a:t>Model Training &amp; Evaluation</a:t>
                      </a:r>
                      <a:endParaRPr lang="en-IN" altLang="en-US" sz="1200"/>
                    </a:p>
                  </a:txBody>
                  <a:tcPr anchor="ctr" anchorCtr="0"/>
                </a:tc>
                <a:tc>
                  <a:txBody>
                    <a:bodyPr/>
                    <a:p>
                      <a:pPr algn="l">
                        <a:lnSpc>
                          <a:spcPct val="90000"/>
                        </a:lnSpc>
                        <a:buNone/>
                      </a:pPr>
                      <a:r>
                        <a:rPr lang="en-IN" altLang="en-US" sz="1200">
                          <a:sym typeface="+mn-ea"/>
                        </a:rPr>
                        <a:t>Tried for VGG19 classifier and other classifiers.</a:t>
                      </a:r>
                      <a:endParaRPr lang="en-US" sz="1200"/>
                    </a:p>
                  </a:txBody>
                  <a:tcPr anchor="ctr" anchorCtr="0"/>
                </a:tc>
              </a:tr>
              <a:tr h="381000">
                <a:tc vMerge="1">
                  <a:tcPr anchor="ctr" anchorCtr="0"/>
                </a:tc>
                <a:tc vMerge="1">
                  <a:tcPr anchor="ctr" anchorCtr="0"/>
                </a:tc>
                <a:tc>
                  <a:txBody>
                    <a:bodyPr/>
                    <a:p>
                      <a:pPr algn="l">
                        <a:lnSpc>
                          <a:spcPct val="90000"/>
                        </a:lnSpc>
                        <a:buNone/>
                      </a:pPr>
                      <a:r>
                        <a:rPr lang="en-IN" altLang="en-US" sz="1200"/>
                        <a:t>Novel architecture development</a:t>
                      </a:r>
                      <a:endParaRPr lang="en-IN" altLang="en-US" sz="1200"/>
                    </a:p>
                  </a:txBody>
                  <a:tcPr anchor="ctr" anchorCtr="0"/>
                </a:tc>
                <a:tc>
                  <a:txBody>
                    <a:bodyPr/>
                    <a:p>
                      <a:pPr algn="l">
                        <a:lnSpc>
                          <a:spcPct val="90000"/>
                        </a:lnSpc>
                        <a:buNone/>
                      </a:pPr>
                      <a:r>
                        <a:rPr lang="en-US" sz="1200">
                          <a:sym typeface="+mn-ea"/>
                        </a:rPr>
                        <a:t>Worked upon graphical representation of model using confusion matrix , graphs and classification report . </a:t>
                      </a:r>
                      <a:endParaRPr lang="en-US" sz="1200"/>
                    </a:p>
                  </a:txBody>
                  <a:tcPr anchor="ctr" anchorCtr="0"/>
                </a:tc>
              </a:tr>
              <a:tr h="381000">
                <a:tc vMerge="1">
                  <a:tcPr anchor="ctr" anchorCtr="0"/>
                </a:tc>
                <a:tc vMerge="1">
                  <a:tcPr anchor="ctr" anchorCtr="0"/>
                </a:tc>
                <a:tc>
                  <a:txBody>
                    <a:bodyPr/>
                    <a:p>
                      <a:pPr algn="l">
                        <a:lnSpc>
                          <a:spcPct val="90000"/>
                        </a:lnSpc>
                        <a:buNone/>
                      </a:pPr>
                      <a:r>
                        <a:rPr lang="en-IN" altLang="en-US" sz="1200"/>
                        <a:t>Documentation</a:t>
                      </a:r>
                      <a:endParaRPr lang="en-IN" altLang="en-US" sz="1200"/>
                    </a:p>
                  </a:txBody>
                  <a:tcPr anchor="ctr" anchorCtr="0"/>
                </a:tc>
                <a:tc>
                  <a:txBody>
                    <a:bodyPr/>
                    <a:p>
                      <a:pPr algn="l">
                        <a:lnSpc>
                          <a:spcPct val="90000"/>
                        </a:lnSpc>
                        <a:buNone/>
                      </a:pPr>
                      <a:r>
                        <a:rPr lang="en-US" sz="1200"/>
                        <a:t>Initially created draft report further divided our presentation with 6 slides respectively.</a:t>
                      </a:r>
                      <a:endParaRPr lang="en-US" sz="1200"/>
                    </a:p>
                  </a:txBody>
                  <a:tcPr anchor="ctr" anchorCtr="0"/>
                </a:tc>
              </a:tr>
            </a:tbl>
          </a:graphicData>
        </a:graphic>
      </p:graphicFrame>
      <p:sp>
        <p:nvSpPr>
          <p:cNvPr id="10" name="object 4"/>
          <p:cNvSpPr txBox="1"/>
          <p:nvPr/>
        </p:nvSpPr>
        <p:spPr>
          <a:xfrm>
            <a:off x="3584893" y="4479925"/>
            <a:ext cx="1855470" cy="255270"/>
          </a:xfrm>
          <a:prstGeom prst="rect">
            <a:avLst/>
          </a:prstGeom>
        </p:spPr>
        <p:txBody>
          <a:bodyPr vert="horz" wrap="square" lIns="0" tIns="13335" rIns="0" bIns="0" rtlCol="0">
            <a:noAutofit/>
          </a:bodyPr>
          <a:p>
            <a:pPr marL="12700">
              <a:lnSpc>
                <a:spcPct val="100000"/>
              </a:lnSpc>
              <a:spcBef>
                <a:spcPts val="105"/>
              </a:spcBef>
            </a:pPr>
            <a:r>
              <a:rPr sz="1400" spc="-5" dirty="0">
                <a:latin typeface="Arial MT"/>
                <a:cs typeface="Arial MT"/>
              </a:rPr>
              <a:t>Table</a:t>
            </a:r>
            <a:r>
              <a:rPr sz="1400" spc="-35" dirty="0">
                <a:latin typeface="Arial MT"/>
                <a:cs typeface="Arial MT"/>
              </a:rPr>
              <a:t> </a:t>
            </a:r>
            <a:r>
              <a:rPr lang="en-IN" sz="1400" spc="-35" dirty="0">
                <a:latin typeface="Arial MT"/>
                <a:cs typeface="Arial MT"/>
              </a:rPr>
              <a:t>2.3</a:t>
            </a:r>
            <a:r>
              <a:rPr sz="1400" dirty="0">
                <a:latin typeface="Arial MT"/>
                <a:cs typeface="Arial MT"/>
              </a:rPr>
              <a:t>.</a:t>
            </a:r>
            <a:r>
              <a:rPr sz="1400" spc="-30" dirty="0">
                <a:latin typeface="Arial MT"/>
                <a:cs typeface="Arial MT"/>
              </a:rPr>
              <a:t> </a:t>
            </a:r>
            <a:r>
              <a:rPr lang="en-IN" sz="1400" b="1" dirty="0">
                <a:latin typeface="Arial MT"/>
                <a:cs typeface="Arial MT"/>
              </a:rPr>
              <a:t>About Team</a:t>
            </a:r>
            <a:endParaRPr lang="en-IN" sz="1400" b="1">
              <a:latin typeface="Arial MT"/>
              <a:cs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4850" y="514476"/>
            <a:ext cx="4362450" cy="396240"/>
          </a:xfrm>
          <a:prstGeom prst="rect">
            <a:avLst/>
          </a:prstGeom>
        </p:spPr>
        <p:txBody>
          <a:bodyPr vert="horz" wrap="square" lIns="0" tIns="12065" rIns="0" bIns="0" rtlCol="0">
            <a:spAutoFit/>
          </a:bodyPr>
          <a:lstStyle/>
          <a:p>
            <a:pPr marL="12700">
              <a:lnSpc>
                <a:spcPct val="100000"/>
              </a:lnSpc>
              <a:spcBef>
                <a:spcPts val="95"/>
              </a:spcBef>
            </a:pPr>
            <a:r>
              <a:rPr sz="2500" b="1" spc="-5" dirty="0">
                <a:latin typeface="Calibri" panose="020F0502020204030204" charset="0"/>
                <a:cs typeface="Calibri" panose="020F0502020204030204" charset="0"/>
              </a:rPr>
              <a:t>Contribution</a:t>
            </a:r>
            <a:r>
              <a:rPr sz="2500" b="1" spc="-20" dirty="0">
                <a:latin typeface="Calibri" panose="020F0502020204030204" charset="0"/>
                <a:cs typeface="Calibri" panose="020F0502020204030204" charset="0"/>
              </a:rPr>
              <a:t> </a:t>
            </a:r>
            <a:r>
              <a:rPr sz="2500" b="1" spc="-5" dirty="0">
                <a:latin typeface="Calibri" panose="020F0502020204030204" charset="0"/>
                <a:cs typeface="Calibri" panose="020F0502020204030204" charset="0"/>
              </a:rPr>
              <a:t>by</a:t>
            </a:r>
            <a:r>
              <a:rPr sz="2500" b="1" spc="-15" dirty="0">
                <a:latin typeface="Calibri" panose="020F0502020204030204" charset="0"/>
                <a:cs typeface="Calibri" panose="020F0502020204030204" charset="0"/>
              </a:rPr>
              <a:t> </a:t>
            </a:r>
            <a:r>
              <a:rPr sz="2500" b="1" dirty="0">
                <a:latin typeface="Calibri" panose="020F0502020204030204" charset="0"/>
                <a:cs typeface="Calibri" panose="020F0502020204030204" charset="0"/>
              </a:rPr>
              <a:t>team</a:t>
            </a:r>
            <a:r>
              <a:rPr sz="2500" b="1" spc="-10" dirty="0">
                <a:latin typeface="Calibri" panose="020F0502020204030204" charset="0"/>
                <a:cs typeface="Calibri" panose="020F0502020204030204" charset="0"/>
              </a:rPr>
              <a:t> </a:t>
            </a:r>
            <a:r>
              <a:rPr sz="2500" b="1" spc="-5" dirty="0">
                <a:latin typeface="Calibri" panose="020F0502020204030204" charset="0"/>
                <a:cs typeface="Calibri" panose="020F0502020204030204" charset="0"/>
              </a:rPr>
              <a:t>members</a:t>
            </a:r>
            <a:endParaRPr sz="2500" b="1">
              <a:latin typeface="Calibri" panose="020F0502020204030204" charset="0"/>
              <a:cs typeface="Calibri" panose="020F0502020204030204" charset="0"/>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fld>
            <a:endParaRPr spc="-5" dirty="0"/>
          </a:p>
        </p:txBody>
      </p:sp>
      <p:graphicFrame>
        <p:nvGraphicFramePr>
          <p:cNvPr id="5" name="Table 4"/>
          <p:cNvGraphicFramePr/>
          <p:nvPr/>
        </p:nvGraphicFramePr>
        <p:xfrm>
          <a:off x="381000" y="1581150"/>
          <a:ext cx="8263255" cy="2706370"/>
        </p:xfrm>
        <a:graphic>
          <a:graphicData uri="http://schemas.openxmlformats.org/drawingml/2006/table">
            <a:tbl>
              <a:tblPr firstRow="1" bandRow="1">
                <a:tableStyleId>{93296810-A885-4BE3-A3E7-6D5BEEA58F35}</a:tableStyleId>
              </a:tblPr>
              <a:tblGrid>
                <a:gridCol w="577850"/>
                <a:gridCol w="935990"/>
                <a:gridCol w="2273935"/>
                <a:gridCol w="4475480"/>
              </a:tblGrid>
              <a:tr h="381000">
                <a:tc>
                  <a:txBody>
                    <a:bodyPr/>
                    <a:p>
                      <a:pPr algn="ctr">
                        <a:lnSpc>
                          <a:spcPct val="90000"/>
                        </a:lnSpc>
                        <a:buNone/>
                      </a:pPr>
                      <a:r>
                        <a:rPr lang="en-IN" altLang="en-US" sz="1200"/>
                        <a:t>S. No.</a:t>
                      </a:r>
                      <a:endParaRPr lang="en-IN" altLang="en-US" sz="1200"/>
                    </a:p>
                  </a:txBody>
                  <a:tcPr anchor="ctr" anchorCtr="0"/>
                </a:tc>
                <a:tc>
                  <a:txBody>
                    <a:bodyPr/>
                    <a:p>
                      <a:pPr algn="ctr">
                        <a:lnSpc>
                          <a:spcPct val="90000"/>
                        </a:lnSpc>
                        <a:buNone/>
                      </a:pPr>
                      <a:r>
                        <a:rPr lang="en-IN" altLang="en-US" sz="1200"/>
                        <a:t>Member</a:t>
                      </a:r>
                      <a:endParaRPr lang="en-IN" altLang="en-US" sz="1200"/>
                    </a:p>
                  </a:txBody>
                  <a:tcPr anchor="ctr" anchorCtr="0"/>
                </a:tc>
                <a:tc>
                  <a:txBody>
                    <a:bodyPr/>
                    <a:p>
                      <a:pPr algn="ctr">
                        <a:lnSpc>
                          <a:spcPct val="90000"/>
                        </a:lnSpc>
                        <a:buNone/>
                      </a:pPr>
                      <a:r>
                        <a:rPr lang="en-IN" altLang="en-US" sz="1200"/>
                        <a:t>Task</a:t>
                      </a:r>
                      <a:endParaRPr lang="en-IN" altLang="en-US" sz="1200"/>
                    </a:p>
                  </a:txBody>
                  <a:tcPr anchor="ctr" anchorCtr="0"/>
                </a:tc>
                <a:tc>
                  <a:txBody>
                    <a:bodyPr/>
                    <a:p>
                      <a:pPr algn="ctr">
                        <a:lnSpc>
                          <a:spcPct val="90000"/>
                        </a:lnSpc>
                        <a:buNone/>
                      </a:pPr>
                      <a:r>
                        <a:rPr lang="en-IN" altLang="en-US" sz="1200"/>
                        <a:t>Contribution</a:t>
                      </a:r>
                      <a:endParaRPr lang="en-IN" altLang="en-US" sz="1200"/>
                    </a:p>
                  </a:txBody>
                  <a:tcPr anchor="ctr" anchorCtr="0"/>
                </a:tc>
              </a:tr>
              <a:tr h="420370">
                <a:tc rowSpan="6">
                  <a:txBody>
                    <a:bodyPr/>
                    <a:p>
                      <a:pPr algn="ctr">
                        <a:lnSpc>
                          <a:spcPct val="90000"/>
                        </a:lnSpc>
                        <a:buNone/>
                      </a:pPr>
                      <a:r>
                        <a:rPr lang="en-IN" altLang="en-US" sz="1200"/>
                        <a:t>4.</a:t>
                      </a:r>
                      <a:endParaRPr lang="en-IN" altLang="en-US" sz="1200"/>
                    </a:p>
                  </a:txBody>
                  <a:tcPr anchor="ctr" anchorCtr="0"/>
                </a:tc>
                <a:tc rowSpan="6">
                  <a:txBody>
                    <a:bodyPr/>
                    <a:p>
                      <a:pPr algn="ctr">
                        <a:lnSpc>
                          <a:spcPct val="90000"/>
                        </a:lnSpc>
                        <a:buNone/>
                      </a:pPr>
                      <a:r>
                        <a:rPr lang="en-IN" altLang="en-US" sz="1200"/>
                        <a:t>Disha Mathankar</a:t>
                      </a:r>
                      <a:endParaRPr lang="en-IN" altLang="en-US" sz="1200"/>
                    </a:p>
                  </a:txBody>
                  <a:tcPr anchor="ctr" anchorCtr="0"/>
                </a:tc>
                <a:tc>
                  <a:txBody>
                    <a:bodyPr/>
                    <a:p>
                      <a:pPr algn="l">
                        <a:lnSpc>
                          <a:spcPct val="90000"/>
                        </a:lnSpc>
                        <a:buNone/>
                      </a:pPr>
                      <a:r>
                        <a:rPr lang="en-IN" altLang="en-US" sz="1200"/>
                        <a:t>Research / Ideation</a:t>
                      </a:r>
                      <a:endParaRPr lang="en-IN" altLang="en-US" sz="1200"/>
                    </a:p>
                  </a:txBody>
                  <a:tcPr anchor="ctr" anchorCtr="0"/>
                </a:tc>
                <a:tc>
                  <a:txBody>
                    <a:bodyPr/>
                    <a:p>
                      <a:pPr algn="l">
                        <a:lnSpc>
                          <a:spcPct val="90000"/>
                        </a:lnSpc>
                        <a:buNone/>
                      </a:pPr>
                      <a:r>
                        <a:rPr lang="en-US" sz="1200"/>
                        <a:t>Came up with Book Recommendation Project idea.</a:t>
                      </a:r>
                      <a:endParaRPr lang="en-US" sz="1200"/>
                    </a:p>
                  </a:txBody>
                  <a:tcPr anchor="ctr" anchorCtr="0"/>
                </a:tc>
              </a:tr>
              <a:tr h="381000">
                <a:tc vMerge="1">
                  <a:tcPr anchor="ctr" anchorCtr="0"/>
                </a:tc>
                <a:tc vMerge="1">
                  <a:tcPr anchor="ctr" anchorCtr="0"/>
                </a:tc>
                <a:tc>
                  <a:txBody>
                    <a:bodyPr/>
                    <a:p>
                      <a:pPr algn="l">
                        <a:lnSpc>
                          <a:spcPct val="90000"/>
                        </a:lnSpc>
                        <a:buNone/>
                      </a:pPr>
                      <a:r>
                        <a:rPr lang="en-IN" altLang="en-US" sz="1200"/>
                        <a:t>Relevant resources</a:t>
                      </a:r>
                      <a:endParaRPr lang="en-IN" altLang="en-US" sz="1200"/>
                    </a:p>
                  </a:txBody>
                  <a:tcPr anchor="ctr" anchorCtr="0"/>
                </a:tc>
                <a:tc>
                  <a:txBody>
                    <a:bodyPr/>
                    <a:p>
                      <a:pPr algn="l">
                        <a:lnSpc>
                          <a:spcPct val="90000"/>
                        </a:lnSpc>
                        <a:buNone/>
                      </a:pPr>
                      <a:r>
                        <a:rPr lang="en-IN" altLang="en-US" sz="1200"/>
                        <a:t>E</a:t>
                      </a:r>
                      <a:r>
                        <a:rPr lang="en-US" sz="1200"/>
                        <a:t>xplored Github Repositories and looked for best outcomes and details </a:t>
                      </a:r>
                      <a:r>
                        <a:rPr lang="en-IN" altLang="en-US" sz="1200"/>
                        <a:t>for the selected project idea.</a:t>
                      </a:r>
                      <a:endParaRPr lang="en-IN" altLang="en-US" sz="1200"/>
                    </a:p>
                  </a:txBody>
                  <a:tcPr anchor="ctr" anchorCtr="0"/>
                </a:tc>
              </a:tr>
              <a:tr h="381000">
                <a:tc vMerge="1">
                  <a:tcPr anchor="ctr" anchorCtr="0"/>
                </a:tc>
                <a:tc vMerge="1">
                  <a:tcPr anchor="ctr" anchorCtr="0"/>
                </a:tc>
                <a:tc>
                  <a:txBody>
                    <a:bodyPr/>
                    <a:p>
                      <a:pPr algn="l">
                        <a:lnSpc>
                          <a:spcPct val="90000"/>
                        </a:lnSpc>
                        <a:buNone/>
                      </a:pPr>
                      <a:r>
                        <a:rPr lang="en-IN" altLang="en-US" sz="1200"/>
                        <a:t>Data collection &amp; Preprocessing</a:t>
                      </a:r>
                      <a:endParaRPr lang="en-IN" altLang="en-US" sz="1200"/>
                    </a:p>
                  </a:txBody>
                  <a:tcPr anchor="ctr" anchorCtr="0"/>
                </a:tc>
                <a:tc>
                  <a:txBody>
                    <a:bodyPr/>
                    <a:p>
                      <a:pPr algn="l">
                        <a:lnSpc>
                          <a:spcPct val="90000"/>
                        </a:lnSpc>
                        <a:buNone/>
                      </a:pPr>
                      <a:r>
                        <a:rPr lang="en-IN" altLang="en-US" sz="1200">
                          <a:sym typeface="+mn-ea"/>
                        </a:rPr>
                        <a:t>Collectively </a:t>
                      </a:r>
                      <a:r>
                        <a:rPr lang="en-US" sz="1200">
                          <a:sym typeface="+mn-ea"/>
                        </a:rPr>
                        <a:t>worked on dataset classified into 3 classes</a:t>
                      </a:r>
                      <a:r>
                        <a:rPr lang="en-IN" altLang="en-US" sz="1200">
                          <a:sym typeface="+mn-ea"/>
                        </a:rPr>
                        <a:t>.</a:t>
                      </a:r>
                      <a:endParaRPr lang="en-IN" altLang="en-US" sz="1200">
                        <a:sym typeface="+mn-ea"/>
                      </a:endParaRPr>
                    </a:p>
                  </a:txBody>
                  <a:tcPr anchor="ctr" anchorCtr="0"/>
                </a:tc>
              </a:tr>
              <a:tr h="381000">
                <a:tc vMerge="1">
                  <a:tcPr anchor="ctr" anchorCtr="0"/>
                </a:tc>
                <a:tc vMerge="1">
                  <a:tcPr anchor="ctr" anchorCtr="0"/>
                </a:tc>
                <a:tc>
                  <a:txBody>
                    <a:bodyPr/>
                    <a:p>
                      <a:pPr algn="l">
                        <a:lnSpc>
                          <a:spcPct val="90000"/>
                        </a:lnSpc>
                        <a:buNone/>
                      </a:pPr>
                      <a:r>
                        <a:rPr lang="en-IN" altLang="en-US" sz="1200"/>
                        <a:t>Model Training &amp; Evaluation</a:t>
                      </a:r>
                      <a:endParaRPr lang="en-IN" altLang="en-US" sz="1200"/>
                    </a:p>
                  </a:txBody>
                  <a:tcPr anchor="ctr" anchorCtr="0"/>
                </a:tc>
                <a:tc>
                  <a:txBody>
                    <a:bodyPr/>
                    <a:p>
                      <a:pPr algn="l">
                        <a:lnSpc>
                          <a:spcPct val="90000"/>
                        </a:lnSpc>
                        <a:buNone/>
                      </a:pPr>
                      <a:r>
                        <a:rPr lang="en-IN" altLang="en-US" sz="1200">
                          <a:sym typeface="+mn-ea"/>
                        </a:rPr>
                        <a:t>Tried for VGG19 classifier and other classifiers.</a:t>
                      </a:r>
                      <a:endParaRPr lang="en-US" sz="1200"/>
                    </a:p>
                  </a:txBody>
                  <a:tcPr anchor="ctr" anchorCtr="0"/>
                </a:tc>
              </a:tr>
              <a:tr h="381000">
                <a:tc vMerge="1">
                  <a:tcPr anchor="ctr" anchorCtr="0"/>
                </a:tc>
                <a:tc vMerge="1">
                  <a:tcPr anchor="ctr" anchorCtr="0"/>
                </a:tc>
                <a:tc>
                  <a:txBody>
                    <a:bodyPr/>
                    <a:p>
                      <a:pPr algn="l">
                        <a:lnSpc>
                          <a:spcPct val="90000"/>
                        </a:lnSpc>
                        <a:buNone/>
                      </a:pPr>
                      <a:r>
                        <a:rPr lang="en-IN" altLang="en-US" sz="1200"/>
                        <a:t>Novel architecture development</a:t>
                      </a:r>
                      <a:endParaRPr lang="en-IN" altLang="en-US" sz="1200"/>
                    </a:p>
                  </a:txBody>
                  <a:tcPr anchor="ctr" anchorCtr="0"/>
                </a:tc>
                <a:tc>
                  <a:txBody>
                    <a:bodyPr/>
                    <a:p>
                      <a:pPr algn="l">
                        <a:lnSpc>
                          <a:spcPct val="90000"/>
                        </a:lnSpc>
                        <a:buNone/>
                      </a:pPr>
                      <a:r>
                        <a:rPr lang="en-US" sz="1200">
                          <a:sym typeface="+mn-ea"/>
                        </a:rPr>
                        <a:t>Worked upon graphical representation of model using confusion matrix , graphs and classification report . </a:t>
                      </a:r>
                      <a:endParaRPr lang="en-US" sz="1200"/>
                    </a:p>
                  </a:txBody>
                  <a:tcPr anchor="ctr" anchorCtr="0"/>
                </a:tc>
              </a:tr>
              <a:tr h="381000">
                <a:tc vMerge="1">
                  <a:tcPr anchor="ctr" anchorCtr="0"/>
                </a:tc>
                <a:tc vMerge="1">
                  <a:tcPr anchor="ctr" anchorCtr="0"/>
                </a:tc>
                <a:tc>
                  <a:txBody>
                    <a:bodyPr/>
                    <a:p>
                      <a:pPr algn="l">
                        <a:lnSpc>
                          <a:spcPct val="90000"/>
                        </a:lnSpc>
                        <a:buNone/>
                      </a:pPr>
                      <a:r>
                        <a:rPr lang="en-IN" altLang="en-US" sz="1200"/>
                        <a:t>Documentation</a:t>
                      </a:r>
                      <a:endParaRPr lang="en-IN" altLang="en-US" sz="1200"/>
                    </a:p>
                  </a:txBody>
                  <a:tcPr anchor="ctr" anchorCtr="0"/>
                </a:tc>
                <a:tc>
                  <a:txBody>
                    <a:bodyPr/>
                    <a:p>
                      <a:pPr algn="l">
                        <a:lnSpc>
                          <a:spcPct val="90000"/>
                        </a:lnSpc>
                        <a:buNone/>
                      </a:pPr>
                      <a:r>
                        <a:rPr lang="en-US" sz="1200">
                          <a:sym typeface="+mn-ea"/>
                        </a:rPr>
                        <a:t>Initially created draft report further divided our presentation with 6 slides respectively.</a:t>
                      </a:r>
                      <a:endParaRPr lang="en-US" sz="1200"/>
                    </a:p>
                  </a:txBody>
                  <a:tcPr anchor="ctr" anchorCtr="0"/>
                </a:tc>
              </a:tr>
            </a:tbl>
          </a:graphicData>
        </a:graphic>
      </p:graphicFrame>
      <p:sp>
        <p:nvSpPr>
          <p:cNvPr id="10" name="object 4"/>
          <p:cNvSpPr txBox="1"/>
          <p:nvPr/>
        </p:nvSpPr>
        <p:spPr>
          <a:xfrm>
            <a:off x="3584893" y="4479925"/>
            <a:ext cx="1855470" cy="255270"/>
          </a:xfrm>
          <a:prstGeom prst="rect">
            <a:avLst/>
          </a:prstGeom>
        </p:spPr>
        <p:txBody>
          <a:bodyPr vert="horz" wrap="square" lIns="0" tIns="13335" rIns="0" bIns="0" rtlCol="0">
            <a:noAutofit/>
          </a:bodyPr>
          <a:p>
            <a:pPr marL="12700">
              <a:lnSpc>
                <a:spcPct val="100000"/>
              </a:lnSpc>
              <a:spcBef>
                <a:spcPts val="105"/>
              </a:spcBef>
            </a:pPr>
            <a:r>
              <a:rPr sz="1400" spc="-5" dirty="0">
                <a:latin typeface="Arial MT"/>
                <a:cs typeface="Arial MT"/>
              </a:rPr>
              <a:t>Table</a:t>
            </a:r>
            <a:r>
              <a:rPr sz="1400" spc="-35" dirty="0">
                <a:latin typeface="Arial MT"/>
                <a:cs typeface="Arial MT"/>
              </a:rPr>
              <a:t> </a:t>
            </a:r>
            <a:r>
              <a:rPr lang="en-IN" sz="1400" spc="-35" dirty="0">
                <a:latin typeface="Arial MT"/>
                <a:cs typeface="Arial MT"/>
              </a:rPr>
              <a:t>2.4</a:t>
            </a:r>
            <a:r>
              <a:rPr sz="1400" dirty="0">
                <a:latin typeface="Arial MT"/>
                <a:cs typeface="Arial MT"/>
              </a:rPr>
              <a:t>.</a:t>
            </a:r>
            <a:r>
              <a:rPr sz="1400" spc="-30" dirty="0">
                <a:latin typeface="Arial MT"/>
                <a:cs typeface="Arial MT"/>
              </a:rPr>
              <a:t> </a:t>
            </a:r>
            <a:r>
              <a:rPr lang="en-IN" sz="1400" b="1" dirty="0">
                <a:latin typeface="Arial MT"/>
                <a:cs typeface="Arial MT"/>
              </a:rPr>
              <a:t>About Team</a:t>
            </a:r>
            <a:endParaRPr lang="en-IN" sz="1400" b="1">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4825" y="514350"/>
            <a:ext cx="3865245" cy="396240"/>
          </a:xfrm>
          <a:prstGeom prst="rect">
            <a:avLst/>
          </a:prstGeom>
        </p:spPr>
        <p:txBody>
          <a:bodyPr vert="horz" wrap="square" lIns="0" tIns="12065" rIns="0" bIns="0" rtlCol="0">
            <a:spAutoFit/>
          </a:bodyPr>
          <a:lstStyle/>
          <a:p>
            <a:pPr marL="12700">
              <a:lnSpc>
                <a:spcPct val="100000"/>
              </a:lnSpc>
              <a:spcBef>
                <a:spcPts val="95"/>
              </a:spcBef>
            </a:pPr>
            <a:r>
              <a:rPr lang="en-IN" sz="2500" b="1" spc="-5" dirty="0">
                <a:latin typeface="Calibri" panose="020F0502020204030204" charset="0"/>
                <a:cs typeface="Calibri" panose="020F0502020204030204" charset="0"/>
              </a:rPr>
              <a:t>Outcome Achived as a</a:t>
            </a:r>
            <a:r>
              <a:rPr sz="2500" b="1" spc="-15" dirty="0">
                <a:latin typeface="Calibri" panose="020F0502020204030204" charset="0"/>
                <a:cs typeface="Calibri" panose="020F0502020204030204" charset="0"/>
              </a:rPr>
              <a:t> </a:t>
            </a:r>
            <a:r>
              <a:rPr sz="2500" b="1" dirty="0">
                <a:latin typeface="Calibri" panose="020F0502020204030204" charset="0"/>
                <a:cs typeface="Calibri" panose="020F0502020204030204" charset="0"/>
              </a:rPr>
              <a:t>team</a:t>
            </a:r>
            <a:endParaRPr sz="2500" b="1">
              <a:latin typeface="Calibri" panose="020F0502020204030204" charset="0"/>
              <a:cs typeface="Calibri" panose="020F0502020204030204" charset="0"/>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fld>
            <a:endParaRPr spc="-5" dirty="0"/>
          </a:p>
        </p:txBody>
      </p:sp>
      <p:graphicFrame>
        <p:nvGraphicFramePr>
          <p:cNvPr id="5" name="Table 4"/>
          <p:cNvGraphicFramePr/>
          <p:nvPr/>
        </p:nvGraphicFramePr>
        <p:xfrm>
          <a:off x="908050" y="1504950"/>
          <a:ext cx="7327265" cy="2745740"/>
        </p:xfrm>
        <a:graphic>
          <a:graphicData uri="http://schemas.openxmlformats.org/drawingml/2006/table">
            <a:tbl>
              <a:tblPr firstRow="1" bandRow="1">
                <a:tableStyleId>{93296810-A885-4BE3-A3E7-6D5BEEA58F35}</a:tableStyleId>
              </a:tblPr>
              <a:tblGrid>
                <a:gridCol w="577850"/>
                <a:gridCol w="2273935"/>
                <a:gridCol w="4475480"/>
              </a:tblGrid>
              <a:tr h="381000">
                <a:tc>
                  <a:txBody>
                    <a:bodyPr/>
                    <a:p>
                      <a:pPr algn="ctr">
                        <a:lnSpc>
                          <a:spcPct val="90000"/>
                        </a:lnSpc>
                        <a:buNone/>
                      </a:pPr>
                      <a:r>
                        <a:rPr lang="en-IN" altLang="en-US" sz="1200"/>
                        <a:t>S. No.</a:t>
                      </a:r>
                      <a:endParaRPr lang="en-IN" altLang="en-US" sz="1200"/>
                    </a:p>
                  </a:txBody>
                  <a:tcPr anchor="ctr" anchorCtr="0"/>
                </a:tc>
                <a:tc>
                  <a:txBody>
                    <a:bodyPr/>
                    <a:p>
                      <a:pPr algn="ctr">
                        <a:lnSpc>
                          <a:spcPct val="90000"/>
                        </a:lnSpc>
                        <a:buNone/>
                      </a:pPr>
                      <a:r>
                        <a:rPr lang="en-IN" altLang="en-US" sz="1200"/>
                        <a:t>Task</a:t>
                      </a:r>
                      <a:endParaRPr lang="en-IN" altLang="en-US" sz="1200"/>
                    </a:p>
                  </a:txBody>
                  <a:tcPr anchor="ctr" anchorCtr="0"/>
                </a:tc>
                <a:tc>
                  <a:txBody>
                    <a:bodyPr/>
                    <a:p>
                      <a:pPr algn="ctr">
                        <a:lnSpc>
                          <a:spcPct val="90000"/>
                        </a:lnSpc>
                        <a:buNone/>
                      </a:pPr>
                      <a:r>
                        <a:rPr lang="en-IN" altLang="en-US" sz="1200"/>
                        <a:t>Outcome</a:t>
                      </a:r>
                      <a:endParaRPr lang="en-IN" altLang="en-US" sz="1200"/>
                    </a:p>
                  </a:txBody>
                  <a:tcPr anchor="ctr" anchorCtr="0"/>
                </a:tc>
              </a:tr>
              <a:tr h="387350">
                <a:tc>
                  <a:txBody>
                    <a:bodyPr/>
                    <a:p>
                      <a:pPr algn="ctr">
                        <a:lnSpc>
                          <a:spcPct val="90000"/>
                        </a:lnSpc>
                        <a:buNone/>
                      </a:pPr>
                      <a:r>
                        <a:rPr lang="en-IN" altLang="en-US" sz="1200"/>
                        <a:t>1.</a:t>
                      </a:r>
                      <a:endParaRPr lang="en-IN" altLang="en-US" sz="1200"/>
                    </a:p>
                  </a:txBody>
                  <a:tcPr anchor="ctr" anchorCtr="0"/>
                </a:tc>
                <a:tc rowSpan="2">
                  <a:txBody>
                    <a:bodyPr/>
                    <a:p>
                      <a:pPr algn="l">
                        <a:lnSpc>
                          <a:spcPct val="90000"/>
                        </a:lnSpc>
                        <a:buNone/>
                      </a:pPr>
                      <a:r>
                        <a:rPr lang="en-IN" altLang="en-US" sz="1200"/>
                        <a:t>Research / Ideation</a:t>
                      </a:r>
                      <a:endParaRPr lang="en-IN" altLang="en-US" sz="1200"/>
                    </a:p>
                  </a:txBody>
                  <a:tcPr anchor="ctr" anchorCtr="0"/>
                </a:tc>
                <a:tc rowSpan="2">
                  <a:txBody>
                    <a:bodyPr/>
                    <a:p>
                      <a:pPr algn="l">
                        <a:lnSpc>
                          <a:spcPct val="90000"/>
                        </a:lnSpc>
                        <a:buNone/>
                      </a:pPr>
                      <a:r>
                        <a:rPr lang="en-IN" altLang="en-US" sz="1200"/>
                        <a:t>Decided to build a Model on Plant Disease Detection</a:t>
                      </a:r>
                      <a:endParaRPr lang="en-IN" altLang="en-US" sz="1200"/>
                    </a:p>
                  </a:txBody>
                  <a:tcPr anchor="ctr" anchorCtr="0"/>
                </a:tc>
              </a:tr>
              <a:tr h="0">
                <a:tc rowSpan="2">
                  <a:txBody>
                    <a:bodyPr/>
                    <a:p>
                      <a:pPr algn="ctr">
                        <a:lnSpc>
                          <a:spcPct val="90000"/>
                        </a:lnSpc>
                        <a:buNone/>
                      </a:pPr>
                      <a:r>
                        <a:rPr lang="en-IN" altLang="en-US" sz="1200"/>
                        <a:t>2.</a:t>
                      </a:r>
                      <a:endParaRPr lang="en-IN" altLang="en-US" sz="1200"/>
                    </a:p>
                  </a:txBody>
                  <a:tcPr anchor="ctr" anchorCtr="0"/>
                </a:tc>
                <a:tc vMerge="1">
                  <a:tcPr anchor="ctr" anchorCtr="0"/>
                </a:tc>
                <a:tc vMerge="1">
                  <a:tcPr anchor="ctr" anchorCtr="0"/>
                </a:tc>
              </a:tr>
              <a:tr h="354965">
                <a:tc vMerge="1">
                  <a:tcPr anchor="ctr" anchorCtr="0"/>
                </a:tc>
                <a:tc rowSpan="2">
                  <a:txBody>
                    <a:bodyPr/>
                    <a:p>
                      <a:pPr algn="l">
                        <a:lnSpc>
                          <a:spcPct val="90000"/>
                        </a:lnSpc>
                        <a:buNone/>
                      </a:pPr>
                      <a:r>
                        <a:rPr lang="en-IN" altLang="en-US" sz="1200"/>
                        <a:t>Relevant resources</a:t>
                      </a:r>
                      <a:endParaRPr lang="en-IN" altLang="en-US" sz="1200"/>
                    </a:p>
                  </a:txBody>
                  <a:tcPr anchor="ctr" anchorCtr="0"/>
                </a:tc>
                <a:tc rowSpan="2">
                  <a:txBody>
                    <a:bodyPr/>
                    <a:p>
                      <a:pPr algn="l">
                        <a:lnSpc>
                          <a:spcPct val="90000"/>
                        </a:lnSpc>
                        <a:buNone/>
                      </a:pPr>
                      <a:r>
                        <a:rPr lang="en-IN" altLang="en-US" sz="1200"/>
                        <a:t>E</a:t>
                      </a:r>
                      <a:r>
                        <a:rPr lang="en-US" sz="1200"/>
                        <a:t>xplored</a:t>
                      </a:r>
                      <a:r>
                        <a:rPr lang="en-IN" altLang="en-US" sz="1200"/>
                        <a:t>, you tube resources, articles, kaggle and</a:t>
                      </a:r>
                      <a:r>
                        <a:rPr lang="en-US" sz="1200"/>
                        <a:t> Github Repositories and looked for best outcomes and details </a:t>
                      </a:r>
                      <a:r>
                        <a:rPr lang="en-IN" altLang="en-US" sz="1200"/>
                        <a:t>for the selected project idea.</a:t>
                      </a:r>
                      <a:endParaRPr lang="en-IN" altLang="en-US" sz="1200"/>
                    </a:p>
                  </a:txBody>
                  <a:tcPr anchor="ctr" anchorCtr="0"/>
                </a:tc>
              </a:tr>
              <a:tr h="0">
                <a:tc rowSpan="2">
                  <a:txBody>
                    <a:bodyPr/>
                    <a:p>
                      <a:pPr algn="ctr">
                        <a:lnSpc>
                          <a:spcPct val="90000"/>
                        </a:lnSpc>
                        <a:buNone/>
                      </a:pPr>
                      <a:r>
                        <a:rPr lang="en-IN" altLang="en-US" sz="1200"/>
                        <a:t>3.</a:t>
                      </a:r>
                      <a:endParaRPr lang="en-IN" altLang="en-US" sz="1200"/>
                    </a:p>
                  </a:txBody>
                  <a:tcPr anchor="ctr" anchorCtr="0"/>
                </a:tc>
                <a:tc vMerge="1">
                  <a:tcPr anchor="ctr" anchorCtr="0"/>
                </a:tc>
                <a:tc vMerge="1">
                  <a:tcPr anchor="ctr" anchorCtr="0"/>
                </a:tc>
              </a:tr>
              <a:tr h="361315">
                <a:tc vMerge="1">
                  <a:tcPr anchor="ctr" anchorCtr="0"/>
                </a:tc>
                <a:tc rowSpan="2">
                  <a:txBody>
                    <a:bodyPr/>
                    <a:p>
                      <a:pPr algn="l">
                        <a:lnSpc>
                          <a:spcPct val="90000"/>
                        </a:lnSpc>
                        <a:buNone/>
                      </a:pPr>
                      <a:r>
                        <a:rPr lang="en-IN" altLang="en-US" sz="1200"/>
                        <a:t>Data collection &amp; Preprocessing</a:t>
                      </a:r>
                      <a:endParaRPr lang="en-IN" altLang="en-US" sz="1200"/>
                    </a:p>
                  </a:txBody>
                  <a:tcPr anchor="ctr" anchorCtr="0"/>
                </a:tc>
                <a:tc rowSpan="2">
                  <a:txBody>
                    <a:bodyPr/>
                    <a:p>
                      <a:pPr algn="l">
                        <a:lnSpc>
                          <a:spcPct val="90000"/>
                        </a:lnSpc>
                        <a:buNone/>
                      </a:pPr>
                      <a:r>
                        <a:rPr lang="en-IN" altLang="en-US" sz="1200"/>
                        <a:t>W</a:t>
                      </a:r>
                      <a:r>
                        <a:rPr lang="en-US" sz="1200"/>
                        <a:t>orked on dataset c</a:t>
                      </a:r>
                      <a:r>
                        <a:rPr lang="en-IN" altLang="en-US" sz="1200"/>
                        <a:t>omprising of</a:t>
                      </a:r>
                      <a:r>
                        <a:rPr lang="en-US" sz="1200"/>
                        <a:t> 3 classes </a:t>
                      </a:r>
                      <a:r>
                        <a:rPr lang="en-IN" altLang="en-US" sz="1200"/>
                        <a:t> splitted into Train., Test and Validation sets.</a:t>
                      </a:r>
                      <a:endParaRPr lang="en-IN" altLang="en-US" sz="1200"/>
                    </a:p>
                  </a:txBody>
                  <a:tcPr anchor="ctr" anchorCtr="0"/>
                </a:tc>
              </a:tr>
              <a:tr h="0">
                <a:tc rowSpan="2">
                  <a:txBody>
                    <a:bodyPr/>
                    <a:p>
                      <a:pPr algn="ctr">
                        <a:lnSpc>
                          <a:spcPct val="90000"/>
                        </a:lnSpc>
                        <a:buNone/>
                      </a:pPr>
                      <a:r>
                        <a:rPr lang="en-IN" altLang="en-US" sz="1200"/>
                        <a:t>4.</a:t>
                      </a:r>
                      <a:endParaRPr lang="en-IN" altLang="en-US" sz="1200"/>
                    </a:p>
                  </a:txBody>
                  <a:tcPr anchor="ctr" anchorCtr="0"/>
                </a:tc>
                <a:tc vMerge="1">
                  <a:tcPr anchor="ctr" anchorCtr="0"/>
                </a:tc>
                <a:tc vMerge="1">
                  <a:tcPr anchor="ctr" anchorCtr="0"/>
                </a:tc>
              </a:tr>
              <a:tr h="367665">
                <a:tc vMerge="1">
                  <a:tcPr anchor="ctr" anchorCtr="0"/>
                </a:tc>
                <a:tc rowSpan="2">
                  <a:txBody>
                    <a:bodyPr/>
                    <a:p>
                      <a:pPr algn="l">
                        <a:lnSpc>
                          <a:spcPct val="90000"/>
                        </a:lnSpc>
                        <a:buNone/>
                      </a:pPr>
                      <a:r>
                        <a:rPr lang="en-IN" altLang="en-US" sz="1200"/>
                        <a:t>Model Training &amp; Evaluation</a:t>
                      </a:r>
                      <a:endParaRPr lang="en-IN" altLang="en-US" sz="1200"/>
                    </a:p>
                  </a:txBody>
                  <a:tcPr anchor="ctr" anchorCtr="0"/>
                </a:tc>
                <a:tc rowSpan="2">
                  <a:txBody>
                    <a:bodyPr/>
                    <a:p>
                      <a:pPr algn="l">
                        <a:lnSpc>
                          <a:spcPct val="90000"/>
                        </a:lnSpc>
                        <a:buNone/>
                      </a:pPr>
                      <a:r>
                        <a:rPr lang="en-US" sz="1200"/>
                        <a:t>Tried for various classifiers and found CNN </a:t>
                      </a:r>
                      <a:r>
                        <a:rPr lang="en-IN" altLang="en-US" sz="1200"/>
                        <a:t>VGG19 </a:t>
                      </a:r>
                      <a:r>
                        <a:rPr lang="en-US" sz="1200"/>
                        <a:t>Model to be the most appropriate one giving highest accuracy . </a:t>
                      </a:r>
                      <a:endParaRPr lang="en-US" sz="1200"/>
                    </a:p>
                  </a:txBody>
                  <a:tcPr anchor="ctr" anchorCtr="0"/>
                </a:tc>
              </a:tr>
              <a:tr h="0">
                <a:tc rowSpan="2">
                  <a:txBody>
                    <a:bodyPr/>
                    <a:p>
                      <a:pPr algn="ctr">
                        <a:lnSpc>
                          <a:spcPct val="90000"/>
                        </a:lnSpc>
                        <a:buNone/>
                      </a:pPr>
                      <a:r>
                        <a:rPr lang="en-IN" altLang="en-US" sz="1200"/>
                        <a:t>5.</a:t>
                      </a:r>
                      <a:endParaRPr lang="en-IN" altLang="en-US" sz="1200"/>
                    </a:p>
                  </a:txBody>
                  <a:tcPr anchor="ctr" anchorCtr="0"/>
                </a:tc>
                <a:tc vMerge="1">
                  <a:tcPr anchor="ctr" anchorCtr="0"/>
                </a:tc>
                <a:tc vMerge="1">
                  <a:tcPr anchor="ctr" anchorCtr="0"/>
                </a:tc>
              </a:tr>
              <a:tr h="374650">
                <a:tc vMerge="1">
                  <a:tcPr anchor="ctr" anchorCtr="0"/>
                </a:tc>
                <a:tc rowSpan="2">
                  <a:txBody>
                    <a:bodyPr/>
                    <a:p>
                      <a:pPr algn="l">
                        <a:lnSpc>
                          <a:spcPct val="90000"/>
                        </a:lnSpc>
                        <a:buNone/>
                      </a:pPr>
                      <a:r>
                        <a:rPr lang="en-IN" altLang="en-US" sz="1200"/>
                        <a:t>Novel architecture development</a:t>
                      </a:r>
                      <a:endParaRPr lang="en-IN" altLang="en-US" sz="1200"/>
                    </a:p>
                  </a:txBody>
                  <a:tcPr anchor="ctr" anchorCtr="0"/>
                </a:tc>
                <a:tc rowSpan="2">
                  <a:txBody>
                    <a:bodyPr/>
                    <a:p>
                      <a:pPr algn="l">
                        <a:lnSpc>
                          <a:spcPct val="90000"/>
                        </a:lnSpc>
                        <a:buNone/>
                      </a:pPr>
                      <a:r>
                        <a:rPr lang="en-US" sz="1200"/>
                        <a:t>Worked upon graphical representation of model using confusion matrix , graphs and classification report . </a:t>
                      </a:r>
                      <a:endParaRPr lang="en-US" sz="1200"/>
                    </a:p>
                  </a:txBody>
                  <a:tcPr anchor="ctr" anchorCtr="0"/>
                </a:tc>
              </a:tr>
              <a:tr h="0">
                <a:tc rowSpan="2">
                  <a:txBody>
                    <a:bodyPr/>
                    <a:p>
                      <a:pPr algn="ctr">
                        <a:lnSpc>
                          <a:spcPct val="90000"/>
                        </a:lnSpc>
                        <a:buNone/>
                      </a:pPr>
                      <a:r>
                        <a:rPr lang="en-IN" altLang="en-US" sz="1200"/>
                        <a:t>6.</a:t>
                      </a:r>
                      <a:endParaRPr lang="en-IN" altLang="en-US" sz="1200"/>
                    </a:p>
                  </a:txBody>
                  <a:tcPr anchor="ctr" anchorCtr="0"/>
                </a:tc>
                <a:tc vMerge="1">
                  <a:tcPr anchor="ctr" anchorCtr="0"/>
                </a:tc>
                <a:tc vMerge="1">
                  <a:tcPr anchor="ctr" anchorCtr="0"/>
                </a:tc>
              </a:tr>
              <a:tr h="381000">
                <a:tc vMerge="1">
                  <a:tcPr anchor="ctr" anchorCtr="0"/>
                </a:tc>
                <a:tc>
                  <a:txBody>
                    <a:bodyPr/>
                    <a:p>
                      <a:pPr algn="l">
                        <a:lnSpc>
                          <a:spcPct val="90000"/>
                        </a:lnSpc>
                        <a:buNone/>
                      </a:pPr>
                      <a:r>
                        <a:rPr lang="en-IN" altLang="en-US" sz="1200"/>
                        <a:t>Documentation</a:t>
                      </a:r>
                      <a:endParaRPr lang="en-IN" altLang="en-US" sz="1200"/>
                    </a:p>
                  </a:txBody>
                  <a:tcPr anchor="ctr" anchorCtr="0"/>
                </a:tc>
                <a:tc>
                  <a:txBody>
                    <a:bodyPr/>
                    <a:p>
                      <a:pPr algn="l">
                        <a:lnSpc>
                          <a:spcPct val="90000"/>
                        </a:lnSpc>
                        <a:buNone/>
                      </a:pPr>
                      <a:r>
                        <a:rPr lang="en-IN" altLang="en-US" sz="1200"/>
                        <a:t>Created the Final Report and Presentation.</a:t>
                      </a:r>
                      <a:endParaRPr lang="en-IN" altLang="en-US" sz="1200"/>
                    </a:p>
                  </a:txBody>
                  <a:tcPr anchor="ctr" anchorCtr="0"/>
                </a:tc>
              </a:tr>
            </a:tbl>
          </a:graphicData>
        </a:graphic>
      </p:graphicFrame>
      <p:sp>
        <p:nvSpPr>
          <p:cNvPr id="10" name="object 4"/>
          <p:cNvSpPr txBox="1"/>
          <p:nvPr/>
        </p:nvSpPr>
        <p:spPr>
          <a:xfrm>
            <a:off x="3584893" y="4708525"/>
            <a:ext cx="1855470" cy="255270"/>
          </a:xfrm>
          <a:prstGeom prst="rect">
            <a:avLst/>
          </a:prstGeom>
        </p:spPr>
        <p:txBody>
          <a:bodyPr vert="horz" wrap="square" lIns="0" tIns="13335" rIns="0" bIns="0" rtlCol="0">
            <a:noAutofit/>
          </a:bodyPr>
          <a:p>
            <a:pPr marL="12700">
              <a:lnSpc>
                <a:spcPct val="100000"/>
              </a:lnSpc>
              <a:spcBef>
                <a:spcPts val="105"/>
              </a:spcBef>
            </a:pPr>
            <a:r>
              <a:rPr sz="1400" spc="-5" dirty="0">
                <a:latin typeface="Arial MT"/>
                <a:cs typeface="Arial MT"/>
              </a:rPr>
              <a:t>Table</a:t>
            </a:r>
            <a:r>
              <a:rPr sz="1400" spc="-35" dirty="0">
                <a:latin typeface="Arial MT"/>
                <a:cs typeface="Arial MT"/>
              </a:rPr>
              <a:t> </a:t>
            </a:r>
            <a:r>
              <a:rPr lang="en-IN" sz="1400" spc="-35" dirty="0">
                <a:latin typeface="Arial MT"/>
                <a:cs typeface="Arial MT"/>
              </a:rPr>
              <a:t>2.5</a:t>
            </a:r>
            <a:r>
              <a:rPr sz="1400" dirty="0">
                <a:latin typeface="Arial MT"/>
                <a:cs typeface="Arial MT"/>
              </a:rPr>
              <a:t>.</a:t>
            </a:r>
            <a:r>
              <a:rPr sz="1400" spc="-30" dirty="0">
                <a:latin typeface="Arial MT"/>
                <a:cs typeface="Arial MT"/>
              </a:rPr>
              <a:t> </a:t>
            </a:r>
            <a:r>
              <a:rPr lang="en-IN" sz="1400" b="1" dirty="0">
                <a:latin typeface="Arial MT"/>
                <a:cs typeface="Arial MT"/>
              </a:rPr>
              <a:t>About Team</a:t>
            </a:r>
            <a:endParaRPr lang="en-IN" sz="1400" b="1">
              <a:latin typeface="Arial MT"/>
              <a:cs typeface="Arial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4" y="2272995"/>
            <a:ext cx="2491105" cy="574675"/>
          </a:xfrm>
          <a:prstGeom prst="rect">
            <a:avLst/>
          </a:prstGeom>
        </p:spPr>
        <p:txBody>
          <a:bodyPr vert="horz" wrap="square" lIns="0" tIns="12700" rIns="0" bIns="0" rtlCol="0">
            <a:spAutoFit/>
          </a:bodyPr>
          <a:lstStyle/>
          <a:p>
            <a:pPr marL="12700">
              <a:lnSpc>
                <a:spcPct val="100000"/>
              </a:lnSpc>
              <a:spcBef>
                <a:spcPts val="100"/>
              </a:spcBef>
            </a:pPr>
            <a:r>
              <a:rPr dirty="0"/>
              <a:t>Project</a:t>
            </a:r>
            <a:r>
              <a:rPr spc="-105" dirty="0"/>
              <a:t> </a:t>
            </a:r>
            <a:r>
              <a:rPr dirty="0"/>
              <a:t>Plan</a:t>
            </a:r>
            <a:endParaRPr dirty="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fld>
            <a:endParaRPr spc="-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96A7"/>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14887</Words>
  <Application>WPS Presentation</Application>
  <PresentationFormat>On-screen Show (4:3)</PresentationFormat>
  <Paragraphs>953</Paragraphs>
  <Slides>32</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32</vt:i4>
      </vt:variant>
    </vt:vector>
  </HeadingPairs>
  <TitlesOfParts>
    <vt:vector size="48" baseType="lpstr">
      <vt:lpstr>Arial</vt:lpstr>
      <vt:lpstr>SimSun</vt:lpstr>
      <vt:lpstr>Wingdings</vt:lpstr>
      <vt:lpstr>Arial MT</vt:lpstr>
      <vt:lpstr>Arial</vt:lpstr>
      <vt:lpstr>Times New Roman</vt:lpstr>
      <vt:lpstr>Microsoft YaHei</vt:lpstr>
      <vt:lpstr>Arial Unicode MS</vt:lpstr>
      <vt:lpstr>Calibri</vt:lpstr>
      <vt:lpstr>Segoe UI Symbol</vt:lpstr>
      <vt:lpstr>Modern No. 20</vt:lpstr>
      <vt:lpstr>Cooper Black</vt:lpstr>
      <vt:lpstr>Eras Bold ITC</vt:lpstr>
      <vt:lpstr>Georgia</vt:lpstr>
      <vt:lpstr>Arial Rounded MT Bold</vt:lpstr>
      <vt:lpstr>Office Theme</vt:lpstr>
      <vt:lpstr>Sample Capstone Project	Template  Course: AI Builder</vt:lpstr>
      <vt:lpstr>Overview</vt:lpstr>
      <vt:lpstr>Project Schedule</vt:lpstr>
      <vt:lpstr>Contribution by team members</vt:lpstr>
      <vt:lpstr>Contribution by team members</vt:lpstr>
      <vt:lpstr>Contribution by team members</vt:lpstr>
      <vt:lpstr>Contribution by team members</vt:lpstr>
      <vt:lpstr>Contribution by team members</vt:lpstr>
      <vt:lpstr>Project Plan</vt:lpstr>
      <vt:lpstr>Project Schedule</vt:lpstr>
      <vt:lpstr>Project Schedule</vt:lpstr>
      <vt:lpstr>Objectives</vt:lpstr>
      <vt:lpstr>Methodology</vt:lpstr>
      <vt:lpstr>Data Collection</vt:lpstr>
      <vt:lpstr>Data Preprocessing and Augmentation</vt:lpstr>
      <vt:lpstr>Sample Images</vt:lpstr>
      <vt:lpstr>Model Training</vt:lpstr>
      <vt:lpstr>Model Training</vt:lpstr>
      <vt:lpstr>Model Evaluation</vt:lpstr>
      <vt:lpstr>Review of the Models used</vt:lpstr>
      <vt:lpstr>Review of the Models used</vt:lpstr>
      <vt:lpstr>2. Sequential CNN (Contd.)</vt:lpstr>
      <vt:lpstr>1. VGG19 (Pre-trained)</vt:lpstr>
      <vt:lpstr>MobileNet (Contd.)</vt:lpstr>
      <vt:lpstr>2. Sequential CNN (Contd.)</vt:lpstr>
      <vt:lpstr>3. Other Classifiers</vt:lpstr>
      <vt:lpstr>Experimental Results</vt:lpstr>
      <vt:lpstr>Model Description</vt:lpstr>
      <vt:lpstr>5-fold Cross-Validation Results</vt:lpstr>
      <vt:lpstr>Classification Report</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Capstone Project	Template  Course: AI Builder</dc:title>
  <dc:creator/>
  <cp:lastModifiedBy>HP</cp:lastModifiedBy>
  <cp:revision>24</cp:revision>
  <dcterms:created xsi:type="dcterms:W3CDTF">2024-02-20T15:06:00Z</dcterms:created>
  <dcterms:modified xsi:type="dcterms:W3CDTF">2024-02-26T16:43:40Z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2024-02-17T11:00:00Z</vt:filetime>
  </property>
  <property fmtid="{D5CDD505-2E9C-101B-9397-08002B2CF9AE}" pid="3" name="Creator">
    <vt:lpwstr>Microsoft® PowerPoint® for Microsoft 365</vt:lpwstr>
  </property>
  <property fmtid="{D5CDD505-2E9C-101B-9397-08002B2CF9AE}" pid="4" name="LastSaved">
    <vt:filetime>2024-02-19T11:00:00Z</vt:filetime>
  </property>
  <property fmtid="{D5CDD505-2E9C-101B-9397-08002B2CF9AE}" pid="5" name="ICV">
    <vt:lpwstr>257DCB82D9AD4E59B652709B0C962836_12</vt:lpwstr>
  </property>
  <property fmtid="{D5CDD505-2E9C-101B-9397-08002B2CF9AE}" pid="6" name="KSOProductBuildVer">
    <vt:lpwstr>1033-12.2.0.13431</vt:lpwstr>
  </property>
</Properties>
</file>