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4" r:id="rId4"/>
  </p:sldMasterIdLst>
  <p:notesMasterIdLst>
    <p:notesMasterId r:id="rId19"/>
  </p:notesMasterIdLst>
  <p:handoutMasterIdLst>
    <p:handoutMasterId r:id="rId20"/>
  </p:handoutMasterIdLst>
  <p:sldIdLst>
    <p:sldId id="338" r:id="rId5"/>
    <p:sldId id="340" r:id="rId6"/>
    <p:sldId id="302" r:id="rId7"/>
    <p:sldId id="341" r:id="rId8"/>
    <p:sldId id="328" r:id="rId9"/>
    <p:sldId id="331" r:id="rId10"/>
    <p:sldId id="332" r:id="rId11"/>
    <p:sldId id="342" r:id="rId12"/>
    <p:sldId id="343" r:id="rId13"/>
    <p:sldId id="344" r:id="rId14"/>
    <p:sldId id="339" r:id="rId15"/>
    <p:sldId id="346" r:id="rId16"/>
    <p:sldId id="347"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12/20/2022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12/20/2022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6239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415778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371731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4188407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11677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8614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50075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7241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018874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78500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14205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439461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804986544"/>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818197186"/>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986893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68463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326161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58890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9021307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5432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417341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54296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895595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297766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
        <p:nvSpPr>
          <p:cNvPr id="8" name="Date Placeholder 3">
            <a:extLst>
              <a:ext uri="{FF2B5EF4-FFF2-40B4-BE49-F238E27FC236}">
                <a16:creationId xmlns:a16="http://schemas.microsoft.com/office/drawing/2014/main" id="{CCEAF2E9-3ECF-5D86-1943-D5A5A351D993}"/>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12/20/2022</a:t>
            </a:fld>
            <a:endParaRPr lang="en-US" sz="1100" dirty="0">
              <a:solidFill>
                <a:schemeClr val="accent2"/>
              </a:solidFill>
            </a:endParaRPr>
          </a:p>
        </p:txBody>
      </p:sp>
      <p:sp>
        <p:nvSpPr>
          <p:cNvPr id="9" name="Footer Placeholder 4">
            <a:extLst>
              <a:ext uri="{FF2B5EF4-FFF2-40B4-BE49-F238E27FC236}">
                <a16:creationId xmlns:a16="http://schemas.microsoft.com/office/drawing/2014/main" id="{7A292DED-8A91-6494-3864-130DFBA55B9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6" name="Slide Number Placeholder 5">
            <a:extLst>
              <a:ext uri="{FF2B5EF4-FFF2-40B4-BE49-F238E27FC236}">
                <a16:creationId xmlns:a16="http://schemas.microsoft.com/office/drawing/2014/main" id="{15447E33-57B0-DCD7-639A-E11A82582B72}"/>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227284141"/>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 id="2147484063" r:id="rId19"/>
    <p:sldLayoutId id="2147484064" r:id="rId20"/>
    <p:sldLayoutId id="2147483690" r:id="rId21"/>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5404000" cy="743448"/>
          </a:xfrm>
        </p:spPr>
        <p:txBody>
          <a:bodyPr>
            <a:noAutofit/>
          </a:bodyPr>
          <a:lstStyle/>
          <a:p>
            <a:r>
              <a:rPr lang="en-GB" sz="3200" dirty="0"/>
              <a:t>Vaishnavi Sanjay Lande.</a:t>
            </a:r>
            <a:br>
              <a:rPr lang="en-GB" sz="3200"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799" y="2794001"/>
            <a:ext cx="5791201" cy="861497"/>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3600" dirty="0"/>
              <a:t>Mental Health Prediction.</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9" name="Picture 8">
            <a:extLst>
              <a:ext uri="{FF2B5EF4-FFF2-40B4-BE49-F238E27FC236}">
                <a16:creationId xmlns:a16="http://schemas.microsoft.com/office/drawing/2014/main" id="{11DD5C55-3344-38FE-15CB-FCD72B49190D}"/>
              </a:ext>
            </a:extLst>
          </p:cNvPr>
          <p:cNvPicPr>
            <a:picLocks noChangeAspect="1"/>
          </p:cNvPicPr>
          <p:nvPr/>
        </p:nvPicPr>
        <p:blipFill>
          <a:blip r:embed="rId3"/>
          <a:stretch>
            <a:fillRect/>
          </a:stretch>
        </p:blipFill>
        <p:spPr>
          <a:xfrm>
            <a:off x="2253615" y="744388"/>
            <a:ext cx="3842385" cy="3834765"/>
          </a:xfrm>
          <a:prstGeom prst="ellipse">
            <a:avLst/>
          </a:prstGeom>
          <a:ln>
            <a:noFill/>
          </a:ln>
          <a:effectLst>
            <a:softEdge rad="112500"/>
          </a:effectLst>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467359" y="1458322"/>
            <a:ext cx="11456894" cy="5243448"/>
          </a:xfrm>
        </p:spPr>
        <p:txBody>
          <a:bodyPr>
            <a:normAutofit fontScale="92500" lnSpcReduction="20000"/>
          </a:bodyPr>
          <a:lstStyle/>
          <a:p>
            <a:pPr marL="457200" lvl="1" indent="0">
              <a:lnSpc>
                <a:spcPct val="150000"/>
              </a:lnSpc>
              <a:buNone/>
            </a:pPr>
            <a:r>
              <a:rPr lang="en-US" b="1" dirty="0"/>
              <a:t>3. Decision Tree: </a:t>
            </a:r>
            <a:r>
              <a:rPr lang="en-US" dirty="0"/>
              <a:t>A decision Tree is a supervised learning technique that may be used to solve both classification and regression problems, however, it is most commonly employed to solve classification issues</a:t>
            </a:r>
          </a:p>
          <a:p>
            <a:pPr marL="457200" lvl="1" indent="0">
              <a:lnSpc>
                <a:spcPct val="150000"/>
              </a:lnSpc>
              <a:buNone/>
            </a:pPr>
            <a:r>
              <a:rPr lang="en-US" dirty="0"/>
              <a:t>It is called a decision tree because, similar to a tree, it starts with the root node, which expands on further branches and constructs a tree-like structure.</a:t>
            </a:r>
          </a:p>
          <a:p>
            <a:pPr marL="457200" lvl="1" indent="0">
              <a:lnSpc>
                <a:spcPct val="150000"/>
              </a:lnSpc>
              <a:buNone/>
            </a:pPr>
            <a:endParaRPr lang="en-US" dirty="0"/>
          </a:p>
          <a:p>
            <a:pPr marL="457200" lvl="1" indent="0">
              <a:lnSpc>
                <a:spcPct val="150000"/>
              </a:lnSpc>
              <a:buNone/>
            </a:pPr>
            <a:r>
              <a:rPr lang="en-US" dirty="0"/>
              <a:t>Model Building: </a:t>
            </a:r>
          </a:p>
          <a:p>
            <a:pPr marL="457200" lvl="1" indent="0">
              <a:lnSpc>
                <a:spcPct val="150000"/>
              </a:lnSpc>
              <a:buNone/>
            </a:pPr>
            <a:endParaRPr lang="en-US" b="1" dirty="0"/>
          </a:p>
          <a:p>
            <a:pPr marL="457200" lvl="1" indent="0">
              <a:lnSpc>
                <a:spcPct val="150000"/>
              </a:lnSpc>
              <a:buNone/>
            </a:pPr>
            <a:endParaRPr lang="en-US" b="1" dirty="0"/>
          </a:p>
          <a:p>
            <a:pPr marL="457200" lvl="1" indent="0">
              <a:lnSpc>
                <a:spcPct val="150000"/>
              </a:lnSpc>
              <a:buNone/>
            </a:pPr>
            <a:endParaRPr lang="en-US" b="1" dirty="0"/>
          </a:p>
          <a:p>
            <a:pPr marL="457200" lvl="1" indent="0">
              <a:lnSpc>
                <a:spcPct val="150000"/>
              </a:lnSpc>
              <a:buNone/>
            </a:pPr>
            <a:r>
              <a:rPr lang="en-US" dirty="0"/>
              <a:t>.</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570753" y="151447"/>
            <a:ext cx="4275138" cy="847817"/>
          </a:xfrm>
        </p:spPr>
        <p:txBody>
          <a:bodyPr/>
          <a:lstStyle/>
          <a:p>
            <a:r>
              <a:rPr lang="en-GB" dirty="0"/>
              <a:t>MODELLING</a:t>
            </a:r>
            <a:endParaRPr lang="en-US" dirty="0"/>
          </a:p>
        </p:txBody>
      </p:sp>
      <p:pic>
        <p:nvPicPr>
          <p:cNvPr id="3" name="Picture 2">
            <a:extLst>
              <a:ext uri="{FF2B5EF4-FFF2-40B4-BE49-F238E27FC236}">
                <a16:creationId xmlns:a16="http://schemas.microsoft.com/office/drawing/2014/main" id="{728BEE21-1CF0-1924-A6D4-B58784F3B074}"/>
              </a:ext>
            </a:extLst>
          </p:cNvPr>
          <p:cNvPicPr>
            <a:picLocks noChangeAspect="1"/>
          </p:cNvPicPr>
          <p:nvPr/>
        </p:nvPicPr>
        <p:blipFill>
          <a:blip r:embed="rId4"/>
          <a:stretch>
            <a:fillRect/>
          </a:stretch>
        </p:blipFill>
        <p:spPr>
          <a:xfrm>
            <a:off x="3460377" y="4185059"/>
            <a:ext cx="6230470" cy="1829316"/>
          </a:xfrm>
          <a:prstGeom prst="rect">
            <a:avLst/>
          </a:prstGeom>
        </p:spPr>
      </p:pic>
    </p:spTree>
    <p:extLst>
      <p:ext uri="{BB962C8B-B14F-4D97-AF65-F5344CB8AC3E}">
        <p14:creationId xmlns:p14="http://schemas.microsoft.com/office/powerpoint/2010/main" val="23785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1000"/>
                                        <p:tgtEl>
                                          <p:spTgt spid="7">
                                            <p:txEl>
                                              <p:pRg st="3" end="3"/>
                                            </p:txEl>
                                          </p:spTgt>
                                        </p:tgtEl>
                                      </p:cBhvr>
                                    </p:animEffect>
                                    <p:anim calcmode="lin" valueType="num">
                                      <p:cBhvr>
                                        <p:cTn id="2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fade">
                                      <p:cBhvr>
                                        <p:cTn id="29" dur="1000"/>
                                        <p:tgtEl>
                                          <p:spTgt spid="7">
                                            <p:txEl>
                                              <p:pRg st="7" end="7"/>
                                            </p:txEl>
                                          </p:spTgt>
                                        </p:tgtEl>
                                      </p:cBhvr>
                                    </p:animEffect>
                                    <p:anim calcmode="lin" valueType="num">
                                      <p:cBhvr>
                                        <p:cTn id="3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617318" y="1514102"/>
            <a:ext cx="11574682" cy="5656414"/>
          </a:xfrm>
        </p:spPr>
        <p:txBody>
          <a:bodyPr>
            <a:normAutofit/>
          </a:bodyPr>
          <a:lstStyle/>
          <a:p>
            <a:r>
              <a:rPr lang="en-US" dirty="0"/>
              <a:t>To evaluate the model’s performances on the validation dataset, I  used F1-score and Accuracy metrics. </a:t>
            </a:r>
          </a:p>
          <a:p>
            <a:r>
              <a:rPr lang="en-US" dirty="0"/>
              <a:t> SVM (linear kernel) performs evaluation score with 88% accuracy</a:t>
            </a:r>
          </a:p>
          <a:p>
            <a:r>
              <a:rPr lang="en-US" dirty="0"/>
              <a:t>SVM (RBF) performs evaluation score with 87% accuracy</a:t>
            </a:r>
          </a:p>
          <a:p>
            <a:r>
              <a:rPr lang="en-US" dirty="0"/>
              <a:t>SVM (polynomial kernel)perform evaluation score with 88% accuracy</a:t>
            </a:r>
          </a:p>
          <a:p>
            <a:r>
              <a:rPr lang="en-US" dirty="0"/>
              <a:t>Logistic Regression performs evaluation score with 96% accuracy</a:t>
            </a:r>
          </a:p>
          <a:p>
            <a:r>
              <a:rPr lang="en-US" dirty="0"/>
              <a:t>Decision Tree performs evaluation score with 84% accuracy</a:t>
            </a:r>
          </a:p>
          <a:p>
            <a:r>
              <a:rPr lang="en-US" dirty="0"/>
              <a:t>From the above experiments and results, we can see that the Logistic Regression  yield the best F1 score and accuracy</a:t>
            </a:r>
            <a:endParaRPr lang="en-IN" dirty="0"/>
          </a:p>
        </p:txBody>
      </p:sp>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1138944" y="444374"/>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1000"/>
                                        <p:tgtEl>
                                          <p:spTgt spid="10">
                                            <p:txEl>
                                              <p:pRg st="2" end="2"/>
                                            </p:txEl>
                                          </p:spTgt>
                                        </p:tgtEl>
                                      </p:cBhvr>
                                    </p:animEffect>
                                    <p:anim calcmode="lin" valueType="num">
                                      <p:cBhvr>
                                        <p:cTn id="43"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Effect transition="in" filter="fade">
                                      <p:cBhvr>
                                        <p:cTn id="49" dur="1000"/>
                                        <p:tgtEl>
                                          <p:spTgt spid="10">
                                            <p:txEl>
                                              <p:pRg st="3" end="3"/>
                                            </p:txEl>
                                          </p:spTgt>
                                        </p:tgtEl>
                                      </p:cBhvr>
                                    </p:animEffect>
                                    <p:anim calcmode="lin" valueType="num">
                                      <p:cBhvr>
                                        <p:cTn id="5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4" end="4"/>
                                            </p:txEl>
                                          </p:spTgt>
                                        </p:tgtEl>
                                        <p:attrNameLst>
                                          <p:attrName>style.visibility</p:attrName>
                                        </p:attrNameLst>
                                      </p:cBhvr>
                                      <p:to>
                                        <p:strVal val="visible"/>
                                      </p:to>
                                    </p:set>
                                    <p:animEffect transition="in" filter="fade">
                                      <p:cBhvr>
                                        <p:cTn id="56" dur="1000"/>
                                        <p:tgtEl>
                                          <p:spTgt spid="10">
                                            <p:txEl>
                                              <p:pRg st="4" end="4"/>
                                            </p:txEl>
                                          </p:spTgt>
                                        </p:tgtEl>
                                      </p:cBhvr>
                                    </p:animEffect>
                                    <p:anim calcmode="lin" valueType="num">
                                      <p:cBhvr>
                                        <p:cTn id="5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xEl>
                                              <p:pRg st="5" end="5"/>
                                            </p:txEl>
                                          </p:spTgt>
                                        </p:tgtEl>
                                        <p:attrNameLst>
                                          <p:attrName>style.visibility</p:attrName>
                                        </p:attrNameLst>
                                      </p:cBhvr>
                                      <p:to>
                                        <p:strVal val="visible"/>
                                      </p:to>
                                    </p:set>
                                    <p:animEffect transition="in" filter="fade">
                                      <p:cBhvr>
                                        <p:cTn id="63" dur="1000"/>
                                        <p:tgtEl>
                                          <p:spTgt spid="10">
                                            <p:txEl>
                                              <p:pRg st="5" end="5"/>
                                            </p:txEl>
                                          </p:spTgt>
                                        </p:tgtEl>
                                      </p:cBhvr>
                                    </p:animEffect>
                                    <p:anim calcmode="lin" valueType="num">
                                      <p:cBhvr>
                                        <p:cTn id="64"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
                                            <p:txEl>
                                              <p:pRg st="6" end="6"/>
                                            </p:txEl>
                                          </p:spTgt>
                                        </p:tgtEl>
                                        <p:attrNameLst>
                                          <p:attrName>style.visibility</p:attrName>
                                        </p:attrNameLst>
                                      </p:cBhvr>
                                      <p:to>
                                        <p:strVal val="visible"/>
                                      </p:to>
                                    </p:set>
                                    <p:animEffect transition="in" filter="fade">
                                      <p:cBhvr>
                                        <p:cTn id="70" dur="1000"/>
                                        <p:tgtEl>
                                          <p:spTgt spid="10">
                                            <p:txEl>
                                              <p:pRg st="6" end="6"/>
                                            </p:txEl>
                                          </p:spTgt>
                                        </p:tgtEl>
                                      </p:cBhvr>
                                    </p:animEffect>
                                    <p:anim calcmode="lin" valueType="num">
                                      <p:cBhvr>
                                        <p:cTn id="71"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516544" y="1138474"/>
            <a:ext cx="10999499" cy="5925714"/>
          </a:xfrm>
        </p:spPr>
        <p:txBody>
          <a:bodyPr/>
          <a:lstStyle/>
          <a:p>
            <a:pPr marL="0" indent="0">
              <a:buNone/>
            </a:pPr>
            <a:r>
              <a:rPr lang="en-US" dirty="0"/>
              <a:t>Result of SVM</a:t>
            </a:r>
          </a:p>
          <a:p>
            <a:pPr marL="457200" indent="-457200">
              <a:buFont typeface="Wingdings" panose="05000000000000000000" pitchFamily="2" charset="2"/>
              <a:buAutoNum type="arabicParenR"/>
            </a:pPr>
            <a:r>
              <a:rPr lang="en-US" dirty="0"/>
              <a:t>SVM Linear Model:             2) SVM RBF Model:                         3)SVM Polynomial Model: </a:t>
            </a:r>
            <a:endParaRPr lang="en-IN" dirty="0"/>
          </a:p>
          <a:p>
            <a:pPr marL="457200" indent="-457200">
              <a:buAutoNum type="arabicParenR"/>
            </a:pPr>
            <a:endParaRPr lang="en-US" dirty="0"/>
          </a:p>
          <a:p>
            <a:pPr marL="457200" indent="-457200">
              <a:buAutoNum type="arabicParenR"/>
            </a:pPr>
            <a:endParaRPr lang="en-US" dirty="0"/>
          </a:p>
          <a:p>
            <a:pPr marL="457200" indent="-457200">
              <a:buAutoNum type="arabicParenR"/>
            </a:pPr>
            <a:endParaRPr lang="en-US" dirty="0"/>
          </a:p>
          <a:p>
            <a:pPr marL="0" indent="0">
              <a:buNone/>
            </a:pPr>
            <a:endParaRPr lang="en-US" dirty="0"/>
          </a:p>
        </p:txBody>
      </p:sp>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12430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11521394" cy="4876484"/>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9673FE15-167E-FB98-4D3D-77F51A7E6A91}"/>
              </a:ext>
            </a:extLst>
          </p:cNvPr>
          <p:cNvPicPr>
            <a:picLocks noChangeAspect="1"/>
          </p:cNvPicPr>
          <p:nvPr/>
        </p:nvPicPr>
        <p:blipFill>
          <a:blip r:embed="rId3"/>
          <a:stretch>
            <a:fillRect/>
          </a:stretch>
        </p:blipFill>
        <p:spPr>
          <a:xfrm>
            <a:off x="190211" y="2297119"/>
            <a:ext cx="3706517" cy="3608424"/>
          </a:xfrm>
          <a:prstGeom prst="rect">
            <a:avLst/>
          </a:prstGeom>
        </p:spPr>
      </p:pic>
      <p:pic>
        <p:nvPicPr>
          <p:cNvPr id="13" name="Picture 12">
            <a:extLst>
              <a:ext uri="{FF2B5EF4-FFF2-40B4-BE49-F238E27FC236}">
                <a16:creationId xmlns:a16="http://schemas.microsoft.com/office/drawing/2014/main" id="{70B71246-3CAD-8D7D-B028-FD82A549BE5A}"/>
              </a:ext>
            </a:extLst>
          </p:cNvPr>
          <p:cNvPicPr>
            <a:picLocks noChangeAspect="1"/>
          </p:cNvPicPr>
          <p:nvPr/>
        </p:nvPicPr>
        <p:blipFill>
          <a:blip r:embed="rId4"/>
          <a:stretch>
            <a:fillRect/>
          </a:stretch>
        </p:blipFill>
        <p:spPr>
          <a:xfrm>
            <a:off x="4141301" y="2297119"/>
            <a:ext cx="3810394" cy="3869815"/>
          </a:xfrm>
          <a:prstGeom prst="rect">
            <a:avLst/>
          </a:prstGeom>
        </p:spPr>
      </p:pic>
      <p:pic>
        <p:nvPicPr>
          <p:cNvPr id="15" name="Picture 14">
            <a:extLst>
              <a:ext uri="{FF2B5EF4-FFF2-40B4-BE49-F238E27FC236}">
                <a16:creationId xmlns:a16="http://schemas.microsoft.com/office/drawing/2014/main" id="{53F9F925-2E7E-6591-824F-3ED94EF91AFD}"/>
              </a:ext>
            </a:extLst>
          </p:cNvPr>
          <p:cNvPicPr>
            <a:picLocks noChangeAspect="1"/>
          </p:cNvPicPr>
          <p:nvPr/>
        </p:nvPicPr>
        <p:blipFill>
          <a:blip r:embed="rId5"/>
          <a:stretch>
            <a:fillRect/>
          </a:stretch>
        </p:blipFill>
        <p:spPr>
          <a:xfrm>
            <a:off x="8227544" y="2283064"/>
            <a:ext cx="3810394" cy="3868791"/>
          </a:xfrm>
          <a:prstGeom prst="rect">
            <a:avLst/>
          </a:prstGeom>
        </p:spPr>
      </p:pic>
    </p:spTree>
    <p:extLst>
      <p:ext uri="{BB962C8B-B14F-4D97-AF65-F5344CB8AC3E}">
        <p14:creationId xmlns:p14="http://schemas.microsoft.com/office/powerpoint/2010/main" val="209558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fade">
                                      <p:cBhvr>
                                        <p:cTn id="35" dur="1000"/>
                                        <p:tgtEl>
                                          <p:spTgt spid="10">
                                            <p:txEl>
                                              <p:pRg st="1" end="1"/>
                                            </p:txEl>
                                          </p:spTgt>
                                        </p:tgtEl>
                                      </p:cBhvr>
                                    </p:animEffect>
                                    <p:anim calcmode="lin" valueType="num">
                                      <p:cBhvr>
                                        <p:cTn id="36"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681512" y="1201587"/>
            <a:ext cx="10999499" cy="4876484"/>
          </a:xfrm>
        </p:spPr>
        <p:txBody>
          <a:bodyPr/>
          <a:lstStyle/>
          <a:p>
            <a:pPr marL="0" indent="0">
              <a:buNone/>
            </a:pPr>
            <a:r>
              <a:rPr lang="en-US" dirty="0"/>
              <a:t>Result of Logistic Regression :                                 Result of Decision Tree: </a:t>
            </a:r>
          </a:p>
          <a:p>
            <a:pPr marL="0" indent="0">
              <a:buNone/>
            </a:pPr>
            <a:endParaRPr lang="en-IN" dirty="0"/>
          </a:p>
        </p:txBody>
      </p:sp>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C8ACB371-74AC-96AD-177D-DB791AB29B29}"/>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01C17757-CD37-DDE3-6A12-847354FE7B80}"/>
              </a:ext>
            </a:extLst>
          </p:cNvPr>
          <p:cNvPicPr>
            <a:picLocks noChangeAspect="1"/>
          </p:cNvPicPr>
          <p:nvPr/>
        </p:nvPicPr>
        <p:blipFill>
          <a:blip r:embed="rId3"/>
          <a:stretch>
            <a:fillRect/>
          </a:stretch>
        </p:blipFill>
        <p:spPr>
          <a:xfrm>
            <a:off x="786817" y="1853141"/>
            <a:ext cx="3939881" cy="3878916"/>
          </a:xfrm>
          <a:prstGeom prst="rect">
            <a:avLst/>
          </a:prstGeom>
        </p:spPr>
      </p:pic>
      <p:pic>
        <p:nvPicPr>
          <p:cNvPr id="12" name="Picture 11">
            <a:extLst>
              <a:ext uri="{FF2B5EF4-FFF2-40B4-BE49-F238E27FC236}">
                <a16:creationId xmlns:a16="http://schemas.microsoft.com/office/drawing/2014/main" id="{6EAC3DCF-A385-830A-0EED-54B9EBA011B6}"/>
              </a:ext>
            </a:extLst>
          </p:cNvPr>
          <p:cNvPicPr>
            <a:picLocks noChangeAspect="1"/>
          </p:cNvPicPr>
          <p:nvPr/>
        </p:nvPicPr>
        <p:blipFill>
          <a:blip r:embed="rId4"/>
          <a:stretch>
            <a:fillRect/>
          </a:stretch>
        </p:blipFill>
        <p:spPr>
          <a:xfrm>
            <a:off x="5865434" y="1941449"/>
            <a:ext cx="3993226" cy="3901778"/>
          </a:xfrm>
          <a:prstGeom prst="rect">
            <a:avLst/>
          </a:prstGeom>
        </p:spPr>
      </p:pic>
    </p:spTree>
    <p:extLst>
      <p:ext uri="{BB962C8B-B14F-4D97-AF65-F5344CB8AC3E}">
        <p14:creationId xmlns:p14="http://schemas.microsoft.com/office/powerpoint/2010/main" val="425810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0"/>
          </p:nvPr>
        </p:nvSpPr>
        <p:spPr>
          <a:xfrm>
            <a:off x="2292401" y="3807394"/>
            <a:ext cx="8184776" cy="1967097"/>
          </a:xfrm>
        </p:spPr>
        <p:txBody>
          <a:bodyPr>
            <a:normAutofit lnSpcReduction="10000"/>
          </a:bodyPr>
          <a:lstStyle/>
          <a:p>
            <a:r>
              <a:rPr lang="en-IN" dirty="0">
                <a:solidFill>
                  <a:schemeClr val="tx1"/>
                </a:solidFill>
                <a:latin typeface="Times New Roman" panose="02020603050405020304" pitchFamily="18" charset="0"/>
                <a:cs typeface="Times New Roman" panose="02020603050405020304" pitchFamily="18" charset="0"/>
              </a:rPr>
              <a:t>Vaishnavi Sanjay Lande.</a:t>
            </a:r>
          </a:p>
          <a:p>
            <a:r>
              <a:rPr lang="en-IN" dirty="0">
                <a:solidFill>
                  <a:schemeClr val="tx1"/>
                </a:solidFill>
                <a:latin typeface="Times New Roman" panose="02020603050405020304" pitchFamily="18" charset="0"/>
                <a:cs typeface="Times New Roman" panose="02020603050405020304" pitchFamily="18" charset="0"/>
              </a:rPr>
              <a:t> Department of Information Technology,</a:t>
            </a:r>
          </a:p>
          <a:p>
            <a:r>
              <a:rPr lang="en-IN" dirty="0">
                <a:solidFill>
                  <a:schemeClr val="tx1"/>
                </a:solidFill>
                <a:latin typeface="Times New Roman" panose="02020603050405020304" pitchFamily="18" charset="0"/>
                <a:cs typeface="Times New Roman" panose="02020603050405020304" pitchFamily="18" charset="0"/>
              </a:rPr>
              <a:t> Shri Sant Gajanan Maharaj College of Engineering, Shegaon. SGBAU, India. </a:t>
            </a:r>
          </a:p>
          <a:p>
            <a:r>
              <a:rPr lang="en-IN" dirty="0">
                <a:solidFill>
                  <a:schemeClr val="tx1"/>
                </a:solidFill>
                <a:latin typeface="Times New Roman" panose="02020603050405020304" pitchFamily="18" charset="0"/>
                <a:cs typeface="Times New Roman" panose="02020603050405020304" pitchFamily="18" charset="0"/>
              </a:rPr>
              <a:t>landevaishnavi04@gmail.com</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1"/>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2F018E82-5094-6645-DA69-AF7E521A0F37}"/>
              </a:ext>
            </a:extLst>
          </p:cNvPr>
          <p:cNvPicPr>
            <a:picLocks noChangeAspect="1"/>
          </p:cNvPicPr>
          <p:nvPr/>
        </p:nvPicPr>
        <p:blipFill>
          <a:blip r:embed="rId3"/>
          <a:stretch>
            <a:fillRect/>
          </a:stretch>
        </p:blipFill>
        <p:spPr>
          <a:xfrm>
            <a:off x="4923408" y="885947"/>
            <a:ext cx="2739882" cy="2647396"/>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A2495C78-26C7-90E1-B768-5CC588AE3C53}"/>
              </a:ext>
            </a:extLst>
          </p:cNvPr>
          <p:cNvSpPr txBox="1"/>
          <p:nvPr/>
        </p:nvSpPr>
        <p:spPr>
          <a:xfrm>
            <a:off x="579120" y="284480"/>
            <a:ext cx="2762665" cy="461665"/>
          </a:xfrm>
          <a:prstGeom prst="rect">
            <a:avLst/>
          </a:prstGeom>
          <a:noFill/>
        </p:spPr>
        <p:txBody>
          <a:bodyPr wrap="square" rtlCol="0">
            <a:spAutoFit/>
          </a:bodyPr>
          <a:lstStyle/>
          <a:p>
            <a:r>
              <a:rPr lang="en-US" sz="2400" b="1" dirty="0"/>
              <a:t>MEET OUR TEAM</a:t>
            </a:r>
            <a:endParaRPr lang="en-IN" sz="2400" b="1"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1215390" y="2397509"/>
            <a:ext cx="9761220" cy="830997"/>
          </a:xfrm>
        </p:spPr>
        <p:txBody>
          <a:bodyPr>
            <a:normAutofit fontScale="90000"/>
          </a:bodyPr>
          <a:lstStyle/>
          <a:p>
            <a:r>
              <a:rPr lang="en-GB" dirty="0"/>
              <a:t> </a:t>
            </a:r>
            <a:r>
              <a:rPr lang="en-GB" sz="6600" dirty="0"/>
              <a:t>Mental Health Prediction.</a:t>
            </a:r>
            <a:endParaRPr lang="en-IN" sz="6600"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Tree>
    <p:extLst>
      <p:ext uri="{BB962C8B-B14F-4D97-AF65-F5344CB8AC3E}">
        <p14:creationId xmlns:p14="http://schemas.microsoft.com/office/powerpoint/2010/main" val="423164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199119" y="3058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96732" y="1463105"/>
            <a:ext cx="9027702" cy="5243448"/>
          </a:xfrm>
        </p:spPr>
        <p:txBody>
          <a:bodyPr/>
          <a:lstStyle/>
          <a:p>
            <a:pPr lvl="1">
              <a:lnSpc>
                <a:spcPct val="150000"/>
              </a:lnSpc>
            </a:pPr>
            <a:r>
              <a:rPr lang="en-US" sz="2800" dirty="0">
                <a:solidFill>
                  <a:schemeClr val="tx1"/>
                </a:solidFill>
              </a:rPr>
              <a:t>Problem Statement.</a:t>
            </a:r>
          </a:p>
          <a:p>
            <a:pPr lvl="1">
              <a:lnSpc>
                <a:spcPct val="150000"/>
              </a:lnSpc>
            </a:pPr>
            <a:r>
              <a:rPr lang="en-US" sz="2800" dirty="0">
                <a:solidFill>
                  <a:schemeClr val="tx1"/>
                </a:solidFill>
              </a:rPr>
              <a:t>Project Overview.</a:t>
            </a:r>
          </a:p>
          <a:p>
            <a:pPr lvl="1">
              <a:lnSpc>
                <a:spcPct val="150000"/>
              </a:lnSpc>
            </a:pPr>
            <a:r>
              <a:rPr lang="en-US" sz="2800" dirty="0">
                <a:solidFill>
                  <a:schemeClr val="tx1"/>
                </a:solidFill>
              </a:rPr>
              <a:t>The wow in your solution.</a:t>
            </a:r>
            <a:endParaRPr lang="en-GB" sz="2800" dirty="0">
              <a:solidFill>
                <a:schemeClr val="tx1"/>
              </a:solidFill>
            </a:endParaRPr>
          </a:p>
          <a:p>
            <a:pPr lvl="1">
              <a:lnSpc>
                <a:spcPct val="150000"/>
              </a:lnSpc>
            </a:pPr>
            <a:r>
              <a:rPr lang="en-GB" sz="2800" dirty="0">
                <a:solidFill>
                  <a:schemeClr val="tx1"/>
                </a:solidFill>
              </a:rPr>
              <a:t>Modelling.</a:t>
            </a:r>
          </a:p>
          <a:p>
            <a:pPr lvl="1">
              <a:lnSpc>
                <a:spcPct val="150000"/>
              </a:lnSpc>
            </a:pPr>
            <a:r>
              <a:rPr lang="en-GB" sz="2800" dirty="0">
                <a:solidFill>
                  <a:schemeClr val="tx1"/>
                </a:solidFill>
              </a:rPr>
              <a:t>Results</a:t>
            </a:r>
            <a:r>
              <a:rPr lang="en-GB" sz="2800" dirty="0"/>
              <a:t>.</a:t>
            </a:r>
          </a:p>
          <a:p>
            <a:pPr lvl="1">
              <a:lnSpc>
                <a:spcPct val="150000"/>
              </a:lnSpc>
            </a:pPr>
            <a:r>
              <a:rPr lang="en-GB" sz="2800" dirty="0"/>
              <a:t>Meet our team.</a:t>
            </a:r>
          </a:p>
          <a:p>
            <a:pPr lvl="1">
              <a:lnSpc>
                <a:spcPct val="150000"/>
              </a:lnSpc>
            </a:pPr>
            <a:endParaRPr lang="en-GB" dirty="0"/>
          </a:p>
          <a:p>
            <a:pPr marL="457200" lvl="1" indent="0">
              <a:lnSpc>
                <a:spcPct val="150000"/>
              </a:lnSpc>
              <a:buNone/>
            </a:pPr>
            <a:endParaRPr lang="en-GB" dirty="0"/>
          </a:p>
          <a:p>
            <a:pPr lvl="1">
              <a:lnSpc>
                <a:spcPct val="150000"/>
              </a:lnSpc>
            </a:pPr>
            <a:endParaRPr lang="en-US" dirty="0"/>
          </a:p>
          <a:p>
            <a:pPr lvl="1">
              <a:lnSpc>
                <a:spcPct val="150000"/>
              </a:lnSpc>
            </a:pPr>
            <a:endParaRPr lang="en-US" dirty="0"/>
          </a:p>
          <a:p>
            <a:pPr lvl="1">
              <a:lnSpc>
                <a:spcPct val="150000"/>
              </a:lnSpc>
            </a:pPr>
            <a:endParaRPr lang="en-US" dirty="0"/>
          </a:p>
          <a:p>
            <a:pPr lvl="1">
              <a:lnSpc>
                <a:spcPct val="150000"/>
              </a:lnSpc>
            </a:pPr>
            <a:endParaRPr lang="en-US" dirty="0"/>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717054" y="2446469"/>
            <a:ext cx="10327340" cy="5243448"/>
          </a:xfrm>
        </p:spPr>
        <p:txBody>
          <a:bodyPr/>
          <a:lstStyle/>
          <a:p>
            <a:r>
              <a:rPr lang="en-US" sz="2400" dirty="0">
                <a:solidFill>
                  <a:schemeClr val="tx1"/>
                </a:solidFill>
              </a:rPr>
              <a:t>Predicting Individual’s Mental Health using different Machine Learning Methods </a:t>
            </a:r>
          </a:p>
          <a:p>
            <a:r>
              <a:rPr lang="en-US" sz="2400" dirty="0">
                <a:solidFill>
                  <a:schemeClr val="tx1"/>
                </a:solidFill>
              </a:rPr>
              <a:t>Testing and comparing accuracies obtained from the implemented models</a:t>
            </a:r>
          </a:p>
          <a:p>
            <a:r>
              <a:rPr lang="en-US" sz="2400" dirty="0">
                <a:solidFill>
                  <a:schemeClr val="tx1"/>
                </a:solidFill>
              </a:rPr>
              <a:t>To develop a mental health prediction tool(Model)</a:t>
            </a:r>
          </a:p>
          <a:p>
            <a:r>
              <a:rPr lang="en-US" sz="2400" dirty="0">
                <a:solidFill>
                  <a:schemeClr val="tx1"/>
                </a:solidFill>
              </a:rPr>
              <a:t>   Predicting whether a person is likely to be Mentally Ill or not.</a:t>
            </a:r>
          </a:p>
          <a:p>
            <a:pPr>
              <a:buFont typeface="Arial" panose="020B0604020202020204" pitchFamily="34" charset="0"/>
              <a:buChar char="•"/>
            </a:pPr>
            <a:endParaRPr lang="en-IN" sz="2800" dirty="0"/>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192922" y="1039196"/>
            <a:ext cx="5961380" cy="847817"/>
          </a:xfrm>
        </p:spPr>
        <p:txBody>
          <a:bodyPr>
            <a:normAutofit fontScale="90000"/>
          </a:bodyPr>
          <a:lstStyle/>
          <a:p>
            <a:r>
              <a:rPr lang="en-US" dirty="0"/>
              <a:t>PROBLEM  STATEMENT</a:t>
            </a:r>
          </a:p>
        </p:txBody>
      </p:sp>
      <p:pic>
        <p:nvPicPr>
          <p:cNvPr id="3" name="Picture 2">
            <a:extLst>
              <a:ext uri="{FF2B5EF4-FFF2-40B4-BE49-F238E27FC236}">
                <a16:creationId xmlns:a16="http://schemas.microsoft.com/office/drawing/2014/main" id="{1B7E371C-D8B8-61FB-33AF-649293863BE0}"/>
              </a:ext>
            </a:extLst>
          </p:cNvPr>
          <p:cNvPicPr>
            <a:picLocks noChangeAspect="1"/>
          </p:cNvPicPr>
          <p:nvPr/>
        </p:nvPicPr>
        <p:blipFill>
          <a:blip r:embed="rId4"/>
          <a:stretch>
            <a:fillRect/>
          </a:stretch>
        </p:blipFill>
        <p:spPr>
          <a:xfrm>
            <a:off x="9242674" y="2796812"/>
            <a:ext cx="2760758" cy="3264409"/>
          </a:xfrm>
          <a:prstGeom prst="rect">
            <a:avLst/>
          </a:prstGeom>
        </p:spPr>
      </p:pic>
    </p:spTree>
    <p:extLst>
      <p:ext uri="{BB962C8B-B14F-4D97-AF65-F5344CB8AC3E}">
        <p14:creationId xmlns:p14="http://schemas.microsoft.com/office/powerpoint/2010/main" val="341348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2044700"/>
            <a:ext cx="10688918" cy="3560763"/>
          </a:xfrm>
        </p:spPr>
        <p:txBody>
          <a:bodyPr>
            <a:normAutofit/>
          </a:bodyPr>
          <a:lstStyle/>
          <a:p>
            <a:pPr algn="just">
              <a:lnSpc>
                <a:spcPct val="150000"/>
              </a:lnSpc>
            </a:pPr>
            <a:r>
              <a:rPr lang="en-US" sz="2400" dirty="0">
                <a:solidFill>
                  <a:schemeClr val="tx1"/>
                </a:solidFill>
              </a:rPr>
              <a:t>developed a different  model which predicts the individual mental health </a:t>
            </a:r>
          </a:p>
          <a:p>
            <a:pPr algn="just">
              <a:lnSpc>
                <a:spcPct val="150000"/>
              </a:lnSpc>
            </a:pPr>
            <a:r>
              <a:rPr lang="en-US" sz="2400" dirty="0">
                <a:solidFill>
                  <a:schemeClr val="tx1"/>
                </a:solidFill>
              </a:rPr>
              <a:t>Used different algorithms for building the model and compare the accuracy of each model for identify the best</a:t>
            </a:r>
            <a:endParaRPr lang="en-IN" sz="2400" dirty="0">
              <a:solidFill>
                <a:schemeClr val="tx1"/>
              </a:solidFill>
            </a:endParaRPr>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9626600" y="3429000"/>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1917032" y="1868237"/>
            <a:ext cx="8357936" cy="3557110"/>
          </a:xfrm>
        </p:spPr>
        <p:txBody>
          <a:bodyPr>
            <a:normAutofit/>
          </a:bodyPr>
          <a:lstStyle/>
          <a:p>
            <a:pPr marL="0" indent="0" algn="just">
              <a:lnSpc>
                <a:spcPct val="150000"/>
              </a:lnSpc>
              <a:buNone/>
            </a:pPr>
            <a:r>
              <a:rPr lang="en-US" sz="2400" dirty="0"/>
              <a:t>The wow in solution is that it has good system stability and can meet the actual current situation .which are requirements for evaluating the unemployed individual mental health .and the model predicts the result near to actual values.</a:t>
            </a:r>
          </a:p>
          <a:p>
            <a:pPr marL="0" indent="0" algn="just">
              <a:lnSpc>
                <a:spcPct val="150000"/>
              </a:lnSpc>
              <a:buNone/>
            </a:pPr>
            <a:endParaRPr lang="en-US" sz="2400" dirty="0"/>
          </a:p>
          <a:p>
            <a:pPr marL="0" indent="0" algn="just">
              <a:lnSpc>
                <a:spcPct val="150000"/>
              </a:lnSpc>
              <a:buNone/>
            </a:pPr>
            <a:endParaRPr lang="en-IN" sz="2400" dirty="0"/>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a16="http://schemas.microsoft.com/office/drawing/2014/main" id="{61C164BE-2CBB-41DA-AE46-F2B63BB82E3B}"/>
              </a:ext>
            </a:extLst>
          </p:cNvPr>
          <p:cNvSpPr txBox="1"/>
          <p:nvPr/>
        </p:nvSpPr>
        <p:spPr>
          <a:xfrm>
            <a:off x="552823" y="1315361"/>
            <a:ext cx="11298518" cy="5632311"/>
          </a:xfrm>
          <a:prstGeom prst="rect">
            <a:avLst/>
          </a:prstGeom>
          <a:noFill/>
        </p:spPr>
        <p:txBody>
          <a:bodyPr wrap="square">
            <a:spAutoFit/>
          </a:bodyPr>
          <a:lstStyle/>
          <a:p>
            <a:r>
              <a:rPr lang="en-US" b="1" u="sng" dirty="0"/>
              <a:t>Dataset:</a:t>
            </a:r>
            <a:r>
              <a:rPr lang="en-US" dirty="0"/>
              <a:t> I use data from the Unemployment and Mental Illness Survey, which is accessible on Kaggle, to demonstrate a novel method for detecting mental illness. The data contains 31 features, including information about the person's gender, clinical conditions like anxiety, mental illness history like "I have previously been hospitalized for my mental illness," employment/income circumstances like "I am unemployed," and technological familiarity like "I have regular access to the internet.". The dataset contains 334 instances.</a:t>
            </a:r>
          </a:p>
          <a:p>
            <a:endParaRPr lang="en-US" dirty="0"/>
          </a:p>
          <a:p>
            <a:r>
              <a:rPr lang="en-US" dirty="0"/>
              <a:t>Various machine learning classification models are trained using this dataset. Support Vector Machine, Logistic Regression, and Random Forest Classifier, all used in this project .</a:t>
            </a:r>
          </a:p>
          <a:p>
            <a:endParaRPr lang="en-US" dirty="0"/>
          </a:p>
          <a:p>
            <a:r>
              <a:rPr lang="en-US" b="1" u="sng" dirty="0"/>
              <a:t>Feature Extraction: </a:t>
            </a:r>
            <a:r>
              <a:rPr lang="en-US" dirty="0"/>
              <a:t>Random Forest Classifier was used to select the most important features.</a:t>
            </a:r>
          </a:p>
          <a:p>
            <a:endParaRPr lang="en-US" dirty="0"/>
          </a:p>
          <a:p>
            <a:r>
              <a:rPr lang="en-US" b="1" u="sng" dirty="0"/>
              <a:t>Metrics used for comparison: </a:t>
            </a:r>
          </a:p>
          <a:p>
            <a:r>
              <a:rPr lang="en-US" dirty="0"/>
              <a:t>○ F1-Score</a:t>
            </a:r>
          </a:p>
          <a:p>
            <a:r>
              <a:rPr lang="en-US" dirty="0"/>
              <a:t> ○ Accuracy</a:t>
            </a:r>
          </a:p>
          <a:p>
            <a:endParaRPr lang="en-US" dirty="0"/>
          </a:p>
          <a:p>
            <a:endParaRPr lang="en-US" dirty="0"/>
          </a:p>
          <a:p>
            <a:endParaRPr lang="en-US" dirty="0"/>
          </a:p>
          <a:p>
            <a:endParaRPr lang="en-US" dirty="0"/>
          </a:p>
          <a:p>
            <a:endParaRPr lang="en-US" dirty="0"/>
          </a:p>
        </p:txBody>
      </p:sp>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85164" y="694532"/>
            <a:ext cx="11896165" cy="5243448"/>
          </a:xfrm>
        </p:spPr>
        <p:txBody>
          <a:bodyPr/>
          <a:lstStyle/>
          <a:p>
            <a:pPr marL="457200" lvl="1" indent="0">
              <a:lnSpc>
                <a:spcPct val="150000"/>
              </a:lnSpc>
              <a:buNone/>
            </a:pPr>
            <a:r>
              <a:rPr lang="en-US" sz="1800" b="1" dirty="0"/>
              <a:t>Models </a:t>
            </a:r>
          </a:p>
          <a:p>
            <a:pPr marL="457200" lvl="1" indent="0">
              <a:lnSpc>
                <a:spcPct val="150000"/>
              </a:lnSpc>
              <a:buNone/>
            </a:pPr>
            <a:r>
              <a:rPr lang="en-US" sz="1800" b="1" dirty="0"/>
              <a:t>1. SVM</a:t>
            </a:r>
            <a:r>
              <a:rPr lang="en-IN" sz="1800" b="1" dirty="0"/>
              <a:t>:</a:t>
            </a:r>
            <a:r>
              <a:rPr lang="en-US" dirty="0"/>
              <a:t> The Support Vector Machine, or SVM, is a popular Supervised Learning technique that may be used to solve both classification and regression problems.</a:t>
            </a:r>
          </a:p>
          <a:p>
            <a:pPr marL="457200" lvl="1" indent="0">
              <a:lnSpc>
                <a:spcPct val="150000"/>
              </a:lnSpc>
              <a:buNone/>
            </a:pPr>
            <a:r>
              <a:rPr lang="en-US" dirty="0"/>
              <a:t> Model Building:</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480867" y="77148"/>
            <a:ext cx="4275138" cy="847817"/>
          </a:xfrm>
        </p:spPr>
        <p:txBody>
          <a:bodyPr/>
          <a:lstStyle/>
          <a:p>
            <a:r>
              <a:rPr lang="en-GB" dirty="0"/>
              <a:t>MODELLING</a:t>
            </a:r>
            <a:endParaRPr lang="en-US" dirty="0"/>
          </a:p>
        </p:txBody>
      </p:sp>
      <p:pic>
        <p:nvPicPr>
          <p:cNvPr id="8" name="Picture 7">
            <a:extLst>
              <a:ext uri="{FF2B5EF4-FFF2-40B4-BE49-F238E27FC236}">
                <a16:creationId xmlns:a16="http://schemas.microsoft.com/office/drawing/2014/main" id="{2A15C453-32ED-1601-FA29-6D2CB0F09727}"/>
              </a:ext>
            </a:extLst>
          </p:cNvPr>
          <p:cNvPicPr>
            <a:picLocks noChangeAspect="1"/>
          </p:cNvPicPr>
          <p:nvPr/>
        </p:nvPicPr>
        <p:blipFill>
          <a:blip r:embed="rId4"/>
          <a:stretch>
            <a:fillRect/>
          </a:stretch>
        </p:blipFill>
        <p:spPr>
          <a:xfrm>
            <a:off x="3434210" y="2518238"/>
            <a:ext cx="5978731" cy="3955123"/>
          </a:xfrm>
          <a:prstGeom prst="rect">
            <a:avLst/>
          </a:prstGeom>
        </p:spPr>
      </p:pic>
    </p:spTree>
    <p:extLst>
      <p:ext uri="{BB962C8B-B14F-4D97-AF65-F5344CB8AC3E}">
        <p14:creationId xmlns:p14="http://schemas.microsoft.com/office/powerpoint/2010/main" val="410517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76199" y="893076"/>
            <a:ext cx="11627224" cy="5490829"/>
          </a:xfrm>
        </p:spPr>
        <p:txBody>
          <a:bodyPr/>
          <a:lstStyle/>
          <a:p>
            <a:pPr lvl="1">
              <a:lnSpc>
                <a:spcPct val="150000"/>
              </a:lnSpc>
            </a:pPr>
            <a:r>
              <a:rPr lang="en-US" b="1" dirty="0"/>
              <a:t>2.Logistic Regression: </a:t>
            </a:r>
            <a:r>
              <a:rPr lang="en-US" dirty="0"/>
              <a:t>Logistic Regression is a Supervised Learning technique, which is used to predict a categorical dependent variable using a set of independent factors. As a result, the result must be a discrete or categorical value. </a:t>
            </a:r>
            <a:endParaRPr lang="en-IN" dirty="0"/>
          </a:p>
          <a:p>
            <a:pPr lvl="1">
              <a:lnSpc>
                <a:spcPct val="150000"/>
              </a:lnSpc>
            </a:pPr>
            <a:r>
              <a:rPr lang="en-IN" dirty="0"/>
              <a:t>Model Building: </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195565"/>
            <a:ext cx="4275138" cy="847817"/>
          </a:xfrm>
        </p:spPr>
        <p:txBody>
          <a:bodyPr>
            <a:normAutofit fontScale="90000"/>
          </a:bodyPr>
          <a:lstStyle/>
          <a:p>
            <a:r>
              <a:rPr lang="en-GB" dirty="0"/>
              <a:t>MODELLING</a:t>
            </a:r>
            <a:br>
              <a:rPr lang="en-GB" dirty="0"/>
            </a:br>
            <a:endParaRPr lang="en-US" dirty="0"/>
          </a:p>
        </p:txBody>
      </p:sp>
      <p:pic>
        <p:nvPicPr>
          <p:cNvPr id="3" name="Picture 2">
            <a:extLst>
              <a:ext uri="{FF2B5EF4-FFF2-40B4-BE49-F238E27FC236}">
                <a16:creationId xmlns:a16="http://schemas.microsoft.com/office/drawing/2014/main" id="{6EF98FF2-25BB-7DEA-9CE5-76D473D480F8}"/>
              </a:ext>
            </a:extLst>
          </p:cNvPr>
          <p:cNvPicPr>
            <a:picLocks noChangeAspect="1"/>
          </p:cNvPicPr>
          <p:nvPr/>
        </p:nvPicPr>
        <p:blipFill>
          <a:blip r:embed="rId4"/>
          <a:stretch>
            <a:fillRect/>
          </a:stretch>
        </p:blipFill>
        <p:spPr>
          <a:xfrm>
            <a:off x="2949424" y="3169831"/>
            <a:ext cx="7010364" cy="2795093"/>
          </a:xfrm>
          <a:prstGeom prst="rect">
            <a:avLst/>
          </a:prstGeom>
        </p:spPr>
      </p:pic>
    </p:spTree>
    <p:extLst>
      <p:ext uri="{BB962C8B-B14F-4D97-AF65-F5344CB8AC3E}">
        <p14:creationId xmlns:p14="http://schemas.microsoft.com/office/powerpoint/2010/main" val="31390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928</TotalTime>
  <Words>624</Words>
  <Application>Microsoft Office PowerPoint</Application>
  <PresentationFormat>Widescreen</PresentationFormat>
  <Paragraphs>82</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Wisp</vt:lpstr>
      <vt:lpstr>Vaishnavi Sanjay Lande. </vt:lpstr>
      <vt:lpstr> Mental Health Prediction.</vt:lpstr>
      <vt:lpstr>AGENDA</vt:lpstr>
      <vt:lpstr>PROBLEM  STATEMENT</vt:lpstr>
      <vt:lpstr>PROJECT  OVERVIEW</vt:lpstr>
      <vt:lpstr>THE WOW IN YOUR SOLUTION</vt:lpstr>
      <vt:lpstr>MODELLING</vt:lpstr>
      <vt:lpstr>MODELLING</vt:lpstr>
      <vt:lpstr>MODELLING </vt:lpstr>
      <vt:lpstr>MODELLING</vt:lpstr>
      <vt:lpstr>RESULTS </vt:lpstr>
      <vt:lpstr>RESULTS </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Vaishanavi Lande</cp:lastModifiedBy>
  <cp:revision>74</cp:revision>
  <dcterms:created xsi:type="dcterms:W3CDTF">2021-07-11T13:13:15Z</dcterms:created>
  <dcterms:modified xsi:type="dcterms:W3CDTF">2022-12-20T07:03:52Z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