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celR%20notes\Excel\Assignments\Excel\Q7.%20Dashboard(Power%20Query,Power%20Pivot,Data%20Modelling,Pivot%20tables%20and%20charts,slicers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celR%20notes\Excel\Assignments\Excel\Q7.%20Dashboard(Power%20Query,Power%20Pivot,Data%20Modelling,Pivot%20tables%20and%20charts,slicers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celR%20notes\Excel\Assignments\Excel\Q7.%20Dashboard(Power%20Query,Power%20Pivot,Data%20Modelling,Pivot%20tables%20and%20charts,slicers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celR%20notes\Excel\Assignments\Excel\Q7.%20Dashboard(Power%20Query,Power%20Pivot,Data%20Modelling,Pivot%20tables%20and%20charts,slicers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celR%20notes\Excel\Assignments\Excel\Q7.%20Dashboard(Power%20Query,Power%20Pivot,Data%20Modelling,Pivot%20tables%20and%20charts,slicers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celR%20notes\Excel\Assignments\Excel\Q7.%20Dashboard(Power%20Query,Power%20Pivot,Data%20Modelling,Pivot%20tables%20and%20charts,slicers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pivotSource>
    <c:name>[Q7. Dashboard(Power Query,Power Pivot,Data Modelling,Pivot tables and charts,slicers).xlsx]Sheet1!PivotTable1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effectLst/>
                <a:latin typeface="+mn-lt"/>
                <a:ea typeface="+mn-ea"/>
                <a:cs typeface="+mn-cs"/>
              </a:rPr>
              <a:t>Total Sales(USD)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400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layout>
            <c:manualLayout>
              <c:x val="2.8766458994295859E-2"/>
              <c:y val="-6.685768863419293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layout>
            <c:manualLayout>
              <c:x val="1.0638414457065518E-2"/>
              <c:y val="-3.342884431709646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layout>
            <c:manualLayout>
              <c:x val="3.1515241179403658E-2"/>
              <c:y val="-2.387774594078323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layout>
            <c:manualLayout>
              <c:x val="1.1612666370774634E-2"/>
              <c:y val="-1.432664756446991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layout>
            <c:manualLayout>
              <c:x val="1.1612666370774634E-2"/>
              <c:y val="-1.432664756446991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layout>
            <c:manualLayout>
              <c:x val="3.1515241179403658E-2"/>
              <c:y val="-2.387774594078323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layout>
            <c:manualLayout>
              <c:x val="1.0638414457065518E-2"/>
              <c:y val="-3.342884431709646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layout>
            <c:manualLayout>
              <c:x val="2.8766458994295859E-2"/>
              <c:y val="-6.685768863419293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layout>
            <c:manualLayout>
              <c:x val="1.1612666370774634E-2"/>
              <c:y val="-1.432664756446991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layout>
            <c:manualLayout>
              <c:x val="3.1515241179403658E-2"/>
              <c:y val="-2.387774594078323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layout>
            <c:manualLayout>
              <c:x val="1.0638414457065518E-2"/>
              <c:y val="-3.342884431709646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layout>
            <c:manualLayout>
              <c:x val="2.8766458994295859E-2"/>
              <c:y val="-6.685768863419293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noFill/>
        </a:ln>
        <a:effectLst/>
        <a:sp3d/>
      </c:spPr>
    </c:sideWall>
    <c:backWall>
      <c:thickness val="0"/>
      <c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6.9295038368960102E-2"/>
          <c:y val="0.18877745940783189"/>
          <c:w val="0.85435268974462775"/>
          <c:h val="0.70043807203182695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dLbl>
              <c:idx val="0"/>
              <c:layout>
                <c:manualLayout>
                  <c:x val="1.1612666370774634E-2"/>
                  <c:y val="-1.432664756446991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DB3-4B4C-AA26-582E05FC3E47}"/>
                </c:ext>
              </c:extLst>
            </c:dLbl>
            <c:dLbl>
              <c:idx val="1"/>
              <c:layout>
                <c:manualLayout>
                  <c:x val="3.1515241179403658E-2"/>
                  <c:y val="-2.387774594078323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DB3-4B4C-AA26-582E05FC3E47}"/>
                </c:ext>
              </c:extLst>
            </c:dLbl>
            <c:dLbl>
              <c:idx val="2"/>
              <c:layout>
                <c:manualLayout>
                  <c:x val="1.0638414457065518E-2"/>
                  <c:y val="-3.342884431709646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DB3-4B4C-AA26-582E05FC3E47}"/>
                </c:ext>
              </c:extLst>
            </c:dLbl>
            <c:dLbl>
              <c:idx val="3"/>
              <c:layout>
                <c:manualLayout>
                  <c:x val="2.8766458994295859E-2"/>
                  <c:y val="-6.685768863419293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DB3-4B4C-AA26-582E05FC3E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2">
                        <a:lumMod val="50000"/>
                      </a:schemeClr>
                    </a:solidFill>
                    <a:latin typeface="+mj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4"/>
                <c:pt idx="0">
                  <c:v>Central</c:v>
                </c:pt>
                <c:pt idx="1">
                  <c:v>East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4"/>
                <c:pt idx="0">
                  <c:v>448284.7</c:v>
                </c:pt>
                <c:pt idx="1">
                  <c:v>592171.49</c:v>
                </c:pt>
                <c:pt idx="2">
                  <c:v>357105.12</c:v>
                </c:pt>
                <c:pt idx="3">
                  <c:v>526776.56999999995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DB3-4B4C-AA26-582E05FC3E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shape val="box"/>
        <c:axId val="91082063"/>
        <c:axId val="91066527"/>
        <c:axId val="285512927"/>
      </c:bar3DChart>
      <c:catAx>
        <c:axId val="91082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91066527"/>
        <c:crosses val="autoZero"/>
        <c:auto val="1"/>
        <c:lblAlgn val="ctr"/>
        <c:lblOffset val="100"/>
        <c:noMultiLvlLbl val="0"/>
      </c:catAx>
      <c:valAx>
        <c:axId val="9106652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1082063"/>
        <c:crosses val="autoZero"/>
        <c:crossBetween val="between"/>
      </c:valAx>
      <c:serAx>
        <c:axId val="285512927"/>
        <c:scaling>
          <c:orientation val="minMax"/>
        </c:scaling>
        <c:delete val="1"/>
        <c:axPos val="b"/>
        <c:majorTickMark val="out"/>
        <c:minorTickMark val="none"/>
        <c:tickLblPos val="nextTo"/>
        <c:crossAx val="91066527"/>
        <c:crosses val="autoZero"/>
      </c:serAx>
      <c:sp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42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shape">
            <a:fillToRect l="50000" t="50000" r="50000" b="50000"/>
          </a:path>
          <a:tileRect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accent3">
            <a:lumMod val="0"/>
            <a:lumOff val="100000"/>
          </a:schemeClr>
        </a:gs>
        <a:gs pos="35000">
          <a:schemeClr val="accent3">
            <a:lumMod val="0"/>
            <a:lumOff val="100000"/>
          </a:schemeClr>
        </a:gs>
        <a:gs pos="100000">
          <a:schemeClr val="accent3">
            <a:lumMod val="100000"/>
          </a:schemeClr>
        </a:gs>
      </a:gsLst>
      <a:path path="circle">
        <a:fillToRect l="50000" t="-80000" r="50000" b="18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pivotSource>
    <c:name>[Q7. Dashboard(Power Query,Power Pivot,Data Modelling,Pivot tables and charts,slicers).xlsx]Sheet1!PivotTable5</c:name>
    <c:fmtId val="2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Regional Managers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  <c:spPr>
          <a:gradFill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5">
                  <a:shade val="58000"/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hade val="58000"/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shade val="58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8"/>
        <c:spPr>
          <a:gradFill rotWithShape="1">
            <a:gsLst>
              <a:gs pos="0">
                <a:schemeClr val="accent5">
                  <a:shade val="86000"/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hade val="86000"/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shade val="86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9"/>
        <c:spPr>
          <a:gradFill rotWithShape="1">
            <a:gsLst>
              <a:gs pos="0">
                <a:schemeClr val="accent5">
                  <a:tint val="86000"/>
                  <a:satMod val="103000"/>
                  <a:lumMod val="102000"/>
                  <a:tint val="94000"/>
                </a:schemeClr>
              </a:gs>
              <a:gs pos="50000">
                <a:schemeClr val="accent5">
                  <a:tint val="86000"/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tint val="86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10"/>
        <c:spPr>
          <a:gradFill rotWithShape="1">
            <a:gsLst>
              <a:gs pos="0">
                <a:schemeClr val="accent5">
                  <a:tint val="58000"/>
                  <a:satMod val="103000"/>
                  <a:lumMod val="102000"/>
                  <a:tint val="94000"/>
                </a:schemeClr>
              </a:gs>
              <a:gs pos="50000">
                <a:schemeClr val="accent5">
                  <a:tint val="58000"/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tint val="58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11"/>
        <c:spPr>
          <a:gradFill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5">
                  <a:shade val="58000"/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hade val="58000"/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shade val="58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13"/>
        <c:spPr>
          <a:gradFill rotWithShape="1">
            <a:gsLst>
              <a:gs pos="0">
                <a:schemeClr val="accent5">
                  <a:shade val="86000"/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hade val="86000"/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shade val="86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14"/>
        <c:spPr>
          <a:gradFill rotWithShape="1">
            <a:gsLst>
              <a:gs pos="0">
                <a:schemeClr val="accent5">
                  <a:tint val="86000"/>
                  <a:satMod val="103000"/>
                  <a:lumMod val="102000"/>
                  <a:tint val="94000"/>
                </a:schemeClr>
              </a:gs>
              <a:gs pos="50000">
                <a:schemeClr val="accent5">
                  <a:tint val="86000"/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tint val="86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15"/>
        <c:spPr>
          <a:gradFill rotWithShape="1">
            <a:gsLst>
              <a:gs pos="0">
                <a:schemeClr val="accent5">
                  <a:tint val="58000"/>
                  <a:satMod val="103000"/>
                  <a:lumMod val="102000"/>
                  <a:tint val="94000"/>
                </a:schemeClr>
              </a:gs>
              <a:gs pos="50000">
                <a:schemeClr val="accent5">
                  <a:tint val="58000"/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tint val="58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16"/>
        <c:spPr>
          <a:gradFill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5">
                  <a:shade val="58000"/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hade val="58000"/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shade val="58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18"/>
        <c:spPr>
          <a:gradFill rotWithShape="1">
            <a:gsLst>
              <a:gs pos="0">
                <a:schemeClr val="accent5">
                  <a:shade val="86000"/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hade val="86000"/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shade val="86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19"/>
        <c:spPr>
          <a:gradFill rotWithShape="1">
            <a:gsLst>
              <a:gs pos="0">
                <a:schemeClr val="accent5">
                  <a:tint val="86000"/>
                  <a:satMod val="103000"/>
                  <a:lumMod val="102000"/>
                  <a:tint val="94000"/>
                </a:schemeClr>
              </a:gs>
              <a:gs pos="50000">
                <a:schemeClr val="accent5">
                  <a:tint val="86000"/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tint val="86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20"/>
        <c:spPr>
          <a:gradFill rotWithShape="1">
            <a:gsLst>
              <a:gs pos="0">
                <a:schemeClr val="accent5">
                  <a:tint val="58000"/>
                  <a:satMod val="103000"/>
                  <a:lumMod val="102000"/>
                  <a:tint val="94000"/>
                </a:schemeClr>
              </a:gs>
              <a:gs pos="50000">
                <a:schemeClr val="accent5">
                  <a:tint val="58000"/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tint val="58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Sheet1!$B$46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5">
                      <a:shade val="58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hade val="58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shade val="58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0510-48DD-83C6-950A03D3B699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5">
                      <a:shade val="8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hade val="8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shade val="8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0510-48DD-83C6-950A03D3B699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5">
                      <a:tint val="8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tint val="8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tint val="8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0510-48DD-83C6-950A03D3B699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5">
                      <a:tint val="58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tint val="58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tint val="58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0510-48DD-83C6-950A03D3B69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Sheet1!$A$47:$A$51</c:f>
              <c:strCache>
                <c:ptCount val="4"/>
                <c:pt idx="0">
                  <c:v>Chris</c:v>
                </c:pt>
                <c:pt idx="1">
                  <c:v>Erin</c:v>
                </c:pt>
                <c:pt idx="2">
                  <c:v>Sam</c:v>
                </c:pt>
                <c:pt idx="3">
                  <c:v>William</c:v>
                </c:pt>
              </c:strCache>
            </c:strRef>
          </c:cat>
          <c:val>
            <c:numRef>
              <c:f>Sheet1!$B$47:$B$51</c:f>
              <c:numCache>
                <c:formatCode>General</c:formatCode>
                <c:ptCount val="4"/>
                <c:pt idx="0">
                  <c:v>566</c:v>
                </c:pt>
                <c:pt idx="1">
                  <c:v>474</c:v>
                </c:pt>
                <c:pt idx="2">
                  <c:v>442</c:v>
                </c:pt>
                <c:pt idx="3">
                  <c:v>470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510-48DD-83C6-950A03D3B699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2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accent3">
            <a:lumMod val="0"/>
            <a:lumOff val="100000"/>
          </a:schemeClr>
        </a:gs>
        <a:gs pos="35000">
          <a:schemeClr val="accent3">
            <a:lumMod val="0"/>
            <a:lumOff val="100000"/>
          </a:schemeClr>
        </a:gs>
        <a:gs pos="100000">
          <a:schemeClr val="accent3">
            <a:lumMod val="100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[Q7. Dashboard(Power Query,Power Pivot,Data Modelling,Pivot tables and charts,slicers).xlsx]Sheet1!PivotTable4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</a:t>
            </a:r>
            <a:r>
              <a:rPr lang="en-US" baseline="0" dirty="0"/>
              <a:t> 5 Profitable Cities </a:t>
            </a:r>
            <a:endParaRPr lang="en-US" dirty="0"/>
          </a:p>
        </c:rich>
      </c:tx>
      <c:layout>
        <c:manualLayout>
          <c:xMode val="edge"/>
          <c:yMode val="edge"/>
          <c:x val="0.29239129775897288"/>
          <c:y val="2.43221120939116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2"/>
        <c:spPr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2">
                      <a:lumMod val="75000"/>
                      <a:lumOff val="25000"/>
                    </a:schemeClr>
                  </a:solidFill>
                  <a:latin typeface="+mj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/>
          <a:sp3d/>
        </c:spPr>
        <c:dLbl>
          <c:idx val="0"/>
          <c:layout>
            <c:manualLayout>
              <c:x val="6.2774639045825482E-3"/>
              <c:y val="-0.287356321839080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2">
                      <a:lumMod val="75000"/>
                      <a:lumOff val="25000"/>
                    </a:schemeClr>
                  </a:solidFill>
                  <a:latin typeface="+mj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/>
          <a:sp3d/>
        </c:spPr>
        <c:dLbl>
          <c:idx val="0"/>
          <c:layout>
            <c:manualLayout>
              <c:x val="1.2554927809165096E-2"/>
              <c:y val="-0.3065134099616859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2">
                      <a:lumMod val="75000"/>
                      <a:lumOff val="25000"/>
                    </a:schemeClr>
                  </a:solidFill>
                  <a:latin typeface="+mj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/>
          <a:sp3d/>
        </c:spPr>
        <c:dLbl>
          <c:idx val="0"/>
          <c:layout>
            <c:manualLayout>
              <c:x val="1.5693659761456313E-2"/>
              <c:y val="-0.3639846743295019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2">
                      <a:lumMod val="75000"/>
                      <a:lumOff val="25000"/>
                    </a:schemeClr>
                  </a:solidFill>
                  <a:latin typeface="+mj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/>
          <a:sp3d/>
        </c:spPr>
        <c:dLbl>
          <c:idx val="0"/>
          <c:layout>
            <c:manualLayout>
              <c:x val="6.2774639045825482E-3"/>
              <c:y val="-0.2921455938697318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2">
                      <a:lumMod val="75000"/>
                      <a:lumOff val="25000"/>
                    </a:schemeClr>
                  </a:solidFill>
                  <a:latin typeface="+mj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/>
          <a:sp3d/>
        </c:spPr>
        <c:dLbl>
          <c:idx val="0"/>
          <c:layout>
            <c:manualLayout>
              <c:x val="2.8248587570621469E-2"/>
              <c:y val="-0.31130268199233718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2">
                      <a:lumMod val="75000"/>
                      <a:lumOff val="25000"/>
                    </a:schemeClr>
                  </a:solidFill>
                  <a:latin typeface="+mj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2">
                      <a:lumMod val="75000"/>
                      <a:lumOff val="25000"/>
                    </a:schemeClr>
                  </a:solidFill>
                  <a:latin typeface="+mj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/>
          <a:sp3d/>
        </c:spPr>
        <c:dLbl>
          <c:idx val="0"/>
          <c:layout>
            <c:manualLayout>
              <c:x val="6.2774639045825482E-3"/>
              <c:y val="-0.287356321839080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2">
                      <a:lumMod val="75000"/>
                      <a:lumOff val="25000"/>
                    </a:schemeClr>
                  </a:solidFill>
                  <a:latin typeface="+mj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/>
          <a:sp3d/>
        </c:spPr>
        <c:dLbl>
          <c:idx val="0"/>
          <c:layout>
            <c:manualLayout>
              <c:x val="1.2554927809165096E-2"/>
              <c:y val="-0.3065134099616859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2">
                      <a:lumMod val="75000"/>
                      <a:lumOff val="25000"/>
                    </a:schemeClr>
                  </a:solidFill>
                  <a:latin typeface="+mj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/>
          <a:sp3d/>
        </c:spPr>
        <c:dLbl>
          <c:idx val="0"/>
          <c:layout>
            <c:manualLayout>
              <c:x val="1.5693659761456313E-2"/>
              <c:y val="-0.3639846743295019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2">
                      <a:lumMod val="75000"/>
                      <a:lumOff val="25000"/>
                    </a:schemeClr>
                  </a:solidFill>
                  <a:latin typeface="+mj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/>
          <a:sp3d/>
        </c:spPr>
        <c:dLbl>
          <c:idx val="0"/>
          <c:layout>
            <c:manualLayout>
              <c:x val="6.2774639045825482E-3"/>
              <c:y val="-0.2921455938697318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2">
                      <a:lumMod val="75000"/>
                      <a:lumOff val="25000"/>
                    </a:schemeClr>
                  </a:solidFill>
                  <a:latin typeface="+mj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/>
          <a:sp3d/>
        </c:spPr>
        <c:dLbl>
          <c:idx val="0"/>
          <c:layout>
            <c:manualLayout>
              <c:x val="2.8248587570621469E-2"/>
              <c:y val="-0.31130268199233718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2">
                      <a:lumMod val="75000"/>
                      <a:lumOff val="25000"/>
                    </a:schemeClr>
                  </a:solidFill>
                  <a:latin typeface="+mj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2">
                      <a:lumMod val="75000"/>
                      <a:lumOff val="25000"/>
                    </a:schemeClr>
                  </a:solidFill>
                  <a:latin typeface="+mj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/>
          <a:sp3d/>
        </c:spPr>
        <c:dLbl>
          <c:idx val="0"/>
          <c:layout>
            <c:manualLayout>
              <c:x val="6.2774639045825482E-3"/>
              <c:y val="-0.287356321839080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2">
                      <a:lumMod val="75000"/>
                      <a:lumOff val="25000"/>
                    </a:schemeClr>
                  </a:solidFill>
                  <a:latin typeface="+mj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/>
          <a:sp3d/>
        </c:spPr>
        <c:dLbl>
          <c:idx val="0"/>
          <c:layout>
            <c:manualLayout>
              <c:x val="1.2554927809165096E-2"/>
              <c:y val="-0.3065134099616859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2">
                      <a:lumMod val="75000"/>
                      <a:lumOff val="25000"/>
                    </a:schemeClr>
                  </a:solidFill>
                  <a:latin typeface="+mj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/>
          <a:sp3d/>
        </c:spPr>
        <c:dLbl>
          <c:idx val="0"/>
          <c:layout>
            <c:manualLayout>
              <c:x val="1.5693659761456313E-2"/>
              <c:y val="-0.3639846743295019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2">
                      <a:lumMod val="75000"/>
                      <a:lumOff val="25000"/>
                    </a:schemeClr>
                  </a:solidFill>
                  <a:latin typeface="+mj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/>
          <a:sp3d/>
        </c:spPr>
        <c:dLbl>
          <c:idx val="0"/>
          <c:layout>
            <c:manualLayout>
              <c:x val="6.2774639045825482E-3"/>
              <c:y val="-0.2921455938697318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2">
                      <a:lumMod val="75000"/>
                      <a:lumOff val="25000"/>
                    </a:schemeClr>
                  </a:solidFill>
                  <a:latin typeface="+mj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/>
          <a:sp3d/>
        </c:spPr>
        <c:dLbl>
          <c:idx val="0"/>
          <c:layout>
            <c:manualLayout>
              <c:x val="2.8248587570621469E-2"/>
              <c:y val="-0.31130268199233718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2">
                      <a:lumMod val="75000"/>
                      <a:lumOff val="25000"/>
                    </a:schemeClr>
                  </a:solidFill>
                  <a:latin typeface="+mj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Sheet1!$B$29</c:f>
              <c:strCache>
                <c:ptCount val="1"/>
                <c:pt idx="0">
                  <c:v>Total</c:v>
                </c:pt>
              </c:strCache>
            </c:strRef>
          </c:tx>
          <c:spPr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6.2774639045825482E-3"/>
                  <c:y val="-0.28735632183908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ACA-4F7E-8D18-2DA706BEB66E}"/>
                </c:ext>
              </c:extLst>
            </c:dLbl>
            <c:dLbl>
              <c:idx val="1"/>
              <c:layout>
                <c:manualLayout>
                  <c:x val="1.2554927809165096E-2"/>
                  <c:y val="-0.3065134099616859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ACA-4F7E-8D18-2DA706BEB66E}"/>
                </c:ext>
              </c:extLst>
            </c:dLbl>
            <c:dLbl>
              <c:idx val="2"/>
              <c:layout>
                <c:manualLayout>
                  <c:x val="9.2782583394455925E-3"/>
                  <c:y val="-0.3104761656707368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ACA-4F7E-8D18-2DA706BEB66E}"/>
                </c:ext>
              </c:extLst>
            </c:dLbl>
            <c:dLbl>
              <c:idx val="3"/>
              <c:layout>
                <c:manualLayout>
                  <c:x val="6.2774639045825482E-3"/>
                  <c:y val="-0.2921455938697318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ACA-4F7E-8D18-2DA706BEB66E}"/>
                </c:ext>
              </c:extLst>
            </c:dLbl>
            <c:dLbl>
              <c:idx val="4"/>
              <c:layout>
                <c:manualLayout>
                  <c:x val="2.8248587570621469E-2"/>
                  <c:y val="-0.3113026819923371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ACA-4F7E-8D18-2DA706BEB66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+mj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Sheet1!$A$30:$A$35</c:f>
              <c:strCache>
                <c:ptCount val="5"/>
                <c:pt idx="0">
                  <c:v>Washington</c:v>
                </c:pt>
                <c:pt idx="1">
                  <c:v>Thornton</c:v>
                </c:pt>
                <c:pt idx="2">
                  <c:v>New City</c:v>
                </c:pt>
                <c:pt idx="3">
                  <c:v>Harrison</c:v>
                </c:pt>
                <c:pt idx="4">
                  <c:v>Greenville</c:v>
                </c:pt>
              </c:strCache>
            </c:strRef>
          </c:cat>
          <c:val>
            <c:numRef>
              <c:f>Sheet1!$B$30:$B$35</c:f>
              <c:numCache>
                <c:formatCode>General</c:formatCode>
                <c:ptCount val="5"/>
                <c:pt idx="0">
                  <c:v>11677.363099999999</c:v>
                </c:pt>
                <c:pt idx="1">
                  <c:v>9300.3400999999976</c:v>
                </c:pt>
                <c:pt idx="2">
                  <c:v>9243.2576999999983</c:v>
                </c:pt>
                <c:pt idx="3">
                  <c:v>8839.2294599999987</c:v>
                </c:pt>
                <c:pt idx="4">
                  <c:v>8658.9505800000006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ACA-4F7E-8D18-2DA706BEB6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59546447"/>
        <c:axId val="495828591"/>
        <c:axId val="0"/>
      </c:bar3DChart>
      <c:catAx>
        <c:axId val="2595464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495828591"/>
        <c:crosses val="autoZero"/>
        <c:auto val="1"/>
        <c:lblAlgn val="ctr"/>
        <c:lblOffset val="100"/>
        <c:noMultiLvlLbl val="0"/>
      </c:catAx>
      <c:valAx>
        <c:axId val="49582859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595464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accent3">
            <a:lumMod val="0"/>
            <a:lumOff val="100000"/>
          </a:schemeClr>
        </a:gs>
        <a:gs pos="35000">
          <a:schemeClr val="accent3">
            <a:lumMod val="0"/>
            <a:lumOff val="100000"/>
          </a:schemeClr>
        </a:gs>
        <a:gs pos="100000">
          <a:schemeClr val="accent3">
            <a:lumMod val="100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[Q7. Dashboard(Power Query,Power Pivot,Data Modelling,Pivot tables and charts,slicers).xlsx]Sheet1!PivotTable7</c:name>
    <c:fmtId val="2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Profit(%) per region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  <c:spPr>
          <a:noFill/>
          <a:ln w="22225" cap="rnd" cmpd="sng" algn="ctr">
            <a:solidFill>
              <a:schemeClr val="accent2"/>
            </a:solidFill>
            <a:miter lim="800000"/>
          </a:ln>
          <a:effectLst>
            <a:glow rad="139700">
              <a:schemeClr val="accent2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noFill/>
          <a:ln w="22225" cap="rnd" cmpd="sng" algn="ctr">
            <a:solidFill>
              <a:schemeClr val="accent2"/>
            </a:solidFill>
            <a:miter lim="800000"/>
          </a:ln>
          <a:effectLst>
            <a:glow rad="139700">
              <a:schemeClr val="accent2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  <c:dLbl>
          <c:idx val="0"/>
          <c:layout>
            <c:manualLayout>
              <c:x val="-6.9444444444444461E-2"/>
              <c:y val="-4.629629629629629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noFill/>
          <a:ln w="22225" cap="rnd" cmpd="sng" algn="ctr">
            <a:solidFill>
              <a:schemeClr val="accent2"/>
            </a:solidFill>
            <a:miter lim="800000"/>
          </a:ln>
          <a:effectLst>
            <a:glow rad="139700">
              <a:schemeClr val="accent2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  <c:dLbl>
          <c:idx val="0"/>
          <c:layout>
            <c:manualLayout>
              <c:x val="-4.7222222222222221E-2"/>
              <c:y val="-4.629629629629631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noFill/>
          <a:ln w="22225" cap="rnd" cmpd="sng" algn="ctr">
            <a:solidFill>
              <a:schemeClr val="accent2"/>
            </a:solidFill>
            <a:miter lim="800000"/>
          </a:ln>
          <a:effectLst>
            <a:glow rad="139700">
              <a:schemeClr val="accent2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  <c:dLbl>
          <c:idx val="0"/>
          <c:layout>
            <c:manualLayout>
              <c:x val="-4.4444444444444446E-2"/>
              <c:y val="-3.703703703703699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noFill/>
          <a:ln w="22225" cap="rnd" cmpd="sng" algn="ctr">
            <a:solidFill>
              <a:schemeClr val="accent2"/>
            </a:solidFill>
            <a:miter lim="800000"/>
          </a:ln>
          <a:effectLst>
            <a:glow rad="139700">
              <a:schemeClr val="accent2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noFill/>
          <a:ln w="22225" cap="rnd" cmpd="sng" algn="ctr">
            <a:solidFill>
              <a:schemeClr val="accent2"/>
            </a:solidFill>
            <a:miter lim="800000"/>
          </a:ln>
          <a:effectLst>
            <a:glow rad="139700">
              <a:schemeClr val="accent2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  <c:dLbl>
          <c:idx val="0"/>
          <c:layout>
            <c:manualLayout>
              <c:x val="-6.9444444444444461E-2"/>
              <c:y val="-4.629629629629629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noFill/>
          <a:ln w="22225" cap="rnd" cmpd="sng" algn="ctr">
            <a:solidFill>
              <a:schemeClr val="accent2"/>
            </a:solidFill>
            <a:miter lim="800000"/>
          </a:ln>
          <a:effectLst>
            <a:glow rad="139700">
              <a:schemeClr val="accent2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  <c:dLbl>
          <c:idx val="0"/>
          <c:layout>
            <c:manualLayout>
              <c:x val="-4.7222222222222221E-2"/>
              <c:y val="-4.629629629629631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noFill/>
          <a:ln w="22225" cap="rnd" cmpd="sng" algn="ctr">
            <a:solidFill>
              <a:schemeClr val="accent2"/>
            </a:solidFill>
            <a:miter lim="800000"/>
          </a:ln>
          <a:effectLst>
            <a:glow rad="139700">
              <a:schemeClr val="accent2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  <c:dLbl>
          <c:idx val="0"/>
          <c:layout>
            <c:manualLayout>
              <c:x val="-4.4444444444444446E-2"/>
              <c:y val="-3.703703703703699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noFill/>
          <a:ln w="22225" cap="rnd" cmpd="sng" algn="ctr">
            <a:solidFill>
              <a:schemeClr val="accent2"/>
            </a:solidFill>
            <a:miter lim="800000"/>
          </a:ln>
          <a:effectLst>
            <a:glow rad="139700">
              <a:schemeClr val="accent2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noFill/>
          <a:ln w="22225" cap="rnd" cmpd="sng" algn="ctr">
            <a:solidFill>
              <a:schemeClr val="accent2"/>
            </a:solidFill>
            <a:miter lim="800000"/>
          </a:ln>
          <a:effectLst>
            <a:glow rad="139700">
              <a:schemeClr val="accent2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  <c:dLbl>
          <c:idx val="0"/>
          <c:layout>
            <c:manualLayout>
              <c:x val="-6.9444444444444461E-2"/>
              <c:y val="-4.629629629629629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noFill/>
          <a:ln w="22225" cap="rnd" cmpd="sng" algn="ctr">
            <a:solidFill>
              <a:schemeClr val="accent2"/>
            </a:solidFill>
            <a:miter lim="800000"/>
          </a:ln>
          <a:effectLst>
            <a:glow rad="139700">
              <a:schemeClr val="accent2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  <c:dLbl>
          <c:idx val="0"/>
          <c:layout>
            <c:manualLayout>
              <c:x val="-4.7222222222222221E-2"/>
              <c:y val="-4.629629629629631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noFill/>
          <a:ln w="22225" cap="rnd" cmpd="sng" algn="ctr">
            <a:solidFill>
              <a:schemeClr val="accent2"/>
            </a:solidFill>
            <a:miter lim="800000"/>
          </a:ln>
          <a:effectLst>
            <a:glow rad="139700">
              <a:schemeClr val="accent2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  <c:dLbl>
          <c:idx val="0"/>
          <c:layout>
            <c:manualLayout>
              <c:x val="-4.4444444444444446E-2"/>
              <c:y val="-3.703703703703699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cked"/>
        <c:varyColors val="0"/>
        <c:ser>
          <c:idx val="0"/>
          <c:order val="0"/>
          <c:tx>
            <c:strRef>
              <c:f>Sheet1!$B$76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dLbls>
            <c:dLbl>
              <c:idx val="0"/>
              <c:layout>
                <c:manualLayout>
                  <c:x val="-6.9444444444444461E-2"/>
                  <c:y val="-4.62962962962962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DCB-4556-A376-DA408028080C}"/>
                </c:ext>
              </c:extLst>
            </c:dLbl>
            <c:dLbl>
              <c:idx val="1"/>
              <c:layout>
                <c:manualLayout>
                  <c:x val="-4.7222222222222221E-2"/>
                  <c:y val="-4.629629629629631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DCB-4556-A376-DA408028080C}"/>
                </c:ext>
              </c:extLst>
            </c:dLbl>
            <c:dLbl>
              <c:idx val="3"/>
              <c:layout>
                <c:manualLayout>
                  <c:x val="-4.4444444444444446E-2"/>
                  <c:y val="-3.703703703703699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DCB-4556-A376-DA408028080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Sheet1!$A$77:$A$81</c:f>
              <c:strCache>
                <c:ptCount val="4"/>
                <c:pt idx="0">
                  <c:v>Central</c:v>
                </c:pt>
                <c:pt idx="1">
                  <c:v>East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Sheet1!$B$77:$B$81</c:f>
              <c:numCache>
                <c:formatCode>0.00%</c:formatCode>
                <c:ptCount val="4"/>
                <c:pt idx="0">
                  <c:v>0.34526194756496204</c:v>
                </c:pt>
                <c:pt idx="1">
                  <c:v>0.38063331158663949</c:v>
                </c:pt>
                <c:pt idx="2">
                  <c:v>-6.4370796623505547E-2</c:v>
                </c:pt>
                <c:pt idx="3">
                  <c:v>0.33847553747190384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DCB-4556-A376-DA40802808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2970063"/>
        <c:axId val="310940735"/>
      </c:lineChart>
      <c:catAx>
        <c:axId val="352970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310940735"/>
        <c:crosses val="autoZero"/>
        <c:auto val="1"/>
        <c:lblAlgn val="ctr"/>
        <c:lblOffset val="100"/>
        <c:noMultiLvlLbl val="0"/>
      </c:catAx>
      <c:valAx>
        <c:axId val="310940735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3529700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[Q7. Dashboard(Power Query,Power Pivot,Data Modelling,Pivot tables and charts,slicers).xlsx]Sheet1!PivotTable6</c:name>
    <c:fmtId val="3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Total Sales per category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diamond"/>
          <c:size val="5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0.12458471760797342"/>
              <c:y val="-9.047619047619047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0.13289036544850508"/>
              <c:y val="-9.047619047619047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0.12735326688815071"/>
              <c:y val="-0.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0.12735326688815071"/>
              <c:y val="-0.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0.13289036544850508"/>
              <c:y val="-9.047619047619047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0.12458471760797342"/>
              <c:y val="-9.047619047619047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0.12735326688815071"/>
              <c:y val="-0.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0.13289036544850508"/>
              <c:y val="-9.047619047619047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0.12458471760797342"/>
              <c:y val="-9.047619047619047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Sheet1!$B$63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-0.12735326688815071"/>
                  <c:y val="-0.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F37-41C1-B845-2B8D81FA922A}"/>
                </c:ext>
              </c:extLst>
            </c:dLbl>
            <c:dLbl>
              <c:idx val="1"/>
              <c:layout>
                <c:manualLayout>
                  <c:x val="-0.13289036544850508"/>
                  <c:y val="-9.047619047619047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F37-41C1-B845-2B8D81FA922A}"/>
                </c:ext>
              </c:extLst>
            </c:dLbl>
            <c:dLbl>
              <c:idx val="2"/>
              <c:layout>
                <c:manualLayout>
                  <c:x val="-0.12458471760797342"/>
                  <c:y val="-9.047619047619047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F37-41C1-B845-2B8D81FA922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Sheet1!$A$64:$A$67</c:f>
              <c:strCache>
                <c:ptCount val="3"/>
                <c:pt idx="0">
                  <c:v>Furniture</c:v>
                </c:pt>
                <c:pt idx="1">
                  <c:v>Office Supplies</c:v>
                </c:pt>
                <c:pt idx="2">
                  <c:v>Technology</c:v>
                </c:pt>
              </c:strCache>
            </c:strRef>
          </c:cat>
          <c:val>
            <c:numRef>
              <c:f>Sheet1!$B$64:$B$67</c:f>
              <c:numCache>
                <c:formatCode>General</c:formatCode>
                <c:ptCount val="3"/>
                <c:pt idx="0">
                  <c:v>660704.31000000006</c:v>
                </c:pt>
                <c:pt idx="1">
                  <c:v>551368.62</c:v>
                </c:pt>
                <c:pt idx="2">
                  <c:v>712264.95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F37-41C1-B845-2B8D81FA92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221857407"/>
        <c:axId val="1160127487"/>
      </c:barChart>
      <c:catAx>
        <c:axId val="22185740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1160127487"/>
        <c:crosses val="autoZero"/>
        <c:auto val="1"/>
        <c:lblAlgn val="ctr"/>
        <c:lblOffset val="100"/>
        <c:noMultiLvlLbl val="0"/>
      </c:catAx>
      <c:valAx>
        <c:axId val="116012748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218574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[Q7. Dashboard(Power Query,Power Pivot,Data Modelling,Pivot tables and charts,slicers).xlsx]Sheet1!PivotTable3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600" b="1" i="0" u="none" strike="noStrike" kern="1200" baseline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Shipping Cost for top 5 cities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600" b="1" i="0" u="none" strike="noStrike" kern="1200" baseline="0" dirty="0" smtClean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  <c:spPr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circle"/>
          <c:size val="6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2">
              <a:shade val="53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11"/>
        <c:spPr>
          <a:solidFill>
            <a:schemeClr val="accent2">
              <a:shade val="76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12"/>
        <c:spPr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13"/>
        <c:spPr>
          <a:solidFill>
            <a:schemeClr val="accent2">
              <a:tint val="77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14"/>
        <c:spPr>
          <a:solidFill>
            <a:schemeClr val="accent2">
              <a:tint val="54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15"/>
        <c:spPr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2">
              <a:shade val="53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17"/>
        <c:spPr>
          <a:solidFill>
            <a:schemeClr val="accent2">
              <a:shade val="76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18"/>
        <c:spPr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19"/>
        <c:spPr>
          <a:solidFill>
            <a:schemeClr val="accent2">
              <a:tint val="77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20"/>
        <c:spPr>
          <a:solidFill>
            <a:schemeClr val="accent2">
              <a:tint val="54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21"/>
        <c:spPr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2">
              <a:shade val="53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23"/>
        <c:spPr>
          <a:solidFill>
            <a:schemeClr val="accent2">
              <a:shade val="76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24"/>
        <c:spPr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25"/>
        <c:spPr>
          <a:solidFill>
            <a:schemeClr val="accent2">
              <a:tint val="77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26"/>
        <c:spPr>
          <a:solidFill>
            <a:schemeClr val="accent2">
              <a:tint val="54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</c:pivotFmts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Sheet1!$B$17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shade val="53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7AB6-4952-B39E-2654E3123D8B}"/>
              </c:ext>
            </c:extLst>
          </c:dPt>
          <c:dPt>
            <c:idx val="1"/>
            <c:bubble3D val="0"/>
            <c:spPr>
              <a:solidFill>
                <a:schemeClr val="accent2">
                  <a:shade val="7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7AB6-4952-B39E-2654E3123D8B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7AB6-4952-B39E-2654E3123D8B}"/>
              </c:ext>
            </c:extLst>
          </c:dPt>
          <c:dPt>
            <c:idx val="3"/>
            <c:bubble3D val="0"/>
            <c:spPr>
              <a:solidFill>
                <a:schemeClr val="accent2">
                  <a:tint val="77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7AB6-4952-B39E-2654E3123D8B}"/>
              </c:ext>
            </c:extLst>
          </c:dPt>
          <c:dPt>
            <c:idx val="4"/>
            <c:bubble3D val="0"/>
            <c:spPr>
              <a:solidFill>
                <a:schemeClr val="accent2">
                  <a:tint val="54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7AB6-4952-B39E-2654E3123D8B}"/>
              </c:ext>
            </c:extLst>
          </c:dPt>
          <c:dLbls>
            <c:spPr>
              <a:pattFill prst="pct75">
                <a:fgClr>
                  <a:srgbClr val="000000">
                    <a:lumMod val="75000"/>
                    <a:lumOff val="25000"/>
                  </a:srgbClr>
                </a:fgClr>
                <a:bgClr>
                  <a:srgbClr val="000000">
                    <a:lumMod val="65000"/>
                    <a:lumOff val="35000"/>
                  </a:srgb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Sheet1!$A$18:$A$23</c:f>
              <c:strCache>
                <c:ptCount val="5"/>
                <c:pt idx="0">
                  <c:v>Thornton</c:v>
                </c:pt>
                <c:pt idx="1">
                  <c:v>Harrison</c:v>
                </c:pt>
                <c:pt idx="2">
                  <c:v>Greenville</c:v>
                </c:pt>
                <c:pt idx="3">
                  <c:v>New City</c:v>
                </c:pt>
                <c:pt idx="4">
                  <c:v>Washington</c:v>
                </c:pt>
              </c:strCache>
            </c:strRef>
          </c:cat>
          <c:val>
            <c:numRef>
              <c:f>Sheet1!$B$18:$B$23</c:f>
              <c:numCache>
                <c:formatCode>General</c:formatCode>
                <c:ptCount val="5"/>
                <c:pt idx="0">
                  <c:v>126.95</c:v>
                </c:pt>
                <c:pt idx="1">
                  <c:v>77.98</c:v>
                </c:pt>
                <c:pt idx="2">
                  <c:v>122.48</c:v>
                </c:pt>
                <c:pt idx="3">
                  <c:v>31.96</c:v>
                </c:pt>
                <c:pt idx="4">
                  <c:v>175.31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AB6-4952-B39E-2654E3123D8B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2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accent3">
            <a:lumMod val="0"/>
            <a:lumOff val="100000"/>
          </a:schemeClr>
        </a:gs>
        <a:gs pos="35000">
          <a:schemeClr val="accent3">
            <a:lumMod val="0"/>
            <a:lumOff val="100000"/>
          </a:schemeClr>
        </a:gs>
        <a:gs pos="100000">
          <a:schemeClr val="accent3">
            <a:lumMod val="100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5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6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21379-A327-41EB-A459-453A1018740B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40720-F7AE-4224-B6C4-37E27EBA9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47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440720-F7AE-4224-B6C4-37E27EBA9E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72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541A-06CE-4315-9620-798CB8FD0E1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9038-E10D-4247-A9DF-2B37A0A1D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88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541A-06CE-4315-9620-798CB8FD0E1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9038-E10D-4247-A9DF-2B37A0A1D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80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541A-06CE-4315-9620-798CB8FD0E1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9038-E10D-4247-A9DF-2B37A0A1D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22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541A-06CE-4315-9620-798CB8FD0E1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9038-E10D-4247-A9DF-2B37A0A1D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9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541A-06CE-4315-9620-798CB8FD0E1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9038-E10D-4247-A9DF-2B37A0A1D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00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541A-06CE-4315-9620-798CB8FD0E1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9038-E10D-4247-A9DF-2B37A0A1D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24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541A-06CE-4315-9620-798CB8FD0E1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9038-E10D-4247-A9DF-2B37A0A1D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4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541A-06CE-4315-9620-798CB8FD0E1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9038-E10D-4247-A9DF-2B37A0A1D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7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541A-06CE-4315-9620-798CB8FD0E1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9038-E10D-4247-A9DF-2B37A0A1D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46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541A-06CE-4315-9620-798CB8FD0E1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9038-E10D-4247-A9DF-2B37A0A1D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00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541A-06CE-4315-9620-798CB8FD0E1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9038-E10D-4247-A9DF-2B37A0A1D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0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4541A-06CE-4315-9620-798CB8FD0E1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09038-E10D-4247-A9DF-2B37A0A1D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51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chart" Target="../charts/chart2.xml"/><Relationship Id="rId7" Type="http://schemas.openxmlformats.org/officeDocument/2006/relationships/chart" Target="../charts/chart4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chart" Target="../charts/chart3.xml"/><Relationship Id="rId9" Type="http://schemas.openxmlformats.org/officeDocument/2006/relationships/chart" Target="../charts/char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9266846-4AC1-4C97-9267-85D6AF80DE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4126609"/>
              </p:ext>
            </p:extLst>
          </p:nvPr>
        </p:nvGraphicFramePr>
        <p:xfrm>
          <a:off x="169682" y="1480439"/>
          <a:ext cx="3948261" cy="25640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2703FF2A-EC2B-47B6-B115-022424BC138E}"/>
              </a:ext>
            </a:extLst>
          </p:cNvPr>
          <p:cNvSpPr/>
          <p:nvPr/>
        </p:nvSpPr>
        <p:spPr>
          <a:xfrm>
            <a:off x="169682" y="-5308"/>
            <a:ext cx="11283885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u="sng" dirty="0">
                <a:ln/>
                <a:solidFill>
                  <a:schemeClr val="accent3"/>
                </a:solidFill>
              </a:rPr>
              <a:t>Sales Data Dashboard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C1A86290-6B9A-413A-B259-A919B61111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2066773"/>
              </p:ext>
            </p:extLst>
          </p:nvPr>
        </p:nvGraphicFramePr>
        <p:xfrm>
          <a:off x="4279772" y="4185501"/>
          <a:ext cx="3959256" cy="25640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BFA55C74-CC64-4753-A613-F4DA939F22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8306689"/>
              </p:ext>
            </p:extLst>
          </p:nvPr>
        </p:nvGraphicFramePr>
        <p:xfrm>
          <a:off x="4279772" y="1480440"/>
          <a:ext cx="3959256" cy="2610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C5055D28-AD8E-4A98-B01F-69DB86B7E6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18" y="485694"/>
            <a:ext cx="2036240" cy="9242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40833D8-7C67-4A56-90D5-F88E975D8E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9039" y="485693"/>
            <a:ext cx="2042337" cy="924259"/>
          </a:xfrm>
          <a:prstGeom prst="rect">
            <a:avLst/>
          </a:prstGeom>
        </p:spPr>
      </p:pic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BB6CE1E9-2463-4275-AD81-8AA5E7EF77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6095246"/>
              </p:ext>
            </p:extLst>
          </p:nvPr>
        </p:nvGraphicFramePr>
        <p:xfrm>
          <a:off x="8400856" y="1480439"/>
          <a:ext cx="3621461" cy="26107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B22DF33D-CCB1-469D-9FFC-83EA1F6B5A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9279278"/>
              </p:ext>
            </p:extLst>
          </p:nvPr>
        </p:nvGraphicFramePr>
        <p:xfrm>
          <a:off x="8435421" y="4191000"/>
          <a:ext cx="3621461" cy="2558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27F419C6-F3AC-4002-AD61-B28E0C8461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2887355"/>
              </p:ext>
            </p:extLst>
          </p:nvPr>
        </p:nvGraphicFramePr>
        <p:xfrm>
          <a:off x="135118" y="4185501"/>
          <a:ext cx="3948261" cy="25640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609194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93D84-99D7-4C28-840B-B03D9073F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dirty="0"/>
              <a:t>SWOT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DCC65-0696-4065-878F-970154A4C9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5071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Strengths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Highest Sales and Profit achieved in East region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Technology has the highest sales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751F6C-5573-4C6E-8A38-ED0BA5F6E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8592" y="1825625"/>
            <a:ext cx="5181600" cy="1737707"/>
          </a:xfrm>
        </p:spPr>
        <p:txBody>
          <a:bodyPr/>
          <a:lstStyle/>
          <a:p>
            <a:pPr marL="0" indent="0" algn="ctr">
              <a:buNone/>
            </a:pPr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Opportunities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Sales must be improved in South region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Shipping cost can be reduced Washington city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CCB78C8-57B9-4C58-B2D4-FAE2FBAEEF97}"/>
              </a:ext>
            </a:extLst>
          </p:cNvPr>
          <p:cNvSpPr txBox="1">
            <a:spLocks/>
          </p:cNvSpPr>
          <p:nvPr/>
        </p:nvSpPr>
        <p:spPr>
          <a:xfrm>
            <a:off x="816992" y="3693996"/>
            <a:ext cx="5181600" cy="1737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Weakness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Sales and Profit in South region need attention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DE77A02-6F0B-4F75-866F-4B7E372ABFD0}"/>
              </a:ext>
            </a:extLst>
          </p:cNvPr>
          <p:cNvSpPr txBox="1">
            <a:spLocks/>
          </p:cNvSpPr>
          <p:nvPr/>
        </p:nvSpPr>
        <p:spPr>
          <a:xfrm>
            <a:off x="6019800" y="3693996"/>
            <a:ext cx="5181600" cy="1737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Threats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Less profit % in South region</a:t>
            </a:r>
          </a:p>
        </p:txBody>
      </p:sp>
    </p:spTree>
    <p:extLst>
      <p:ext uri="{BB962C8B-B14F-4D97-AF65-F5344CB8AC3E}">
        <p14:creationId xmlns:p14="http://schemas.microsoft.com/office/powerpoint/2010/main" val="1475569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FFEDD-CF4C-4C1C-BDF6-967BE139E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u="sng" dirty="0"/>
              <a:t>Actionable Insights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577B559-6983-4F67-B3EE-5B191FC54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936" y="1539247"/>
            <a:ext cx="10515600" cy="4585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Enhancing Sales in the South Region through effective Marketing strategies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285750" lvl="0" indent="-285750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Boosting Sales of Office Supplies Nationwide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through Targeted Marketing</a:t>
            </a:r>
            <a:endParaRPr lang="en-US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Reducing and Analyzing Shipping Costs in Washington </a:t>
            </a:r>
            <a:r>
              <a:rPr lang="en-US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through various effective initiatives</a:t>
            </a:r>
          </a:p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Identifying Causes of Lower Sales and profit in the South Region by comprehensive analysis</a:t>
            </a:r>
          </a:p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Customer Satisfaction ratios can be drawn with efficient analysis and surveys</a:t>
            </a:r>
          </a:p>
          <a:p>
            <a:pPr marL="285750" lvl="0" indent="-28575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cause analysis (RCA) can be conducted across various departments to identify and address any underlying issues</a:t>
            </a:r>
            <a:endParaRPr lang="en-US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804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1311</TotalTime>
  <Words>167</Words>
  <Application>Microsoft Office PowerPoint</Application>
  <PresentationFormat>Widescreen</PresentationFormat>
  <Paragraphs>41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PowerPoint Presentation</vt:lpstr>
      <vt:lpstr>SWOT Analysis</vt:lpstr>
      <vt:lpstr>Actionable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10</cp:revision>
  <dcterms:created xsi:type="dcterms:W3CDTF">2024-07-25T08:23:59Z</dcterms:created>
  <dcterms:modified xsi:type="dcterms:W3CDTF">2024-07-26T06:15:25Z</dcterms:modified>
</cp:coreProperties>
</file>