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77" r:id="rId3"/>
    <p:sldId id="260" r:id="rId4"/>
    <p:sldId id="315" r:id="rId5"/>
    <p:sldId id="316" r:id="rId6"/>
    <p:sldId id="319" r:id="rId7"/>
    <p:sldId id="318" r:id="rId8"/>
    <p:sldId id="294" r:id="rId9"/>
    <p:sldId id="303" r:id="rId10"/>
    <p:sldId id="304" r:id="rId11"/>
    <p:sldId id="293" r:id="rId12"/>
    <p:sldId id="302" r:id="rId13"/>
    <p:sldId id="314" r:id="rId14"/>
    <p:sldId id="298" r:id="rId15"/>
    <p:sldId id="306" r:id="rId16"/>
    <p:sldId id="295" r:id="rId17"/>
    <p:sldId id="292" r:id="rId18"/>
    <p:sldId id="311" r:id="rId19"/>
    <p:sldId id="312" r:id="rId20"/>
    <p:sldId id="320" r:id="rId21"/>
    <p:sldId id="321" r:id="rId22"/>
    <p:sldId id="322" r:id="rId23"/>
    <p:sldId id="323" r:id="rId24"/>
    <p:sldId id="325" r:id="rId25"/>
    <p:sldId id="324" r:id="rId26"/>
    <p:sldId id="326" r:id="rId27"/>
    <p:sldId id="313" r:id="rId28"/>
    <p:sldId id="275" r:id="rId29"/>
  </p:sldIdLst>
  <p:sldSz cx="9144000" cy="6858000" type="screen4x3"/>
  <p:notesSz cx="6858000" cy="9144000"/>
  <p:custDataLst>
    <p:tags r:id="rId3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913">
          <p15:clr>
            <a:srgbClr val="A4A3A4"/>
          </p15:clr>
        </p15:guide>
        <p15:guide id="3" pos="226">
          <p15:clr>
            <a:srgbClr val="A4A3A4"/>
          </p15:clr>
        </p15:guide>
        <p15:guide id="4" pos="5534">
          <p15:clr>
            <a:srgbClr val="A4A3A4"/>
          </p15:clr>
        </p15:guide>
        <p15:guide id="5" pos="2812">
          <p15:clr>
            <a:srgbClr val="A4A3A4"/>
          </p15:clr>
        </p15:guide>
        <p15:guide id="6" pos="29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9434E4-14E2-4145-A063-A5045EAC9150}" v="21" dt="2024-02-08T02:16:16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1320" y="44"/>
      </p:cViewPr>
      <p:guideLst>
        <p:guide orient="horz" pos="3884"/>
        <p:guide orient="horz" pos="913"/>
        <p:guide pos="226"/>
        <p:guide pos="5534"/>
        <p:guide pos="2812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3206" y="53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DD7BD-38E0-4069-A1F1-5E09BF7126F4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00FA6-22DA-4EB1-8311-DFD21A59C2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731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26AB9-D723-40FE-B8F9-D379E1A42843}" type="datetimeFigureOut">
              <a:rPr lang="de-DE" smtClean="0"/>
              <a:pPr/>
              <a:t>11.02.2025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2C5B-8273-44D3-A022-3A2C86933C7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63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200"/>
      </a:spcBef>
      <a:spcAft>
        <a:spcPts val="0"/>
      </a:spcAft>
      <a:defRPr sz="1200" b="0" kern="1200">
        <a:solidFill>
          <a:schemeClr val="bg2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0"/>
      </a:spcAft>
      <a:buFont typeface="Calibri" panose="020F0502020204030204" pitchFamily="34" charset="0"/>
      <a:buChar char="▪"/>
      <a:defRPr sz="1200" kern="1200">
        <a:solidFill>
          <a:schemeClr val="bg2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buFont typeface="Calibri" panose="020F0502020204030204" pitchFamily="34" charset="0"/>
      <a:buChar char="–"/>
      <a:defRPr sz="1200" kern="1200">
        <a:solidFill>
          <a:schemeClr val="bg2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buFont typeface="Calibri" panose="020F0502020204030204" pitchFamily="34" charset="0"/>
      <a:buChar char="–"/>
      <a:defRPr sz="1200" kern="1200">
        <a:solidFill>
          <a:schemeClr val="bg2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buFont typeface="Calibri" panose="020F0502020204030204" pitchFamily="34" charset="0"/>
      <a:buChar char="–"/>
      <a:defRPr sz="1200" kern="1200">
        <a:solidFill>
          <a:schemeClr val="bg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02C5B-8273-44D3-A022-3A2C86933C7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10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02C5B-8273-44D3-A022-3A2C86933C7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302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77310-959B-2C39-C872-939CBC7D1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52FD52B-3589-C529-B062-74EBD09379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CC947B8-2BC7-F10B-8599-DF05048C4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D73FC4-292A-79D2-F14E-ADCF3CD82F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02C5B-8273-44D3-A022-3A2C86933C7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416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13143-257C-624A-CA05-A59A8EDE9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1F06525-FBB2-633A-C89D-5CBAE48861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06B9CE9-B7A1-841A-51B9-62071B9C1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EA023B-FFD9-ED3E-AE88-3B998A6C49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02C5B-8273-44D3-A022-3A2C86933C7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998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980AA-4560-793C-4E6D-31F0EAB77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09ED134-269B-7D97-7B68-55A15B1B7B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3E17867-C472-1625-BFEA-3F948E53B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68C7C4-32DF-FCA7-6579-9E8512C9A7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02C5B-8273-44D3-A022-3A2C86933C7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57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02C5B-8273-44D3-A022-3A2C86933C7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939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BF54B-17C5-6116-9566-7B787E55C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49C4538-58C0-3E47-FCC1-ACD25D2379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654FF0D-8607-6BE4-EF36-2E85E718F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17C89B-D9CF-8A0C-3F1B-2E2248C0E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02C5B-8273-44D3-A022-3A2C86933C7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212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3AB01-819C-2E85-FA83-D069CE78B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48689F4-3F6E-ECBE-90A5-08423EE186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C3F1D10-D83B-CAA9-8450-CE7A5F9F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73D2BB-2DB0-A43E-50C3-2A26B8B887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02C5B-8273-44D3-A022-3A2C86933C74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73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02C5B-8273-44D3-A022-3A2C86933C74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71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20910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6" name="Picture 1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63" y="0"/>
            <a:ext cx="91429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58775" y="3439938"/>
            <a:ext cx="8352000" cy="7920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58774" y="4365104"/>
            <a:ext cx="8425694" cy="288032"/>
          </a:xfrm>
        </p:spPr>
        <p:txBody>
          <a:bodyPr>
            <a:noAutofit/>
          </a:bodyPr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 bwMode="gray">
          <a:xfrm flipH="1">
            <a:off x="-360548" y="1449388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 bwMode="gray">
          <a:xfrm flipH="1">
            <a:off x="-360548" y="616585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 bwMode="gray">
          <a:xfrm flipH="1">
            <a:off x="9252520" y="1449388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 bwMode="gray">
          <a:xfrm flipH="1">
            <a:off x="9252520" y="616585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 bwMode="gray">
          <a:xfrm rot="16200000" flipH="1">
            <a:off x="8645339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 bwMode="gray">
          <a:xfrm rot="16200000" flipH="1">
            <a:off x="455276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 bwMode="gray">
          <a:xfrm rot="16200000" flipH="1">
            <a:off x="433803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 bwMode="gray">
          <a:xfrm rot="16200000" flipH="1">
            <a:off x="232761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 bwMode="gray">
          <a:xfrm rot="16200000" flipH="1">
            <a:off x="8645339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 bwMode="gray">
          <a:xfrm rot="16200000" flipH="1">
            <a:off x="4552764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 bwMode="gray">
          <a:xfrm rot="16200000" flipH="1">
            <a:off x="4338036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 bwMode="gray">
          <a:xfrm rot="16200000" flipH="1">
            <a:off x="232761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79" y="1897200"/>
            <a:ext cx="3167674" cy="164379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7" y="1897200"/>
            <a:ext cx="4158372" cy="16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6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645494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2057E58A-CACB-45D2-907F-61576C8AE571}" type="datetime1">
              <a:rPr lang="en-US" smtClean="0"/>
              <a:t>2/11/2025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/>
              <a:t>Vignesh Muthu, CEMS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/>
            </a:lvl1pPr>
          </a:lstStyle>
          <a:p>
            <a:fld id="{58444F55-0981-4E9E-8F6B-2F7546EE58D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10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610044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36AAC0D5-4A70-4F93-8B43-C6926636EEDF}" type="datetime1">
              <a:rPr lang="en-US" smtClean="0"/>
              <a:t>2/11/2025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/>
              <a:t>Vignesh Muthu, CEMS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/>
            </a:lvl1pPr>
          </a:lstStyle>
          <a:p>
            <a:fld id="{58444F55-0981-4E9E-8F6B-2F7546EE58D7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 bwMode="gray">
          <a:xfrm flipH="1">
            <a:off x="-360548" y="1449388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 bwMode="gray">
          <a:xfrm flipH="1">
            <a:off x="-360548" y="616585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 bwMode="gray">
          <a:xfrm flipH="1">
            <a:off x="9252520" y="1449388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 bwMode="gray">
          <a:xfrm flipH="1">
            <a:off x="9252520" y="616585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 bwMode="gray">
          <a:xfrm rot="16200000" flipH="1">
            <a:off x="8645339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 bwMode="gray">
          <a:xfrm rot="16200000" flipH="1">
            <a:off x="455276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 bwMode="gray">
          <a:xfrm rot="16200000" flipH="1">
            <a:off x="433803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 bwMode="gray">
          <a:xfrm rot="16200000" flipH="1">
            <a:off x="232761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 bwMode="gray">
          <a:xfrm rot="16200000" flipH="1">
            <a:off x="8645339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 bwMode="gray">
          <a:xfrm rot="16200000" flipH="1">
            <a:off x="4552764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 userDrawn="1"/>
        </p:nvCxnSpPr>
        <p:spPr bwMode="gray">
          <a:xfrm rot="16200000" flipH="1">
            <a:off x="4338036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 userDrawn="1"/>
        </p:nvCxnSpPr>
        <p:spPr bwMode="gray">
          <a:xfrm rot="16200000" flipH="1">
            <a:off x="232761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201" y="-28800"/>
            <a:ext cx="1382256" cy="7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7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87891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1" name="Picture 1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64" y="0"/>
            <a:ext cx="9167534" cy="687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 bwMode="gray">
          <a:xfrm>
            <a:off x="0" y="1574801"/>
            <a:ext cx="9144000" cy="5283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59530" y="4545123"/>
            <a:ext cx="8424000" cy="7920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59531" y="5470289"/>
            <a:ext cx="8425693" cy="288032"/>
          </a:xfrm>
        </p:spPr>
        <p:txBody>
          <a:bodyPr>
            <a:noAutofit/>
          </a:bodyPr>
          <a:lstStyle>
            <a:lvl1pPr marL="0" indent="0" algn="l">
              <a:buNone/>
              <a:defRPr b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 bwMode="gray">
          <a:xfrm flipH="1">
            <a:off x="-360548" y="1449388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 bwMode="gray">
          <a:xfrm flipH="1">
            <a:off x="-360548" y="616585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 bwMode="gray">
          <a:xfrm flipH="1">
            <a:off x="9252520" y="1449388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 bwMode="gray">
          <a:xfrm flipH="1">
            <a:off x="9252520" y="616585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 bwMode="gray">
          <a:xfrm rot="16200000" flipH="1">
            <a:off x="8645339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 bwMode="gray">
          <a:xfrm rot="16200000" flipH="1">
            <a:off x="455276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 bwMode="gray">
          <a:xfrm rot="16200000" flipH="1">
            <a:off x="433803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 bwMode="gray">
          <a:xfrm rot="16200000" flipH="1">
            <a:off x="232761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 bwMode="gray">
          <a:xfrm rot="16200000" flipH="1">
            <a:off x="8645339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 bwMode="gray">
          <a:xfrm rot="16200000" flipH="1">
            <a:off x="4552764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 bwMode="gray">
          <a:xfrm rot="16200000" flipH="1">
            <a:off x="4338036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 bwMode="gray">
          <a:xfrm rot="16200000" flipH="1">
            <a:off x="232761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80" y="129600"/>
            <a:ext cx="3167672" cy="164379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7" y="129600"/>
            <a:ext cx="4158372" cy="16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6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526654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 userDrawn="1"/>
        </p:nvCxnSpPr>
        <p:spPr bwMode="gray">
          <a:xfrm flipH="1">
            <a:off x="-360548" y="1449388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 userDrawn="1"/>
        </p:nvCxnSpPr>
        <p:spPr bwMode="gray">
          <a:xfrm flipH="1">
            <a:off x="-360548" y="616585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 bwMode="gray">
          <a:xfrm flipH="1">
            <a:off x="9252520" y="1449388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 bwMode="gray">
          <a:xfrm flipH="1">
            <a:off x="9252520" y="616585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 bwMode="gray">
          <a:xfrm rot="16200000" flipH="1">
            <a:off x="8645339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 bwMode="gray">
          <a:xfrm rot="16200000" flipH="1">
            <a:off x="455276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 bwMode="gray">
          <a:xfrm rot="16200000" flipH="1">
            <a:off x="433803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 bwMode="gray">
          <a:xfrm rot="16200000" flipH="1">
            <a:off x="232761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 bwMode="gray">
          <a:xfrm rot="16200000" flipH="1">
            <a:off x="8645339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 bwMode="gray">
          <a:xfrm rot="16200000" flipH="1">
            <a:off x="4552764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 bwMode="gray">
          <a:xfrm rot="16200000" flipH="1">
            <a:off x="4338036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 bwMode="gray">
          <a:xfrm rot="16200000" flipH="1">
            <a:off x="232761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2" name="Picture 1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64" y="0"/>
            <a:ext cx="9143672" cy="685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 userDrawn="1"/>
        </p:nvSpPr>
        <p:spPr bwMode="gray">
          <a:xfrm>
            <a:off x="358775" y="656692"/>
            <a:ext cx="1044873" cy="4308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Inhalt</a:t>
            </a:r>
          </a:p>
        </p:txBody>
      </p:sp>
      <p:sp>
        <p:nvSpPr>
          <p:cNvPr id="24" name="Inhaltsplatzhalter 23"/>
          <p:cNvSpPr>
            <a:spLocks noGrp="1"/>
          </p:cNvSpPr>
          <p:nvPr>
            <p:ph sz="quarter" idx="10"/>
          </p:nvPr>
        </p:nvSpPr>
        <p:spPr>
          <a:xfrm>
            <a:off x="358775" y="1376362"/>
            <a:ext cx="8424000" cy="4789487"/>
          </a:xfrm>
        </p:spPr>
        <p:txBody>
          <a:bodyPr>
            <a:noAutofit/>
          </a:bodyPr>
          <a:lstStyle>
            <a:lvl1pPr marL="360000" indent="-360000">
              <a:buFont typeface="Wingdings" charset="2"/>
              <a:buAutoNum type="arabicPlain"/>
              <a:defRPr>
                <a:solidFill>
                  <a:srgbClr val="FFFFFF"/>
                </a:solidFill>
              </a:defRPr>
            </a:lvl1pPr>
            <a:lvl2pPr marL="360363" indent="179388"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200" y="-28800"/>
            <a:ext cx="1382258" cy="7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39100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64" y="0"/>
            <a:ext cx="9143672" cy="685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63994" y="1952836"/>
            <a:ext cx="8424000" cy="792088"/>
          </a:xfrm>
        </p:spPr>
        <p:txBody>
          <a:bodyPr anchor="b">
            <a:noAutofit/>
          </a:bodyPr>
          <a:lstStyle>
            <a:lvl1pPr algn="l">
              <a:defRPr sz="2800" b="0" cap="none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58775" y="2816931"/>
            <a:ext cx="8424000" cy="684000"/>
          </a:xfrm>
        </p:spPr>
        <p:txBody>
          <a:bodyPr anchor="t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cxnSp>
        <p:nvCxnSpPr>
          <p:cNvPr id="9" name="Gerade Verbindung 8"/>
          <p:cNvCxnSpPr/>
          <p:nvPr userDrawn="1"/>
        </p:nvCxnSpPr>
        <p:spPr bwMode="gray">
          <a:xfrm flipH="1">
            <a:off x="-360548" y="1449388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 bwMode="gray">
          <a:xfrm flipH="1">
            <a:off x="-360548" y="616585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 bwMode="gray">
          <a:xfrm flipH="1">
            <a:off x="9252520" y="1449388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 bwMode="gray">
          <a:xfrm flipH="1">
            <a:off x="9252520" y="616585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 bwMode="gray">
          <a:xfrm rot="16200000" flipH="1">
            <a:off x="8645339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 bwMode="gray">
          <a:xfrm rot="16200000" flipH="1">
            <a:off x="455276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 bwMode="gray">
          <a:xfrm rot="16200000" flipH="1">
            <a:off x="433803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 bwMode="gray">
          <a:xfrm rot="16200000" flipH="1">
            <a:off x="232761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 bwMode="gray">
          <a:xfrm rot="16200000" flipH="1">
            <a:off x="8645339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 bwMode="gray">
          <a:xfrm rot="16200000" flipH="1">
            <a:off x="4552764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 bwMode="gray">
          <a:xfrm rot="16200000" flipH="1">
            <a:off x="4338036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 bwMode="gray">
          <a:xfrm rot="16200000" flipH="1">
            <a:off x="232761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200" y="-28800"/>
            <a:ext cx="1382258" cy="7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34794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0B37B20F-D8E4-4C7C-8695-B2E8834F7DE8}" type="datetime1">
              <a:rPr lang="en-US" smtClean="0"/>
              <a:t>2/11/2025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/>
              <a:t>Vignesh Muthu, CEMS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/>
            </a:lvl1pPr>
          </a:lstStyle>
          <a:p>
            <a:fld id="{58444F55-0981-4E9E-8F6B-2F7546EE58D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58775" y="1376363"/>
            <a:ext cx="8424000" cy="478948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5432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10317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4017785B-CC3B-40D2-843B-871E66638299}" type="datetime1">
              <a:rPr lang="en-US" smtClean="0"/>
              <a:t>2/11/2025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/>
              <a:t>Vignesh Muthu, CEMS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/>
            </a:lvl1pPr>
          </a:lstStyle>
          <a:p>
            <a:fld id="{58444F55-0981-4E9E-8F6B-2F7546EE58D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58775" y="1376363"/>
            <a:ext cx="4105275" cy="478948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4679950" y="1376363"/>
            <a:ext cx="4105275" cy="478948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2911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27498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3D29BE31-C8D4-4334-9830-789465D6F330}" type="datetime1">
              <a:rPr lang="en-US" smtClean="0"/>
              <a:t>2/11/2025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/>
              <a:t>Vignesh Muthu, CEMS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/>
            </a:lvl1pPr>
          </a:lstStyle>
          <a:p>
            <a:fld id="{58444F55-0981-4E9E-8F6B-2F7546EE58D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 bwMode="gray">
          <a:xfrm>
            <a:off x="4679950" y="1449388"/>
            <a:ext cx="4105275" cy="471646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358775" y="1376363"/>
            <a:ext cx="4105275" cy="478948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519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999620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3"/>
          <p:cNvSpPr>
            <a:spLocks noGrp="1"/>
          </p:cNvSpPr>
          <p:nvPr>
            <p:ph type="pic" sz="quarter" idx="16"/>
          </p:nvPr>
        </p:nvSpPr>
        <p:spPr bwMode="gray">
          <a:xfrm>
            <a:off x="620" y="590550"/>
            <a:ext cx="9143380" cy="62674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06263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5882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64" y="0"/>
            <a:ext cx="9143672" cy="685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6" y="2852936"/>
            <a:ext cx="8426450" cy="2124236"/>
          </a:xfrm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2800" b="0">
                <a:solidFill>
                  <a:schemeClr val="bg1"/>
                </a:solidFill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bearbeiten</a:t>
            </a:r>
          </a:p>
          <a:p>
            <a:pPr lvl="1"/>
            <a:r>
              <a:rPr lang="de-DE" dirty="0"/>
              <a:t>Zitat 16pt</a:t>
            </a:r>
          </a:p>
        </p:txBody>
      </p:sp>
      <p:cxnSp>
        <p:nvCxnSpPr>
          <p:cNvPr id="7" name="Gerade Verbindung 6"/>
          <p:cNvCxnSpPr/>
          <p:nvPr userDrawn="1"/>
        </p:nvCxnSpPr>
        <p:spPr bwMode="gray">
          <a:xfrm flipH="1">
            <a:off x="-360548" y="1449388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 bwMode="gray">
          <a:xfrm flipH="1">
            <a:off x="-360548" y="616585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 bwMode="gray">
          <a:xfrm flipH="1">
            <a:off x="9252520" y="1449388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 bwMode="gray">
          <a:xfrm flipH="1">
            <a:off x="9252520" y="616585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 bwMode="gray">
          <a:xfrm rot="16200000" flipH="1">
            <a:off x="8645339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 bwMode="gray">
          <a:xfrm rot="16200000" flipH="1">
            <a:off x="455276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 bwMode="gray">
          <a:xfrm rot="16200000" flipH="1">
            <a:off x="433803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 bwMode="gray">
          <a:xfrm rot="16200000" flipH="1">
            <a:off x="232761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 bwMode="gray">
          <a:xfrm rot="16200000" flipH="1">
            <a:off x="8645339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 bwMode="gray">
          <a:xfrm rot="16200000" flipH="1">
            <a:off x="4552764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 bwMode="gray">
          <a:xfrm rot="16200000" flipH="1">
            <a:off x="4338036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 bwMode="gray">
          <a:xfrm rot="16200000" flipH="1">
            <a:off x="232761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200" y="-28800"/>
            <a:ext cx="1382258" cy="7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6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1626333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270" imgH="270" progId="TCLayout.ActiveDocument.1">
                  <p:embed/>
                </p:oleObj>
              </mc:Choice>
              <mc:Fallback>
                <p:oleObj name="think-cell Folie" r:id="rId1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65" y="0"/>
            <a:ext cx="9143672" cy="685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7416316" y="6392354"/>
            <a:ext cx="765448" cy="16899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61F5A872-B18D-4208-937E-2A5C90314FCC}" type="datetime1">
              <a:rPr lang="en-US" smtClean="0"/>
              <a:t>2/11/2025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358774" y="6392354"/>
            <a:ext cx="6805514" cy="16899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de-DE"/>
              <a:t>Vignesh Muthu, CEMS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8388423" y="6392354"/>
            <a:ext cx="391989" cy="16899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58444F55-0981-4E9E-8F6B-2F7546EE58D7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58775" y="1376363"/>
            <a:ext cx="8425694" cy="478948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58775" y="584684"/>
            <a:ext cx="8424000" cy="61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cxnSp>
        <p:nvCxnSpPr>
          <p:cNvPr id="11" name="Gerade Verbindung 10"/>
          <p:cNvCxnSpPr/>
          <p:nvPr/>
        </p:nvCxnSpPr>
        <p:spPr bwMode="gray">
          <a:xfrm flipH="1">
            <a:off x="-360548" y="1449388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gray">
          <a:xfrm flipH="1">
            <a:off x="-360548" y="616585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 bwMode="gray">
          <a:xfrm flipH="1">
            <a:off x="9252520" y="1449388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 bwMode="gray">
          <a:xfrm flipH="1">
            <a:off x="9252520" y="616585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gray">
          <a:xfrm rot="16200000" flipH="1">
            <a:off x="8645339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 bwMode="gray">
          <a:xfrm rot="16200000" flipH="1">
            <a:off x="455276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 bwMode="gray">
          <a:xfrm rot="16200000" flipH="1">
            <a:off x="433803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 bwMode="gray">
          <a:xfrm rot="16200000" flipH="1">
            <a:off x="232761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 bwMode="gray">
          <a:xfrm rot="16200000" flipH="1">
            <a:off x="8645339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 bwMode="gray">
          <a:xfrm rot="16200000" flipH="1">
            <a:off x="4552764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 bwMode="gray">
          <a:xfrm rot="16200000" flipH="1">
            <a:off x="4338036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 bwMode="gray">
          <a:xfrm rot="16200000" flipH="1">
            <a:off x="232761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200" y="-28800"/>
            <a:ext cx="1382258" cy="7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4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1" r:id="rId4"/>
    <p:sldLayoutId id="2147483650" r:id="rId5"/>
    <p:sldLayoutId id="2147483652" r:id="rId6"/>
    <p:sldLayoutId id="2147483662" r:id="rId7"/>
    <p:sldLayoutId id="2147483663" r:id="rId8"/>
    <p:sldLayoutId id="2147483664" r:id="rId9"/>
    <p:sldLayoutId id="2147483654" r:id="rId10"/>
    <p:sldLayoutId id="214748365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200"/>
        </a:spcBef>
        <a:spcAft>
          <a:spcPts val="0"/>
        </a:spcAft>
        <a:buFont typeface="Arial" panose="020B0604020202020204" pitchFamily="34" charset="0"/>
        <a:buNone/>
        <a:defRPr sz="1600" b="0" kern="1200">
          <a:solidFill>
            <a:schemeClr val="bg2"/>
          </a:solidFill>
          <a:latin typeface="+mj-lt"/>
          <a:ea typeface="+mn-ea"/>
          <a:cs typeface="+mn-cs"/>
        </a:defRPr>
      </a:lvl1pPr>
      <a:lvl2pPr marL="180975" indent="-180975" algn="l" defTabSz="914400" rtl="0" eaLnBrk="1" latinLnBrk="0" hangingPunct="1">
        <a:spcBef>
          <a:spcPts val="200"/>
        </a:spcBef>
        <a:spcAft>
          <a:spcPts val="0"/>
        </a:spcAft>
        <a:buFont typeface="Wingdings" charset="2"/>
        <a:buChar char="§"/>
        <a:defRPr sz="1600" kern="1200">
          <a:solidFill>
            <a:schemeClr val="bg2"/>
          </a:solidFill>
          <a:latin typeface="+mj-lt"/>
          <a:ea typeface="+mn-ea"/>
          <a:cs typeface="+mn-cs"/>
        </a:defRPr>
      </a:lvl2pPr>
      <a:lvl3pPr marL="363538" indent="-182563" algn="l" defTabSz="914400" rtl="0" eaLnBrk="1" latinLnBrk="0" hangingPunct="1">
        <a:spcBef>
          <a:spcPts val="200"/>
        </a:spcBef>
        <a:spcAft>
          <a:spcPts val="0"/>
        </a:spcAft>
        <a:buFont typeface="Symbol" charset="2"/>
        <a:buChar char="-"/>
        <a:defRPr sz="1600" kern="1200">
          <a:solidFill>
            <a:schemeClr val="bg2"/>
          </a:solidFill>
          <a:latin typeface="+mj-lt"/>
          <a:ea typeface="+mn-ea"/>
          <a:cs typeface="+mn-cs"/>
        </a:defRPr>
      </a:lvl3pPr>
      <a:lvl4pPr marL="541338" indent="-179388" algn="l" defTabSz="914400" rtl="0" eaLnBrk="1" latinLnBrk="0" hangingPunct="1">
        <a:spcBef>
          <a:spcPts val="200"/>
        </a:spcBef>
        <a:spcAft>
          <a:spcPts val="0"/>
        </a:spcAft>
        <a:buFont typeface="Symbol" charset="2"/>
        <a:buChar char="-"/>
        <a:defRPr sz="1600" kern="1200">
          <a:solidFill>
            <a:schemeClr val="bg2"/>
          </a:solidFill>
          <a:latin typeface="+mj-lt"/>
          <a:ea typeface="+mn-ea"/>
          <a:cs typeface="+mn-cs"/>
        </a:defRPr>
      </a:lvl4pPr>
      <a:lvl5pPr marL="714375" indent="-180975" algn="l" defTabSz="914400" rtl="0" eaLnBrk="1" latinLnBrk="0" hangingPunct="1">
        <a:spcBef>
          <a:spcPts val="200"/>
        </a:spcBef>
        <a:spcAft>
          <a:spcPts val="0"/>
        </a:spcAft>
        <a:buFont typeface="Symbol" charset="2"/>
        <a:buChar char="-"/>
        <a:defRPr sz="1600" kern="1200">
          <a:solidFill>
            <a:schemeClr val="bg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34821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IN" sz="2700" b="1" i="0" u="none" strike="noStrike" dirty="0">
                <a:effectLst/>
                <a:latin typeface="Open Sans" panose="020B0606030504020204" pitchFamily="34" charset="0"/>
              </a:rPr>
              <a:t>Concept Engineering Mixed-Technology Systems</a:t>
            </a:r>
            <a:endParaRPr lang="en-IN" sz="2700" b="0" i="0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Presented by:</a:t>
            </a:r>
          </a:p>
          <a:p>
            <a:r>
              <a:rPr lang="de-DE" dirty="0"/>
              <a:t>Sri Ram - </a:t>
            </a:r>
          </a:p>
          <a:p>
            <a:r>
              <a:rPr lang="de-DE" dirty="0"/>
              <a:t>Raghul Balakrishnan - 5361911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BFC10-DFF9-CEBA-FFC5-A309259D1AD9}"/>
              </a:ext>
            </a:extLst>
          </p:cNvPr>
          <p:cNvSpPr txBox="1"/>
          <p:nvPr/>
        </p:nvSpPr>
        <p:spPr>
          <a:xfrm>
            <a:off x="5434720" y="4367232"/>
            <a:ext cx="3025647" cy="789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IN" sz="1600" dirty="0">
                <a:solidFill>
                  <a:schemeClr val="bg1"/>
                </a:solidFill>
              </a:rPr>
              <a:t>Guided by: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de-DE" sz="1600" dirty="0">
                <a:solidFill>
                  <a:schemeClr val="bg1"/>
                </a:solidFill>
              </a:rPr>
              <a:t>Prof. Dr. -Ing. Mirco Meiners</a:t>
            </a:r>
            <a:endParaRPr lang="en-IN" sz="1600" dirty="0">
              <a:solidFill>
                <a:schemeClr val="bg1"/>
              </a:solidFill>
            </a:endParaRPr>
          </a:p>
          <a:p>
            <a:pPr marL="180000" indent="-180000">
              <a:spcBef>
                <a:spcPts val="2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IN" sz="1600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478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E452-C33E-1B37-E0AC-F9C61E1D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Implementation of 1</a:t>
            </a:r>
            <a:r>
              <a:rPr lang="en-US" baseline="30000" dirty="0"/>
              <a:t>st</a:t>
            </a:r>
            <a:r>
              <a:rPr lang="en-US" dirty="0"/>
              <a:t> order Sigma Delta Modulator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E77AF-F2E6-41D8-030E-478E7FD3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34E7-BE4F-49EA-839C-9C0D3191A947}" type="datetime1">
              <a:rPr lang="en-US" smtClean="0"/>
              <a:t>2/11/2025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8BEFF-5AF2-7A42-C987-0F4E1496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Raghul Balakrishnan, CEMS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ED8E8-9DF4-E708-AB7F-2846008F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4F55-0981-4E9E-8F6B-2F7546EE58D7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DD5400-4CAF-3368-B369-E793848BD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89" y="1562035"/>
            <a:ext cx="8511347" cy="373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7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9CA23-EBD3-5312-DEFA-D2FD5F27C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4B5194-B7D1-A3E8-B4BA-2EE8312D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8CB2-E133-4D62-9153-521BBE6B9DC4}" type="datetime1">
              <a:rPr lang="en-US" smtClean="0"/>
              <a:t>2/11/2025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C906C4-8F55-4FC7-075B-D66C0DD1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Raghul Balakrishnan, CEMS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165AF36-7ABF-54A9-8A93-8E37F2EA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4F55-0981-4E9E-8F6B-2F7546EE58D7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94628D-16DE-30ED-2D55-27A1C162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Output of 1</a:t>
            </a:r>
            <a:r>
              <a:rPr lang="en-US" baseline="30000" dirty="0"/>
              <a:t>st</a:t>
            </a:r>
            <a:r>
              <a:rPr lang="en-US" dirty="0"/>
              <a:t> order Σ∆ Modulator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66AF8-6AAE-41C4-BCDA-855AF260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40" y="1196684"/>
            <a:ext cx="6700800" cy="50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5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5B614-5A8C-E62C-7951-A217A310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FB0A-695B-40F5-B5B6-B0A4E38F3635}" type="datetime1">
              <a:rPr lang="en-US" smtClean="0"/>
              <a:t>2/11/2025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1CACA-65C8-1475-5700-116DCF6D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Raghul Balakrishnan, CEMS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72EB-6281-3BD9-8C66-872F96D6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4F55-0981-4E9E-8F6B-2F7546EE58D7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2EDD1D-8FF2-4F77-91F4-9BCCD71A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Analysis output of 1</a:t>
            </a:r>
            <a:r>
              <a:rPr lang="en-US" baseline="30000" dirty="0"/>
              <a:t>st</a:t>
            </a:r>
            <a:r>
              <a:rPr lang="en-US" dirty="0"/>
              <a:t> Order Sigma Delta Modulator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C7A00-D4F9-5AE6-AE41-025B31D3F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Spectral Analysis by using FFT with OSR=512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F3346E-5311-C247-2EA8-9D2AA4318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18" y="1616277"/>
            <a:ext cx="6805514" cy="435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03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A4300-D6EB-09A6-ED9A-B0BE9B92C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516B-3B8F-D9F1-2DBE-726567D9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Implementation of 2</a:t>
            </a:r>
            <a:r>
              <a:rPr lang="en-US" baseline="30000" dirty="0"/>
              <a:t>nd</a:t>
            </a:r>
            <a:r>
              <a:rPr lang="en-US" dirty="0"/>
              <a:t> order Sigma Delta Modulator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04C804-E818-21BC-810F-19EC7599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42C1-7AD2-40B1-A9E8-A4A799E676F5}" type="datetime1">
              <a:rPr lang="en-US" smtClean="0"/>
              <a:t>2/11/2025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53E31-C722-B2FA-D25B-39826E9C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Raghul Balakrishnan, CEMS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0ECF2-8F28-6137-73CF-6D8F9C7C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4F55-0981-4E9E-8F6B-2F7546EE58D7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B3ECF1-71BB-E975-DD9E-65B1F587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4" y="1604052"/>
            <a:ext cx="8523911" cy="3649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3E2292-EF03-1082-4E60-9FC8D019F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17" y="1435723"/>
            <a:ext cx="8546265" cy="39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3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C9A8E-8EA3-2391-C7CB-DDD959C5A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C7212D-5D5A-EFA0-8B60-8B85DD88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586B-7F99-4152-AF69-D5A365EA60BA}" type="datetime1">
              <a:rPr lang="en-US" smtClean="0"/>
              <a:t>2/11/2025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B879F9-D195-0F79-7D90-2929E15F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Raghul Balakrishnan, CEMS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711BAFE-83D3-0D21-D6D3-5C35736D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4F55-0981-4E9E-8F6B-2F7546EE58D7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D4F39D-DA52-B286-6F11-4CE83003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Output of 2</a:t>
            </a:r>
            <a:r>
              <a:rPr lang="en-US" baseline="30000" dirty="0"/>
              <a:t>nd</a:t>
            </a:r>
            <a:r>
              <a:rPr lang="en-US" dirty="0"/>
              <a:t> order Σ∆ Modulator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DBBBE7-C392-E815-4AE3-074B3CB07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87" y="1592796"/>
            <a:ext cx="7113805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64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8480-09B5-AA7B-F236-699AFFB1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Analysis output of 2</a:t>
            </a:r>
            <a:r>
              <a:rPr lang="en-US" baseline="30000" dirty="0"/>
              <a:t>nd</a:t>
            </a:r>
            <a:r>
              <a:rPr lang="en-US" dirty="0"/>
              <a:t> Order Sigma Delta Modulator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D77C3-A57A-429D-3C69-24D117B0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038-EFCF-47EA-896B-AB85BD0B75D7}" type="datetime1">
              <a:rPr lang="en-US" smtClean="0"/>
              <a:t>2/11/2025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912F8-6545-78EE-6742-E96023B9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Raghul Balakrishnan, CEMS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43DA2-1A56-1F3F-9C84-FA1A86A3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4F55-0981-4E9E-8F6B-2F7546EE58D7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FF2D-EEE3-9663-4461-4E922EA253B1}"/>
              </a:ext>
            </a:extLst>
          </p:cNvPr>
          <p:cNvSpPr txBox="1"/>
          <p:nvPr/>
        </p:nvSpPr>
        <p:spPr>
          <a:xfrm>
            <a:off x="575556" y="1196684"/>
            <a:ext cx="3673313" cy="5180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A558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Spectral Analysis by using FFT with OSR=512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A558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80000" indent="-180000">
              <a:spcBef>
                <a:spcPts val="2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IN" sz="1600" dirty="0" err="1">
              <a:solidFill>
                <a:schemeClr val="bg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F132B-25E6-4336-831C-30D34B325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71" y="1738838"/>
            <a:ext cx="7832309" cy="424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84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3F48A-E733-3872-A42C-85062ED73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689BB51-2622-C93A-60FB-FBDC2297ECE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9689BB51-2622-C93A-60FB-FBDC2297E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6266C4F3-1696-4FD3-B22A-DFD5D4C3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Circuit design (LTSPICE)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55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A0C18-27D9-3A28-685B-089557A57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248F5A-798E-1F6B-B882-433D0266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E776-DD15-45ED-990D-DE374C31726C}" type="datetime1">
              <a:rPr lang="en-US" smtClean="0"/>
              <a:t>2/11/2025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81ECD7-9375-0EC4-3EC7-2F4DB7F0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Sri Ram, CEMS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9D14AB2-CC90-7D71-D93E-0323EAA1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4F55-0981-4E9E-8F6B-2F7546EE58D7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01A5E6-7142-98D2-8AAE-87F61D5E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LTSpice</a:t>
            </a:r>
            <a:r>
              <a:rPr lang="en-US" dirty="0"/>
              <a:t> Setup of 1</a:t>
            </a:r>
            <a:r>
              <a:rPr lang="en-US" baseline="30000" dirty="0"/>
              <a:t>st</a:t>
            </a:r>
            <a:r>
              <a:rPr lang="en-US" dirty="0"/>
              <a:t> order Σ∆ Modulator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FF6F9-A515-62E1-3C16-1540F5A282EE}"/>
              </a:ext>
            </a:extLst>
          </p:cNvPr>
          <p:cNvSpPr txBox="1"/>
          <p:nvPr/>
        </p:nvSpPr>
        <p:spPr>
          <a:xfrm>
            <a:off x="358774" y="1196684"/>
            <a:ext cx="842163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indent="-180000">
              <a:spcBef>
                <a:spcPts val="2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/>
                </a:solidFill>
              </a:rPr>
              <a:t>The below circuit represents the First Order Delta Sigma Modulator.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28D573-9D7D-FE31-BA3B-F66AA67B87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09" t="47436" r="12665"/>
          <a:stretch/>
        </p:blipFill>
        <p:spPr>
          <a:xfrm>
            <a:off x="828336" y="2143826"/>
            <a:ext cx="7482514" cy="327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75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39409-F760-6625-155B-0D7884B3C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E2B753-454C-AE08-5536-2E41C49B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DDB4-8270-4C1B-B2A2-C05F3DAD01A9}" type="datetime1">
              <a:rPr lang="en-US" smtClean="0"/>
              <a:t>2/11/2025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103F42-1044-F9F4-FDC7-617E21DA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Sri Ram, CEMS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730EB99-0D8A-1E86-C816-4A2DA918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4F55-0981-4E9E-8F6B-2F7546EE58D7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0B173B-239B-E57A-CFFD-99F444C3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LTSpice</a:t>
            </a:r>
            <a:r>
              <a:rPr lang="en-US" dirty="0"/>
              <a:t> Output of 1</a:t>
            </a:r>
            <a:r>
              <a:rPr lang="en-US" baseline="30000" dirty="0"/>
              <a:t>st</a:t>
            </a:r>
            <a:r>
              <a:rPr lang="en-US" dirty="0"/>
              <a:t> order Σ∆ Modulator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9E9DE-B791-1F73-6B0E-A43ED29BC006}"/>
              </a:ext>
            </a:extLst>
          </p:cNvPr>
          <p:cNvSpPr txBox="1"/>
          <p:nvPr/>
        </p:nvSpPr>
        <p:spPr>
          <a:xfrm>
            <a:off x="358774" y="1196684"/>
            <a:ext cx="842163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indent="-180000">
              <a:spcBef>
                <a:spcPts val="2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/>
                </a:solidFill>
              </a:rPr>
              <a:t>The below graph represents the Input and Output signal of the First Order Delta Sigma Modulator.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E2B3B1-B269-0DAE-1B52-0D782E16D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71" y="2750709"/>
            <a:ext cx="8211443" cy="18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82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A81A9-F228-BF31-C278-E9A2BE718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D06477-0A9B-8019-F355-2C20ED16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F55C-A017-4646-925B-87E440AC75F9}" type="datetime1">
              <a:rPr lang="en-US" smtClean="0"/>
              <a:t>2/11/2025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D7AA25-48A1-275B-26B8-5171A063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Sri Ram, CEMS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FF5F7F5-B685-6D74-7604-6BDF429A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4F55-0981-4E9E-8F6B-2F7546EE58D7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341929-2D0B-CC4D-FA8B-064F5502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LTSpice</a:t>
            </a:r>
            <a:r>
              <a:rPr lang="en-US" dirty="0"/>
              <a:t> Setup of 2</a:t>
            </a:r>
            <a:r>
              <a:rPr lang="en-US" baseline="30000" dirty="0"/>
              <a:t>nd</a:t>
            </a:r>
            <a:r>
              <a:rPr lang="en-US" dirty="0"/>
              <a:t> order Σ∆ Modulator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9BC58-182B-AFF9-A110-99E51CF95866}"/>
              </a:ext>
            </a:extLst>
          </p:cNvPr>
          <p:cNvSpPr txBox="1"/>
          <p:nvPr/>
        </p:nvSpPr>
        <p:spPr>
          <a:xfrm>
            <a:off x="358774" y="1196684"/>
            <a:ext cx="842163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indent="-180000">
              <a:spcBef>
                <a:spcPts val="2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/>
                </a:solidFill>
              </a:rPr>
              <a:t>The below circuit represents the Second Order Delta Sigma Modulator.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E5A7EB-25AF-F91D-E118-AFEE8D7D2F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24" t="38717" r="3924"/>
          <a:stretch/>
        </p:blipFill>
        <p:spPr>
          <a:xfrm>
            <a:off x="358775" y="2106976"/>
            <a:ext cx="8426451" cy="312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6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Objective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System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What is </a:t>
            </a:r>
            <a:r>
              <a:rPr lang="el-GR" sz="2000" dirty="0"/>
              <a:t>Σ∆ </a:t>
            </a:r>
            <a:r>
              <a:rPr lang="en-US" sz="2000" dirty="0"/>
              <a:t>modulator?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Behavioral modelling (MATLAB, SIMULINK)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Circuit design (LTSPICE, XSCHEM)</a:t>
            </a:r>
            <a:endParaRPr lang="en-US" sz="2000" dirty="0"/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362759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E1F7E-0FA2-9E2D-8659-1B6FF41AA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3CBF17-05B0-2A69-5B25-3C97CC14FC1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9689BB51-2622-C93A-60FB-FBDC2297E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00BE87C-CA2D-6E3C-D5F1-D3681997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Circuit design (XSCHEM)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28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73721-A74C-5F0D-6DE3-3A1636F02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96D761-972E-BD2F-3080-3E65EBAF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F55C-A017-4646-925B-87E440AC75F9}" type="datetime1">
              <a:rPr lang="en-US" smtClean="0"/>
              <a:t>2/11/2025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45AD1F-8F06-4FEF-FBEE-47DDCB46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Sri Ram, CEMS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24E7592E-7FC4-E1E2-09C8-C9C6E08F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4F55-0981-4E9E-8F6B-2F7546EE58D7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B0CBEB-7F72-0CAB-A645-244C7CB8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 Analysis of OTA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D041A-BED3-5DF9-1683-F00D9C269BE6}"/>
              </a:ext>
            </a:extLst>
          </p:cNvPr>
          <p:cNvSpPr txBox="1"/>
          <p:nvPr/>
        </p:nvSpPr>
        <p:spPr>
          <a:xfrm>
            <a:off x="358774" y="1196684"/>
            <a:ext cx="84216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indent="-180000">
              <a:spcBef>
                <a:spcPts val="2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/>
                </a:solidFill>
              </a:rPr>
              <a:t>We started by performing the ac analysis and then plotting the gain in </a:t>
            </a:r>
            <a:r>
              <a:rPr lang="en-US" sz="1600" dirty="0" err="1">
                <a:solidFill>
                  <a:schemeClr val="bg2"/>
                </a:solidFill>
              </a:rPr>
              <a:t>logerithimic</a:t>
            </a:r>
            <a:r>
              <a:rPr lang="en-US" sz="1600" dirty="0">
                <a:solidFill>
                  <a:schemeClr val="bg2"/>
                </a:solidFill>
              </a:rPr>
              <a:t> plot, we received a gain of 40Db.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05B31-CFC4-0866-F785-3D67316DB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07" y="1737171"/>
            <a:ext cx="7891771" cy="460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29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EDE9F-0326-7EF6-6BDD-7677FCC9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B20F-D8E4-4C7C-8695-B2E8834F7DE8}" type="datetime1">
              <a:rPr lang="en-US" smtClean="0"/>
              <a:t>2/11/2025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D3439-6CC5-B480-205E-9773EE12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Sri Ram, CEMS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14BF6-3E87-1977-9318-7CBBF038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4F55-0981-4E9E-8F6B-2F7546EE58D7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96C4AF-7093-98FC-EDC2-856302E5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 Analysis Output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1E641A-86E3-B274-BE11-6F82A4D259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EFC93F-F430-ECFF-85BF-4D159D443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376362"/>
            <a:ext cx="6731000" cy="465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56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7B167-7C27-6670-5DB5-1A401BF8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B20F-D8E4-4C7C-8695-B2E8834F7DE8}" type="datetime1">
              <a:rPr lang="en-US" smtClean="0"/>
              <a:t>2/11/2025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CEFE6-3455-96B3-9593-B9CC760D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Sri Ram, CEMS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17E14-CD4B-A650-919D-BEB73E00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4F55-0981-4E9E-8F6B-2F7546EE58D7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2F66D-C745-F5DC-6F1F-35670DBB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OTA as a Comparator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B9D71-EF07-D475-B4CF-78C7327BC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 further test the working of the OTA and also, there is a comparator part in the IDSM1 &amp; IDSM2 we have designed a test bench to use OTA as a comparator, with few tested examples we were about to observe the expected </a:t>
            </a:r>
            <a:r>
              <a:rPr lang="en-US" dirty="0" err="1"/>
              <a:t>behaviour</a:t>
            </a:r>
            <a:r>
              <a:rPr lang="en-US" dirty="0"/>
              <a:t> of OTA as a comparator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EEE02C-C006-0BBE-217B-5D22346DB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28" y="2252213"/>
            <a:ext cx="7380312" cy="366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29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9D81C-87E6-59C2-2191-C37DA35E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B20F-D8E4-4C7C-8695-B2E8834F7DE8}" type="datetime1">
              <a:rPr lang="en-US" smtClean="0"/>
              <a:t>2/11/2025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7BD06-3018-1A2C-CDF2-8047065F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Sri Ram, CEMS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264B4-1657-F8AE-6D75-4EF8A08C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4F55-0981-4E9E-8F6B-2F7546EE58D7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FCFC80-9688-CA37-6D2F-39E77400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OTA Comparator Output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4C7AF5-ED4D-CB4A-B208-4185D0DC87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6DBCC2-2B7C-B374-7E1F-8ED54123A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93" y="1374476"/>
            <a:ext cx="7848364" cy="463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4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38380-4A2A-A2AA-F830-AB0986DD7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78482-181F-A968-9839-065E0152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B20F-D8E4-4C7C-8695-B2E8834F7DE8}" type="datetime1">
              <a:rPr lang="en-US" smtClean="0"/>
              <a:t>2/11/2025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E2751B-CD9A-09A3-D7ED-C5FE4732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Sri Ram, CEMS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B41D6-EFB3-9003-D352-F4077F8C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4F55-0981-4E9E-8F6B-2F7546EE58D7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6734A1-A6A7-358A-5CDC-37B919B0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OTA as an Integrator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955352-0632-0089-1FCB-661E9FE71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Now that we know that the OTA is working as expected we start by </a:t>
            </a:r>
            <a:r>
              <a:rPr lang="en-US" dirty="0" err="1"/>
              <a:t>desiging</a:t>
            </a:r>
            <a:r>
              <a:rPr lang="en-US" dirty="0"/>
              <a:t> an OTA as a integrator using the switched capacitor integrator.</a:t>
            </a:r>
          </a:p>
          <a:p>
            <a:pPr algn="just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12AEA0-1010-7922-F0C3-823493490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26" y="2060848"/>
            <a:ext cx="8424000" cy="377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06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4E1A1-06F8-1AC4-9D6C-47629193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B20F-D8E4-4C7C-8695-B2E8834F7DE8}" type="datetime1">
              <a:rPr lang="en-US" smtClean="0"/>
              <a:t>2/11/2025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AB452F-AA91-E197-D917-4D808328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Sri Ram, CEMS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AE6E7-2917-9A4C-9F5A-349DE818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4F55-0981-4E9E-8F6B-2F7546EE58D7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6946C4-9CE9-5E36-92E1-864522A7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OTA Integrator Output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762828-B53A-F69D-CDCA-BFB5044260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252229-54A6-FD02-A653-6E835093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60" y="1268760"/>
            <a:ext cx="3699644" cy="23214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C6A930-AE7C-EFD8-546D-3B4A1256B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364" y="2943767"/>
            <a:ext cx="3921160" cy="232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84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8713B-37A8-771F-AA59-697A0DF79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A6BFB501-414C-A505-ABFA-31BD37B4EEB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A6BFB501-414C-A505-ABFA-31BD37B4EE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EAF3174-E2DD-92FD-B04E-EF84845C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476672"/>
            <a:ext cx="8424000" cy="792088"/>
          </a:xfrm>
        </p:spPr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8533BD-8003-967C-E5ED-A6DDDD80B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1412776"/>
            <a:ext cx="8424000" cy="496855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https://iic-jku.github.io/analog-circuit-design/#sec-basic-ota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https://iic-jku.github.io/analog-circuit-design/sizing/sizing_mosfet_diode-preview.html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B. E. Boser and B. A. Wooley. The design of sigma-delta modulation 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analog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-to-digital converters. IEEE Journal of Solid-State Circuits, 23(6):1298--1308, December 1988.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Bernhard E. Boser. Eecs247: Analog-digital interface integrated circuits. Course notes, University of California Berkeley, February 2003.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Michael Clifford. Fundamental principles behind the sigma-delta 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adc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topology: Part 1. Technical report, Analog Devices (AD), January 2016.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Michael Clifford. Fundamental principles behind the sigma-delta 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adc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topology: Part 2. Technical report, Analog Devices (AD), February 2016.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134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62778" y="5265204"/>
            <a:ext cx="2012978" cy="110799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</a:rPr>
              <a:t>Neustadtswall</a:t>
            </a:r>
            <a:r>
              <a:rPr lang="de-DE" sz="1200" dirty="0">
                <a:solidFill>
                  <a:schemeClr val="bg1"/>
                </a:solidFill>
              </a:rPr>
              <a:t> 30</a:t>
            </a:r>
          </a:p>
          <a:p>
            <a:r>
              <a:rPr lang="de-DE" sz="1200" dirty="0">
                <a:solidFill>
                  <a:schemeClr val="bg1"/>
                </a:solidFill>
              </a:rPr>
              <a:t>D-28199 Bremen</a:t>
            </a:r>
          </a:p>
          <a:p>
            <a:r>
              <a:rPr lang="de-DE" sz="1200" dirty="0">
                <a:solidFill>
                  <a:schemeClr val="bg1"/>
                </a:solidFill>
              </a:rPr>
              <a:t>T +49 421 59050</a:t>
            </a:r>
          </a:p>
          <a:p>
            <a:r>
              <a:rPr lang="de-DE" sz="1200" dirty="0">
                <a:solidFill>
                  <a:schemeClr val="bg1"/>
                </a:solidFill>
              </a:rPr>
              <a:t>F +49 421 5905 2292</a:t>
            </a:r>
          </a:p>
          <a:p>
            <a:r>
              <a:rPr lang="de-DE" sz="1200" dirty="0">
                <a:solidFill>
                  <a:schemeClr val="bg1"/>
                </a:solidFill>
              </a:rPr>
              <a:t>info@hs-bremen.de</a:t>
            </a:r>
          </a:p>
          <a:p>
            <a:r>
              <a:rPr lang="de-DE" sz="1200" dirty="0">
                <a:solidFill>
                  <a:schemeClr val="bg1"/>
                </a:solidFill>
              </a:rPr>
              <a:t>hs-bremen.de</a:t>
            </a:r>
          </a:p>
        </p:txBody>
      </p:sp>
    </p:spTree>
    <p:extLst>
      <p:ext uri="{BB962C8B-B14F-4D97-AF65-F5344CB8AC3E}">
        <p14:creationId xmlns:p14="http://schemas.microsoft.com/office/powerpoint/2010/main" val="189350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2409909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01B0C-2406-3105-06AD-959ED14C04BB}"/>
              </a:ext>
            </a:extLst>
          </p:cNvPr>
          <p:cNvSpPr txBox="1"/>
          <p:nvPr/>
        </p:nvSpPr>
        <p:spPr>
          <a:xfrm>
            <a:off x="363994" y="3067796"/>
            <a:ext cx="820445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indent="-180000" algn="just">
              <a:spcBef>
                <a:spcPts val="2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ystem-ui"/>
              </a:rPr>
              <a:t>IC level designing of an ACD based on ADS1115, understanding the working principle of an ADC via circuit simulations and an IC design in </a:t>
            </a:r>
            <a:r>
              <a:rPr lang="en-US" sz="2400" dirty="0" err="1">
                <a:solidFill>
                  <a:schemeClr val="bg1"/>
                </a:solidFill>
                <a:latin typeface="system-ui"/>
              </a:rPr>
              <a:t>X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system-ui"/>
              </a:rPr>
              <a:t>schem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ystem-ui"/>
              </a:rPr>
              <a:t> based on SG13G2 package. SG13G2 is a 130nm process architecture based package developed by IHP.</a:t>
            </a:r>
            <a:endParaRPr lang="en-IN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73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77AA9-7E1D-C5DB-E48B-AB7BD0A97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551307-CB0C-82F5-8A76-D58F6CFD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CF98-F31F-4C64-80CE-3EB82200EC66}" type="datetime1">
              <a:rPr lang="en-US" smtClean="0"/>
              <a:t>2/11/2025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D10F94-8939-8C84-D9D1-BF1D2091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Raghul Balakrishnan, CEMS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4EC08EC-9EDE-D345-0B5A-464B33FD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4F55-0981-4E9E-8F6B-2F7546EE58D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28CEAB-181C-6CAC-C814-82E8B0D3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  <a:endParaRPr lang="de-D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A85905B-9349-5814-70BC-5C268B71E2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5B3BE7-52B2-8102-384C-B39B015B2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1880828"/>
            <a:ext cx="7884876" cy="298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7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8BE94-AE79-C42C-2164-E94318089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1831DF28-BEFE-697F-97DC-2FEC5AC7638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E3A9350-793F-5D92-35C4-651C068B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Σ∆ modulator?</a:t>
            </a:r>
          </a:p>
        </p:txBody>
      </p:sp>
    </p:spTree>
    <p:extLst>
      <p:ext uri="{BB962C8B-B14F-4D97-AF65-F5344CB8AC3E}">
        <p14:creationId xmlns:p14="http://schemas.microsoft.com/office/powerpoint/2010/main" val="419101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DFCAF-4806-D05F-185F-5490B6209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447B8F-C647-0B03-AABC-D571DC08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DF32-B144-4F22-A8CB-3F739C7685D6}" type="datetime1">
              <a:rPr lang="en-US" smtClean="0"/>
              <a:t>2/11/2025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268F30-AB5D-F4D0-93B6-3CA34151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Raghul Balakrishnan, CEMS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3B41E56-947B-3768-2CA4-1CE69E96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4F55-0981-4E9E-8F6B-2F7546EE58D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9BF831-29BB-CC80-67DA-74C4164213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High-Resolution ADC Technique – Converts analog signals to digital by oversampling and noise shaping, improving precision.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Uses Feedback &amp; Integration – Employs an integrator, comparator, and DAC in a feedback loop to refine signal accuracy.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Ideal for Low-Frequency Signals – Commonly used in audio processing, medical imaging, and high-precision measurements.</a:t>
            </a:r>
          </a:p>
          <a:p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5325010-BF99-6E8C-2E46-CF61EE82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61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B1875-DED9-39FE-F571-2A9D26EC8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2E67D6-6D42-9F49-9593-14B43966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D620-7F78-40DD-80F0-8A095E1875CC}" type="datetime1">
              <a:rPr lang="en-US" smtClean="0"/>
              <a:t>2/11/2025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1D5046-B378-1965-E6D2-795CD6A2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Raghul Balakrishnan, CEMS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3D595501-4425-081B-BB50-EB048980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4F55-0981-4E9E-8F6B-2F7546EE58D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E27668-CF3C-4DD1-A4B1-EAFFE75E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 of Σ∆ Modulator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F37B44-6FFA-D826-95F8-CF7E055E1AE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7532" y="1478243"/>
            <a:ext cx="8366485" cy="3901514"/>
          </a:xfrm>
        </p:spPr>
      </p:pic>
    </p:spTree>
    <p:extLst>
      <p:ext uri="{BB962C8B-B14F-4D97-AF65-F5344CB8AC3E}">
        <p14:creationId xmlns:p14="http://schemas.microsoft.com/office/powerpoint/2010/main" val="146852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49C8C-D6FE-492C-B72D-5A0D3C55B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20838DD-2EAA-277C-1562-A0016E5BA53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20838DD-2EAA-277C-1562-A0016E5BA5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164A029-3169-511F-2056-0C239589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modelling (MATLAB, SIMULINK)</a:t>
            </a:r>
          </a:p>
        </p:txBody>
      </p:sp>
    </p:spTree>
    <p:extLst>
      <p:ext uri="{BB962C8B-B14F-4D97-AF65-F5344CB8AC3E}">
        <p14:creationId xmlns:p14="http://schemas.microsoft.com/office/powerpoint/2010/main" val="342189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7C88-83A1-D5B0-1F74-C1B1619E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Model of Sigma Delta Modulator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0FD0CE-ECEE-E346-AE49-29487A2A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E7E2-9BF6-4F74-8BBA-78CFC9E76CC9}" type="datetime1">
              <a:rPr lang="en-US" smtClean="0"/>
              <a:t>2/11/2025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FEC47-C758-883C-81D3-8BE06B26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Raghul Balakrishnan, CEMS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5B902-ACFE-C0FC-E3DE-6DEC5847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4F55-0981-4E9E-8F6B-2F7546EE58D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63C5B-83E8-A3C8-0EEE-E13932494591}"/>
              </a:ext>
            </a:extLst>
          </p:cNvPr>
          <p:cNvSpPr txBox="1"/>
          <p:nvPr/>
        </p:nvSpPr>
        <p:spPr>
          <a:xfrm>
            <a:off x="358774" y="1196684"/>
            <a:ext cx="84216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600" dirty="0">
                <a:solidFill>
                  <a:schemeClr val="bg2"/>
                </a:solidFill>
              </a:rPr>
              <a:t>Basically, these converters consist of an oversampling modulator followed by  a digital/decimation filter that together produce a high-resolution data-stream output.</a:t>
            </a:r>
            <a:endParaRPr lang="en-IN" sz="1600" dirty="0">
              <a:solidFill>
                <a:schemeClr val="bg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8F348C-AF1E-5B4A-E1E9-4D40AF0DC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53" y="1952836"/>
            <a:ext cx="8327188" cy="409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405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SB_4zu3_violettblau">
  <a:themeElements>
    <a:clrScheme name="HSB">
      <a:dk1>
        <a:sysClr val="windowText" lastClr="000000"/>
      </a:dk1>
      <a:lt1>
        <a:sysClr val="window" lastClr="FFFFFF"/>
      </a:lt1>
      <a:dk2>
        <a:srgbClr val="32B4C8"/>
      </a:dk2>
      <a:lt2>
        <a:srgbClr val="0A558C"/>
      </a:lt2>
      <a:accent1>
        <a:srgbClr val="00915A"/>
      </a:accent1>
      <a:accent2>
        <a:srgbClr val="6EA53C"/>
      </a:accent2>
      <a:accent3>
        <a:srgbClr val="FABE00"/>
      </a:accent3>
      <a:accent4>
        <a:srgbClr val="F07823"/>
      </a:accent4>
      <a:accent5>
        <a:srgbClr val="C30532"/>
      </a:accent5>
      <a:accent6>
        <a:srgbClr val="7864A5"/>
      </a:accent6>
      <a:hlink>
        <a:srgbClr val="32B4C8"/>
      </a:hlink>
      <a:folHlink>
        <a:srgbClr val="F07823"/>
      </a:folHlink>
    </a:clrScheme>
    <a:fontScheme name="HSB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180975" indent="-180975" algn="ctr">
          <a:spcBef>
            <a:spcPts val="200"/>
          </a:spcBef>
          <a:buFont typeface="Calibri" panose="020F0502020204030204" pitchFamily="34" charset="0"/>
          <a:buChar char="▪"/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80000" indent="-180000">
          <a:spcBef>
            <a:spcPts val="200"/>
          </a:spcBef>
          <a:buClr>
            <a:schemeClr val="bg2"/>
          </a:buClr>
          <a:buFont typeface="Wingdings" panose="05000000000000000000" pitchFamily="2" charset="2"/>
          <a:buChar char="§"/>
          <a:defRPr sz="1600"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HSB">
      <a:dk1>
        <a:sysClr val="windowText" lastClr="000000"/>
      </a:dk1>
      <a:lt1>
        <a:sysClr val="window" lastClr="FFFFFF"/>
      </a:lt1>
      <a:dk2>
        <a:srgbClr val="32B4C8"/>
      </a:dk2>
      <a:lt2>
        <a:srgbClr val="0A558C"/>
      </a:lt2>
      <a:accent1>
        <a:srgbClr val="00915A"/>
      </a:accent1>
      <a:accent2>
        <a:srgbClr val="6EA53C"/>
      </a:accent2>
      <a:accent3>
        <a:srgbClr val="FABE00"/>
      </a:accent3>
      <a:accent4>
        <a:srgbClr val="F07823"/>
      </a:accent4>
      <a:accent5>
        <a:srgbClr val="C30532"/>
      </a:accent5>
      <a:accent6>
        <a:srgbClr val="7864A5"/>
      </a:accent6>
      <a:hlink>
        <a:srgbClr val="32B4C8"/>
      </a:hlink>
      <a:folHlink>
        <a:srgbClr val="F07823"/>
      </a:folHlink>
    </a:clrScheme>
    <a:fontScheme name="HSB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HSB">
      <a:dk1>
        <a:sysClr val="windowText" lastClr="000000"/>
      </a:dk1>
      <a:lt1>
        <a:sysClr val="window" lastClr="FFFFFF"/>
      </a:lt1>
      <a:dk2>
        <a:srgbClr val="32B4C8"/>
      </a:dk2>
      <a:lt2>
        <a:srgbClr val="0A558C"/>
      </a:lt2>
      <a:accent1>
        <a:srgbClr val="00915A"/>
      </a:accent1>
      <a:accent2>
        <a:srgbClr val="6EA53C"/>
      </a:accent2>
      <a:accent3>
        <a:srgbClr val="FABE00"/>
      </a:accent3>
      <a:accent4>
        <a:srgbClr val="F07823"/>
      </a:accent4>
      <a:accent5>
        <a:srgbClr val="C30532"/>
      </a:accent5>
      <a:accent6>
        <a:srgbClr val="7864A5"/>
      </a:accent6>
      <a:hlink>
        <a:srgbClr val="32B4C8"/>
      </a:hlink>
      <a:folHlink>
        <a:srgbClr val="F07823"/>
      </a:folHlink>
    </a:clrScheme>
    <a:fontScheme name="HSB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HSB_PPT-Master_4zu3_türkisblau_ras.potx</Template>
  <TotalTime>400</TotalTime>
  <Words>752</Words>
  <Application>Microsoft Office PowerPoint</Application>
  <PresentationFormat>On-screen Show (4:3)</PresentationFormat>
  <Paragraphs>127</Paragraphs>
  <Slides>28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Consolas</vt:lpstr>
      <vt:lpstr>Open Sans</vt:lpstr>
      <vt:lpstr>Symbol</vt:lpstr>
      <vt:lpstr>system-ui</vt:lpstr>
      <vt:lpstr>Times New Roman</vt:lpstr>
      <vt:lpstr>Wingdings</vt:lpstr>
      <vt:lpstr>HSB_4zu3_violettblau</vt:lpstr>
      <vt:lpstr>think-cell Folie</vt:lpstr>
      <vt:lpstr>Concept Engineering Mixed-Technology Systems</vt:lpstr>
      <vt:lpstr>PowerPoint Presentation</vt:lpstr>
      <vt:lpstr>Objective</vt:lpstr>
      <vt:lpstr>System Overview</vt:lpstr>
      <vt:lpstr>What is Σ∆ modulator?</vt:lpstr>
      <vt:lpstr>PowerPoint Presentation</vt:lpstr>
      <vt:lpstr>Building Block of Σ∆ Modulator</vt:lpstr>
      <vt:lpstr>Behavioral modelling (MATLAB, SIMULINK)</vt:lpstr>
      <vt:lpstr>Behavioral Model of Sigma Delta Modulator</vt:lpstr>
      <vt:lpstr>Simulink Implementation of 1st order Sigma Delta Modulator</vt:lpstr>
      <vt:lpstr>MATLAB Output of 1st order Σ∆ Modulator</vt:lpstr>
      <vt:lpstr>Spectral Analysis output of 1st Order Sigma Delta Modulator</vt:lpstr>
      <vt:lpstr>Simulink Implementation of 2nd order Sigma Delta Modulator</vt:lpstr>
      <vt:lpstr>MATLAB Output of 2nd order Σ∆ Modulator</vt:lpstr>
      <vt:lpstr>Spectral Analysis output of 2nd Order Sigma Delta Modulator</vt:lpstr>
      <vt:lpstr>Circuit design (LTSPICE)</vt:lpstr>
      <vt:lpstr>LTSpice Setup of 1st order Σ∆ Modulator</vt:lpstr>
      <vt:lpstr>LTSpice Output of 1st order Σ∆ Modulator</vt:lpstr>
      <vt:lpstr>LTSpice Setup of 2nd order Σ∆ Modulator</vt:lpstr>
      <vt:lpstr>Circuit design (XSCHEM)</vt:lpstr>
      <vt:lpstr>AC Analysis of OTA</vt:lpstr>
      <vt:lpstr>AC Analysis Output</vt:lpstr>
      <vt:lpstr>OTA as a Comparator</vt:lpstr>
      <vt:lpstr>OTA Comparator Output</vt:lpstr>
      <vt:lpstr>OTA as an Integrator</vt:lpstr>
      <vt:lpstr>OTA Integrator Output</vt:lpstr>
      <vt:lpstr>References</vt:lpstr>
      <vt:lpstr>Vielen Dank!</vt:lpstr>
    </vt:vector>
  </TitlesOfParts>
  <Company>HSB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Präsentationsvorlage: Farbe türkisblau</dc:title>
  <dc:subject>Thema der Präsentation</dc:subject>
  <dc:creator>Autor der Präsentation</dc:creator>
  <dc:description>Optimiert für die PowerPoint-Version 2010</dc:description>
  <cp:lastModifiedBy>VAISHNAVI PRAKASAN</cp:lastModifiedBy>
  <cp:revision>70</cp:revision>
  <dcterms:created xsi:type="dcterms:W3CDTF">2016-01-25T15:52:04Z</dcterms:created>
  <dcterms:modified xsi:type="dcterms:W3CDTF">2025-02-11T10:00:10Z</dcterms:modified>
  <cp:category>Vorlage</cp:category>
</cp:coreProperties>
</file>